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Lst>
  <p:notesMasterIdLst>
    <p:notesMasterId r:id="rId50"/>
  </p:notesMasterIdLst>
  <p:sldIdLst>
    <p:sldId id="275" r:id="rId15"/>
    <p:sldId id="257" r:id="rId16"/>
    <p:sldId id="258" r:id="rId17"/>
    <p:sldId id="259" r:id="rId18"/>
    <p:sldId id="260" r:id="rId19"/>
    <p:sldId id="261" r:id="rId20"/>
    <p:sldId id="262" r:id="rId21"/>
    <p:sldId id="256" r:id="rId22"/>
    <p:sldId id="264" r:id="rId23"/>
    <p:sldId id="265" r:id="rId24"/>
    <p:sldId id="266" r:id="rId25"/>
    <p:sldId id="267" r:id="rId26"/>
    <p:sldId id="268" r:id="rId27"/>
    <p:sldId id="269" r:id="rId28"/>
    <p:sldId id="270" r:id="rId29"/>
    <p:sldId id="271" r:id="rId30"/>
    <p:sldId id="272"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73" r:id="rId47"/>
    <p:sldId id="291" r:id="rId48"/>
    <p:sldId id="274" r:id="rId4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noRot="1" noChangeAspect="1"/>
          </p:cNvSpPr>
          <p:nvPr>
            <p:ph type="sldImg"/>
          </p:nvPr>
        </p:nvSpPr>
        <p:spPr>
          <a:xfrm>
            <a:off x="0" y="787400"/>
            <a:ext cx="0" cy="0"/>
          </a:xfrm>
          <a:prstGeom prst="rect">
            <a:avLst/>
          </a:prstGeom>
          <a:noFill/>
          <a:ln w="0">
            <a:noFill/>
          </a:ln>
        </p:spPr>
        <p:txBody>
          <a:bodyPr lIns="0" tIns="0" rIns="0" bIns="0" anchor="ctr">
            <a:noAutofit/>
          </a:bodyPr>
          <a:lstStyle/>
          <a:p>
            <a:r>
              <a:rPr lang="fr-FR" sz="1700" b="0" strike="noStrike" spc="-1">
                <a:solidFill>
                  <a:schemeClr val="dk1"/>
                </a:solidFill>
                <a:latin typeface="Calibri"/>
              </a:rPr>
              <a:t>Cliquez pour déplacer la diapo</a:t>
            </a:r>
          </a:p>
        </p:txBody>
      </p:sp>
      <p:sp>
        <p:nvSpPr>
          <p:cNvPr id="80" name="PlaceHolder 2"/>
          <p:cNvSpPr>
            <a:spLocks noGrp="1"/>
          </p:cNvSpPr>
          <p:nvPr>
            <p:ph type="body"/>
          </p:nvPr>
        </p:nvSpPr>
        <p:spPr>
          <a:xfrm>
            <a:off x="723880" y="4925699"/>
            <a:ext cx="5790696" cy="4666269"/>
          </a:xfrm>
          <a:prstGeom prst="rect">
            <a:avLst/>
          </a:prstGeom>
          <a:noFill/>
          <a:ln w="0">
            <a:noFill/>
          </a:ln>
        </p:spPr>
        <p:txBody>
          <a:bodyPr lIns="0" tIns="0" rIns="0" bIns="0" anchor="t">
            <a:noAutofit/>
          </a:bodyPr>
          <a:lstStyle/>
          <a:p>
            <a:pPr marL="216000" indent="-216000">
              <a:buNone/>
            </a:pPr>
            <a:r>
              <a:rPr lang="fr-FR" sz="1900" b="0" strike="noStrike" spc="-1">
                <a:solidFill>
                  <a:srgbClr val="000000"/>
                </a:solidFill>
                <a:latin typeface="Arial"/>
              </a:rPr>
              <a:t>Cliquez pour modifier le format des notes</a:t>
            </a:r>
          </a:p>
        </p:txBody>
      </p:sp>
      <p:sp>
        <p:nvSpPr>
          <p:cNvPr id="81" name="PlaceHolder 3"/>
          <p:cNvSpPr>
            <a:spLocks noGrp="1"/>
          </p:cNvSpPr>
          <p:nvPr>
            <p:ph type="hdr"/>
          </p:nvPr>
        </p:nvSpPr>
        <p:spPr>
          <a:xfrm>
            <a:off x="0" y="0"/>
            <a:ext cx="3141295" cy="518164"/>
          </a:xfrm>
          <a:prstGeom prst="rect">
            <a:avLst/>
          </a:prstGeom>
          <a:noFill/>
          <a:ln w="0">
            <a:noFill/>
          </a:ln>
        </p:spPr>
        <p:txBody>
          <a:bodyPr lIns="0" tIns="0" rIns="0" bIns="0" anchor="t">
            <a:noAutofit/>
          </a:bodyPr>
          <a:lstStyle/>
          <a:p>
            <a:r>
              <a:rPr lang="fr-FR" sz="1400" spc="-1">
                <a:solidFill>
                  <a:srgbClr val="000000"/>
                </a:solidFill>
                <a:latin typeface="Times New Roman"/>
              </a:rPr>
              <a:t>&lt;en-tête&gt;</a:t>
            </a:r>
          </a:p>
        </p:txBody>
      </p:sp>
      <p:sp>
        <p:nvSpPr>
          <p:cNvPr id="82" name="PlaceHolder 4"/>
          <p:cNvSpPr>
            <a:spLocks noGrp="1"/>
          </p:cNvSpPr>
          <p:nvPr>
            <p:ph type="dt" idx="30"/>
          </p:nvPr>
        </p:nvSpPr>
        <p:spPr>
          <a:xfrm>
            <a:off x="4097162" y="0"/>
            <a:ext cx="3141295" cy="518164"/>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r>
              <a:rPr lang="fr-FR"/>
              <a:t>&lt;date/heure&gt;</a:t>
            </a:r>
          </a:p>
        </p:txBody>
      </p:sp>
      <p:sp>
        <p:nvSpPr>
          <p:cNvPr id="83" name="PlaceHolder 5"/>
          <p:cNvSpPr>
            <a:spLocks noGrp="1"/>
          </p:cNvSpPr>
          <p:nvPr>
            <p:ph type="ftr" idx="31"/>
          </p:nvPr>
        </p:nvSpPr>
        <p:spPr>
          <a:xfrm>
            <a:off x="0" y="9851748"/>
            <a:ext cx="3141295" cy="518164"/>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r>
              <a:rPr lang="fr-FR"/>
              <a:t>&lt;pied de page&gt;</a:t>
            </a:r>
          </a:p>
        </p:txBody>
      </p:sp>
      <p:sp>
        <p:nvSpPr>
          <p:cNvPr id="84" name="PlaceHolder 6"/>
          <p:cNvSpPr>
            <a:spLocks noGrp="1"/>
          </p:cNvSpPr>
          <p:nvPr>
            <p:ph type="sldNum" idx="32"/>
          </p:nvPr>
        </p:nvSpPr>
        <p:spPr>
          <a:xfrm>
            <a:off x="4097162" y="9851748"/>
            <a:ext cx="3141295" cy="518164"/>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fld id="{5E802E22-5C7E-4F4D-B68F-E9AED9704F0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208397" indent="-208397" algn="l"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413" y="4776954"/>
            <a:ext cx="5438408" cy="3908227"/>
          </a:xfrm>
          <a:prstGeom prst="rect">
            <a:avLst/>
          </a:prstGeom>
          <a:noFill/>
          <a:ln w="0">
            <a:noFill/>
          </a:ln>
        </p:spPr>
        <p:txBody>
          <a:bodyPr lIns="91347" tIns="45847" rIns="91347" bIns="45847" anchor="t">
            <a:noAutofit/>
          </a:bodyPr>
          <a:lstStyle/>
          <a:p>
            <a:endParaRPr lang="fr-FR" sz="1700" spc="-1">
              <a:solidFill>
                <a:srgbClr val="000000"/>
              </a:solidFill>
              <a:latin typeface="Arial"/>
            </a:endParaRPr>
          </a:p>
        </p:txBody>
      </p:sp>
      <p:sp>
        <p:nvSpPr>
          <p:cNvPr id="214" name="PlaceHolder 3"/>
          <p:cNvSpPr>
            <a:spLocks noGrp="1"/>
          </p:cNvSpPr>
          <p:nvPr>
            <p:ph type="sldNum" idx="35"/>
          </p:nvPr>
        </p:nvSpPr>
        <p:spPr>
          <a:xfrm>
            <a:off x="3849664" y="9429605"/>
            <a:ext cx="2946192" cy="496516"/>
          </a:xfrm>
          <a:prstGeom prst="rect">
            <a:avLst/>
          </a:prstGeom>
          <a:noFill/>
          <a:ln w="0">
            <a:noFill/>
          </a:ln>
        </p:spPr>
        <p:txBody>
          <a:bodyPr lIns="91347" tIns="45847" rIns="91347" bIns="45847" anchor="b">
            <a:noAutofit/>
          </a:bodyPr>
          <a:lstStyle>
            <a:lvl1pPr indent="0" algn="r">
              <a:lnSpc>
                <a:spcPct val="100000"/>
              </a:lnSpc>
              <a:buNone/>
              <a:defRPr lang="fr-FR" sz="1200" b="0" strike="noStrike" spc="-1">
                <a:solidFill>
                  <a:srgbClr val="000000"/>
                </a:solidFill>
                <a:latin typeface="Times New Roman"/>
              </a:defRPr>
            </a:lvl1pPr>
          </a:lstStyle>
          <a:p>
            <a:fld id="{FC6BC309-CD72-434F-9CAA-1586F7E1D821}" type="slidenum">
              <a:rPr lang="fr-F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422275" y="1241425"/>
            <a:ext cx="5953125" cy="3349625"/>
          </a:xfrm>
          <a:prstGeom prst="rect">
            <a:avLst/>
          </a:prstGeom>
          <a:ln w="0">
            <a:noFill/>
          </a:ln>
        </p:spPr>
      </p:sp>
      <p:sp>
        <p:nvSpPr>
          <p:cNvPr id="228" name="PlaceHolder 2"/>
          <p:cNvSpPr>
            <a:spLocks noGrp="1"/>
          </p:cNvSpPr>
          <p:nvPr>
            <p:ph type="body"/>
          </p:nvPr>
        </p:nvSpPr>
        <p:spPr>
          <a:xfrm>
            <a:off x="679413" y="4776954"/>
            <a:ext cx="5438408" cy="3908227"/>
          </a:xfrm>
          <a:prstGeom prst="rect">
            <a:avLst/>
          </a:prstGeom>
          <a:noFill/>
          <a:ln w="0">
            <a:noFill/>
          </a:ln>
        </p:spPr>
        <p:txBody>
          <a:bodyPr lIns="91347" tIns="45847" rIns="91347" bIns="45847" anchor="t">
            <a:noAutofit/>
          </a:bodyPr>
          <a:lstStyle/>
          <a:p>
            <a:endParaRPr lang="fr-FR" sz="1700" spc="-1">
              <a:solidFill>
                <a:srgbClr val="000000"/>
              </a:solidFill>
              <a:latin typeface="Arial"/>
            </a:endParaRPr>
          </a:p>
        </p:txBody>
      </p:sp>
      <p:sp>
        <p:nvSpPr>
          <p:cNvPr id="229" name="PlaceHolder 3"/>
          <p:cNvSpPr>
            <a:spLocks noGrp="1"/>
          </p:cNvSpPr>
          <p:nvPr>
            <p:ph type="sldNum" idx="40"/>
          </p:nvPr>
        </p:nvSpPr>
        <p:spPr>
          <a:xfrm>
            <a:off x="3849664" y="9429605"/>
            <a:ext cx="2946192" cy="496516"/>
          </a:xfrm>
          <a:prstGeom prst="rect">
            <a:avLst/>
          </a:prstGeom>
          <a:noFill/>
          <a:ln w="0">
            <a:noFill/>
          </a:ln>
        </p:spPr>
        <p:txBody>
          <a:bodyPr lIns="91347" tIns="45847" rIns="91347" bIns="45847" anchor="b">
            <a:noAutofit/>
          </a:bodyPr>
          <a:lstStyle>
            <a:lvl1pPr indent="0" algn="r">
              <a:lnSpc>
                <a:spcPct val="100000"/>
              </a:lnSpc>
              <a:buNone/>
              <a:defRPr lang="fr-FR" sz="1200" b="0" strike="noStrike" spc="-1">
                <a:solidFill>
                  <a:srgbClr val="000000"/>
                </a:solidFill>
                <a:latin typeface="Times New Roman"/>
              </a:defRPr>
            </a:lvl1pPr>
          </a:lstStyle>
          <a:p>
            <a:fld id="{AF4F5E16-BD9B-4946-ABE0-EA5778DCBC8B}" type="slidenum">
              <a:rPr lang="fr-FR"/>
              <a:pPr/>
              <a:t>35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413" y="4776954"/>
            <a:ext cx="5438408" cy="3908227"/>
          </a:xfrm>
          <a:prstGeom prst="rect">
            <a:avLst/>
          </a:prstGeom>
          <a:noFill/>
          <a:ln w="0">
            <a:noFill/>
          </a:ln>
        </p:spPr>
        <p:txBody>
          <a:bodyPr lIns="91347" tIns="45847" rIns="91347" bIns="45847" anchor="t">
            <a:noAutofit/>
          </a:bodyPr>
          <a:lstStyle/>
          <a:p>
            <a:endParaRPr lang="fr-FR" sz="1700" spc="-1">
              <a:solidFill>
                <a:srgbClr val="000000"/>
              </a:solidFill>
              <a:latin typeface="Arial"/>
            </a:endParaRPr>
          </a:p>
        </p:txBody>
      </p:sp>
      <p:sp>
        <p:nvSpPr>
          <p:cNvPr id="217" name="PlaceHolder 3"/>
          <p:cNvSpPr>
            <a:spLocks noGrp="1"/>
          </p:cNvSpPr>
          <p:nvPr>
            <p:ph type="sldNum" idx="36"/>
          </p:nvPr>
        </p:nvSpPr>
        <p:spPr>
          <a:xfrm>
            <a:off x="3849664" y="9429605"/>
            <a:ext cx="2946192" cy="496516"/>
          </a:xfrm>
          <a:prstGeom prst="rect">
            <a:avLst/>
          </a:prstGeom>
          <a:noFill/>
          <a:ln w="0">
            <a:noFill/>
          </a:ln>
        </p:spPr>
        <p:txBody>
          <a:bodyPr lIns="91347" tIns="45847" rIns="91347" bIns="45847" anchor="b">
            <a:noAutofit/>
          </a:bodyPr>
          <a:lstStyle>
            <a:lvl1pPr indent="0" algn="r">
              <a:lnSpc>
                <a:spcPct val="100000"/>
              </a:lnSpc>
              <a:buNone/>
              <a:defRPr lang="fr-FR" sz="1200" b="0" strike="noStrike" spc="-1">
                <a:solidFill>
                  <a:srgbClr val="000000"/>
                </a:solidFill>
                <a:latin typeface="Times New Roman"/>
              </a:defRPr>
            </a:lvl1pPr>
          </a:lstStyle>
          <a:p>
            <a:fld id="{A22ABCE1-042F-4AF9-BF99-6AEA896CDDCF}" type="slidenum">
              <a:rPr lang="fr-F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413" y="4776954"/>
            <a:ext cx="5438408" cy="3908227"/>
          </a:xfrm>
          <a:prstGeom prst="rect">
            <a:avLst/>
          </a:prstGeom>
          <a:noFill/>
          <a:ln w="0">
            <a:noFill/>
          </a:ln>
        </p:spPr>
        <p:txBody>
          <a:bodyPr lIns="91347" tIns="45847" rIns="91347" bIns="45847" anchor="t">
            <a:noAutofit/>
          </a:bodyPr>
          <a:lstStyle/>
          <a:p>
            <a:endParaRPr lang="fr-FR" sz="1700" spc="-1">
              <a:solidFill>
                <a:srgbClr val="000000"/>
              </a:solidFill>
              <a:latin typeface="Arial"/>
            </a:endParaRPr>
          </a:p>
        </p:txBody>
      </p:sp>
      <p:sp>
        <p:nvSpPr>
          <p:cNvPr id="220" name="PlaceHolder 3"/>
          <p:cNvSpPr>
            <a:spLocks noGrp="1"/>
          </p:cNvSpPr>
          <p:nvPr>
            <p:ph type="sldNum" idx="37"/>
          </p:nvPr>
        </p:nvSpPr>
        <p:spPr>
          <a:xfrm>
            <a:off x="3849664" y="9429605"/>
            <a:ext cx="2946192" cy="496516"/>
          </a:xfrm>
          <a:prstGeom prst="rect">
            <a:avLst/>
          </a:prstGeom>
          <a:noFill/>
          <a:ln w="0">
            <a:noFill/>
          </a:ln>
        </p:spPr>
        <p:txBody>
          <a:bodyPr lIns="91347" tIns="45847" rIns="91347" bIns="45847" anchor="b">
            <a:noAutofit/>
          </a:bodyPr>
          <a:lstStyle>
            <a:lvl1pPr indent="0" algn="r" defTabSz="882213">
              <a:lnSpc>
                <a:spcPct val="100000"/>
              </a:lnSpc>
              <a:buNone/>
              <a:defRPr lang="fr-FR" sz="1200" b="0" strike="noStrike" spc="-1">
                <a:solidFill>
                  <a:schemeClr val="dk1"/>
                </a:solidFill>
                <a:latin typeface="+mn-lt"/>
                <a:ea typeface="+mn-ea"/>
              </a:defRPr>
            </a:lvl1pPr>
          </a:lstStyle>
          <a:p>
            <a:fld id="{1BD56AA0-E5F3-4F8A-A8DF-CA9C3D15C7B4}" type="slidenum">
              <a:rPr lang="fr-FR"/>
              <a:pPr/>
              <a:t>4</a:t>
            </a:fld>
            <a:endParaRPr lang="fr-FR">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75" y="1241425"/>
            <a:ext cx="5953125" cy="3349625"/>
          </a:xfrm>
          <a:prstGeom prst="rect">
            <a:avLst/>
          </a:prstGeom>
          <a:ln w="0">
            <a:noFill/>
          </a:ln>
        </p:spPr>
      </p:sp>
      <p:sp>
        <p:nvSpPr>
          <p:cNvPr id="225" name="PlaceHolder 2"/>
          <p:cNvSpPr>
            <a:spLocks noGrp="1"/>
          </p:cNvSpPr>
          <p:nvPr>
            <p:ph type="body"/>
          </p:nvPr>
        </p:nvSpPr>
        <p:spPr>
          <a:xfrm>
            <a:off x="679413" y="4776954"/>
            <a:ext cx="5438063" cy="3907878"/>
          </a:xfrm>
          <a:prstGeom prst="rect">
            <a:avLst/>
          </a:prstGeom>
          <a:noFill/>
          <a:ln w="0">
            <a:noFill/>
          </a:ln>
        </p:spPr>
        <p:txBody>
          <a:bodyPr lIns="91347" tIns="45847" rIns="91347" bIns="45847" anchor="t">
            <a:noAutofit/>
          </a:bodyPr>
          <a:lstStyle/>
          <a:p>
            <a:endParaRPr lang="fr-FR" sz="1700" spc="-1">
              <a:solidFill>
                <a:srgbClr val="000000"/>
              </a:solidFill>
              <a:latin typeface="Arial"/>
            </a:endParaRPr>
          </a:p>
        </p:txBody>
      </p:sp>
      <p:sp>
        <p:nvSpPr>
          <p:cNvPr id="226" name="PlaceHolder 3"/>
          <p:cNvSpPr>
            <a:spLocks noGrp="1"/>
          </p:cNvSpPr>
          <p:nvPr>
            <p:ph type="sldNum" idx="39"/>
          </p:nvPr>
        </p:nvSpPr>
        <p:spPr>
          <a:xfrm>
            <a:off x="3849664" y="9429606"/>
            <a:ext cx="2945847" cy="496166"/>
          </a:xfrm>
          <a:prstGeom prst="rect">
            <a:avLst/>
          </a:prstGeom>
          <a:noFill/>
          <a:ln w="0">
            <a:noFill/>
          </a:ln>
        </p:spPr>
        <p:txBody>
          <a:bodyPr lIns="91347" tIns="45847" rIns="91347" bIns="45847" anchor="b">
            <a:noAutofit/>
          </a:bodyPr>
          <a:lstStyle>
            <a:lvl1pPr indent="0" algn="r">
              <a:lnSpc>
                <a:spcPct val="100000"/>
              </a:lnSpc>
              <a:buNone/>
              <a:tabLst>
                <a:tab pos="0" algn="l"/>
              </a:tabLst>
              <a:defRPr lang="fr-FR" sz="1200" b="0" strike="noStrike" spc="-1">
                <a:solidFill>
                  <a:srgbClr val="000000"/>
                </a:solidFill>
                <a:latin typeface="Times New Roman"/>
              </a:defRPr>
            </a:lvl1pPr>
          </a:lstStyle>
          <a:p>
            <a:fld id="{024FB04A-0581-4E6D-A17B-17EFB2C74783}" type="slidenum">
              <a:rPr lang="fr-FR"/>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noRot="1" noChangeAspect="1"/>
          </p:cNvSpPr>
          <p:nvPr>
            <p:ph type="sldImg"/>
          </p:nvPr>
        </p:nvSpPr>
        <p:spPr>
          <a:xfrm>
            <a:off x="479425" y="1279525"/>
            <a:ext cx="6140450" cy="3454400"/>
          </a:xfrm>
          <a:prstGeom prst="rect">
            <a:avLst/>
          </a:prstGeom>
          <a:ln w="0">
            <a:noFill/>
          </a:ln>
        </p:spPr>
      </p:sp>
      <p:sp>
        <p:nvSpPr>
          <p:cNvPr id="117" name="PlaceHolder 2"/>
          <p:cNvSpPr>
            <a:spLocks noGrp="1"/>
          </p:cNvSpPr>
          <p:nvPr>
            <p:ph type="body"/>
          </p:nvPr>
        </p:nvSpPr>
        <p:spPr>
          <a:xfrm>
            <a:off x="709560" y="4925160"/>
            <a:ext cx="5679720" cy="4029480"/>
          </a:xfrm>
          <a:prstGeom prst="rect">
            <a:avLst/>
          </a:prstGeom>
          <a:noFill/>
          <a:ln w="0">
            <a:noFill/>
          </a:ln>
        </p:spPr>
        <p:txBody>
          <a:bodyPr lIns="94680" tIns="47520" rIns="94680" bIns="47520" anchor="t">
            <a:noAutofit/>
          </a:bodyPr>
          <a:lstStyle/>
          <a:p>
            <a:pPr marL="216000" indent="-216000">
              <a:buNone/>
            </a:pPr>
            <a:endParaRPr lang="fr-FR" sz="1800" b="0" strike="noStrike" spc="-1">
              <a:solidFill>
                <a:srgbClr val="000000"/>
              </a:solidFill>
              <a:latin typeface="Arial"/>
            </a:endParaRPr>
          </a:p>
        </p:txBody>
      </p:sp>
      <p:sp>
        <p:nvSpPr>
          <p:cNvPr id="118" name="PlaceHolder 3"/>
          <p:cNvSpPr>
            <a:spLocks noGrp="1"/>
          </p:cNvSpPr>
          <p:nvPr>
            <p:ph type="sldNum" idx="35"/>
          </p:nvPr>
        </p:nvSpPr>
        <p:spPr>
          <a:xfrm>
            <a:off x="4020480" y="9722160"/>
            <a:ext cx="3076920" cy="511920"/>
          </a:xfrm>
          <a:prstGeom prst="rect">
            <a:avLst/>
          </a:prstGeom>
          <a:noFill/>
          <a:ln w="0">
            <a:noFill/>
          </a:ln>
        </p:spPr>
        <p:txBody>
          <a:bodyPr lIns="94680" tIns="47520" rIns="94680" bIns="47520"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3BB0693D-0AE8-43F1-B316-DE9959CC13CA}" type="slidenum">
              <a:rPr lang="fr-FR" sz="1200" b="0" strike="noStrike" spc="-1">
                <a:solidFill>
                  <a:srgbClr val="000000"/>
                </a:solidFill>
                <a:latin typeface="Times New Roman"/>
              </a:rPr>
              <a:t>18</a:t>
            </a:fld>
            <a:endParaRPr lang="fr-FR"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noRot="1" noChangeAspect="1"/>
          </p:cNvSpPr>
          <p:nvPr>
            <p:ph type="sldImg"/>
          </p:nvPr>
        </p:nvSpPr>
        <p:spPr>
          <a:xfrm>
            <a:off x="479425" y="1279525"/>
            <a:ext cx="6140450" cy="3454400"/>
          </a:xfrm>
          <a:prstGeom prst="rect">
            <a:avLst/>
          </a:prstGeom>
          <a:ln w="0">
            <a:noFill/>
          </a:ln>
        </p:spPr>
      </p:sp>
      <p:sp>
        <p:nvSpPr>
          <p:cNvPr id="120" name="PlaceHolder 2"/>
          <p:cNvSpPr>
            <a:spLocks noGrp="1"/>
          </p:cNvSpPr>
          <p:nvPr>
            <p:ph type="body"/>
          </p:nvPr>
        </p:nvSpPr>
        <p:spPr>
          <a:xfrm>
            <a:off x="709560" y="4925160"/>
            <a:ext cx="5679720" cy="4029480"/>
          </a:xfrm>
          <a:prstGeom prst="rect">
            <a:avLst/>
          </a:prstGeom>
          <a:noFill/>
          <a:ln w="0">
            <a:noFill/>
          </a:ln>
        </p:spPr>
        <p:txBody>
          <a:bodyPr lIns="94680" tIns="47520" rIns="94680" bIns="47520" anchor="t">
            <a:noAutofit/>
          </a:bodyPr>
          <a:lstStyle/>
          <a:p>
            <a:pPr marL="216000" indent="-216000">
              <a:buNone/>
            </a:pPr>
            <a:endParaRPr lang="fr-FR" sz="1800" b="0" strike="noStrike" spc="-1">
              <a:solidFill>
                <a:srgbClr val="000000"/>
              </a:solidFill>
              <a:latin typeface="Arial"/>
            </a:endParaRPr>
          </a:p>
        </p:txBody>
      </p:sp>
      <p:sp>
        <p:nvSpPr>
          <p:cNvPr id="121" name="PlaceHolder 3"/>
          <p:cNvSpPr>
            <a:spLocks noGrp="1"/>
          </p:cNvSpPr>
          <p:nvPr>
            <p:ph type="sldNum" idx="36"/>
          </p:nvPr>
        </p:nvSpPr>
        <p:spPr>
          <a:xfrm>
            <a:off x="4020480" y="9722160"/>
            <a:ext cx="3076920" cy="511920"/>
          </a:xfrm>
          <a:prstGeom prst="rect">
            <a:avLst/>
          </a:prstGeom>
          <a:noFill/>
          <a:ln w="0">
            <a:noFill/>
          </a:ln>
        </p:spPr>
        <p:txBody>
          <a:bodyPr lIns="94680" tIns="47520" rIns="94680" bIns="47520" anchor="b">
            <a:noAutofit/>
          </a:bodyPr>
          <a:lstStyle>
            <a:lvl1pPr indent="0" algn="r" defTabSz="914400">
              <a:lnSpc>
                <a:spcPct val="100000"/>
              </a:lnSpc>
              <a:buNone/>
              <a:defRPr lang="fr-FR" sz="1200" b="0" strike="noStrike" spc="-1">
                <a:solidFill>
                  <a:schemeClr val="dk1"/>
                </a:solidFill>
                <a:latin typeface="+mn-lt"/>
                <a:ea typeface="+mn-ea"/>
              </a:defRPr>
            </a:lvl1pPr>
          </a:lstStyle>
          <a:p>
            <a:pPr indent="0" algn="r" defTabSz="914400">
              <a:lnSpc>
                <a:spcPct val="100000"/>
              </a:lnSpc>
              <a:buNone/>
            </a:pPr>
            <a:fld id="{AF5F9EEB-A182-49F4-92A5-D167F5E9BC13}" type="slidenum">
              <a:rPr lang="fr-FR" sz="1200" b="0" strike="noStrike" spc="-1">
                <a:solidFill>
                  <a:schemeClr val="dk1"/>
                </a:solidFill>
                <a:latin typeface="+mn-lt"/>
                <a:ea typeface="+mn-ea"/>
              </a:rPr>
              <a:t>19</a:t>
            </a:fld>
            <a:endParaRPr lang="fr-FR"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479425" y="1279525"/>
            <a:ext cx="6140450" cy="3454400"/>
          </a:xfrm>
          <a:prstGeom prst="rect">
            <a:avLst/>
          </a:prstGeom>
          <a:ln w="0">
            <a:noFill/>
          </a:ln>
        </p:spPr>
      </p:sp>
      <p:sp>
        <p:nvSpPr>
          <p:cNvPr id="123" name="PlaceHolder 2"/>
          <p:cNvSpPr>
            <a:spLocks noGrp="1"/>
          </p:cNvSpPr>
          <p:nvPr>
            <p:ph type="body"/>
          </p:nvPr>
        </p:nvSpPr>
        <p:spPr>
          <a:xfrm>
            <a:off x="709560" y="4925160"/>
            <a:ext cx="5679720" cy="4029480"/>
          </a:xfrm>
          <a:prstGeom prst="rect">
            <a:avLst/>
          </a:prstGeom>
          <a:noFill/>
          <a:ln w="0">
            <a:noFill/>
          </a:ln>
        </p:spPr>
        <p:txBody>
          <a:bodyPr lIns="94680" tIns="47520" rIns="94680" bIns="47520" anchor="t">
            <a:noAutofit/>
          </a:bodyPr>
          <a:lstStyle/>
          <a:p>
            <a:pPr marL="216000" indent="-216000">
              <a:buNone/>
            </a:pPr>
            <a:endParaRPr lang="fr-FR" sz="1800" b="0" strike="noStrike" spc="-1">
              <a:solidFill>
                <a:srgbClr val="000000"/>
              </a:solidFill>
              <a:latin typeface="Arial"/>
            </a:endParaRPr>
          </a:p>
        </p:txBody>
      </p:sp>
      <p:sp>
        <p:nvSpPr>
          <p:cNvPr id="124" name="PlaceHolder 3"/>
          <p:cNvSpPr>
            <a:spLocks noGrp="1"/>
          </p:cNvSpPr>
          <p:nvPr>
            <p:ph type="sldNum" idx="37"/>
          </p:nvPr>
        </p:nvSpPr>
        <p:spPr>
          <a:xfrm>
            <a:off x="4020480" y="9722160"/>
            <a:ext cx="3076920" cy="511920"/>
          </a:xfrm>
          <a:prstGeom prst="rect">
            <a:avLst/>
          </a:prstGeom>
          <a:noFill/>
          <a:ln w="0">
            <a:noFill/>
          </a:ln>
        </p:spPr>
        <p:txBody>
          <a:bodyPr lIns="94680" tIns="47520" rIns="94680" bIns="47520" anchor="b">
            <a:noAutofit/>
          </a:bodyPr>
          <a:lstStyle>
            <a:lvl1pPr indent="0" algn="r" defTabSz="914400">
              <a:lnSpc>
                <a:spcPct val="100000"/>
              </a:lnSpc>
              <a:buNone/>
              <a:defRPr lang="fr-FR" sz="1200" b="0" strike="noStrike" spc="-1">
                <a:solidFill>
                  <a:schemeClr val="dk1"/>
                </a:solidFill>
                <a:latin typeface="+mn-lt"/>
                <a:ea typeface="+mn-ea"/>
              </a:defRPr>
            </a:lvl1pPr>
          </a:lstStyle>
          <a:p>
            <a:pPr indent="0" algn="r" defTabSz="914400">
              <a:lnSpc>
                <a:spcPct val="100000"/>
              </a:lnSpc>
              <a:buNone/>
            </a:pPr>
            <a:fld id="{E4955710-1325-4B78-A3B0-D2C967119AF3}" type="slidenum">
              <a:rPr lang="fr-FR" sz="1200" b="0" strike="noStrike" spc="-1">
                <a:solidFill>
                  <a:schemeClr val="dk1"/>
                </a:solidFill>
                <a:latin typeface="+mn-lt"/>
                <a:ea typeface="+mn-ea"/>
              </a:rPr>
              <a:t>20</a:t>
            </a:fld>
            <a:endParaRPr lang="fr-FR"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479425" y="1279525"/>
            <a:ext cx="6140450" cy="3454400"/>
          </a:xfrm>
          <a:prstGeom prst="rect">
            <a:avLst/>
          </a:prstGeom>
          <a:ln w="0">
            <a:noFill/>
          </a:ln>
        </p:spPr>
      </p:sp>
      <p:sp>
        <p:nvSpPr>
          <p:cNvPr id="126" name="PlaceHolder 2"/>
          <p:cNvSpPr>
            <a:spLocks noGrp="1"/>
          </p:cNvSpPr>
          <p:nvPr>
            <p:ph type="body"/>
          </p:nvPr>
        </p:nvSpPr>
        <p:spPr>
          <a:xfrm>
            <a:off x="709560" y="4925160"/>
            <a:ext cx="5679720" cy="4029480"/>
          </a:xfrm>
          <a:prstGeom prst="rect">
            <a:avLst/>
          </a:prstGeom>
          <a:noFill/>
          <a:ln w="0">
            <a:noFill/>
          </a:ln>
        </p:spPr>
        <p:txBody>
          <a:bodyPr lIns="94680" tIns="47520" rIns="94680" bIns="47520" anchor="t">
            <a:noAutofit/>
          </a:bodyPr>
          <a:lstStyle/>
          <a:p>
            <a:pPr marL="216000" indent="-216000">
              <a:buNone/>
            </a:pPr>
            <a:endParaRPr lang="fr-FR" sz="1800" b="0" strike="noStrike" spc="-1">
              <a:solidFill>
                <a:srgbClr val="000000"/>
              </a:solidFill>
              <a:latin typeface="Arial"/>
            </a:endParaRPr>
          </a:p>
        </p:txBody>
      </p:sp>
      <p:sp>
        <p:nvSpPr>
          <p:cNvPr id="127" name="PlaceHolder 3"/>
          <p:cNvSpPr>
            <a:spLocks noGrp="1"/>
          </p:cNvSpPr>
          <p:nvPr>
            <p:ph type="sldNum" idx="38"/>
          </p:nvPr>
        </p:nvSpPr>
        <p:spPr>
          <a:xfrm>
            <a:off x="4020480" y="9722160"/>
            <a:ext cx="3076920" cy="511920"/>
          </a:xfrm>
          <a:prstGeom prst="rect">
            <a:avLst/>
          </a:prstGeom>
          <a:noFill/>
          <a:ln w="0">
            <a:noFill/>
          </a:ln>
        </p:spPr>
        <p:txBody>
          <a:bodyPr lIns="94680" tIns="47520" rIns="94680" bIns="47520"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7D9F310E-070D-4C34-8BF2-785D648999C3}" type="slidenum">
              <a:rPr lang="fr-FR" sz="1200" b="0" strike="noStrike" spc="-1">
                <a:solidFill>
                  <a:srgbClr val="000000"/>
                </a:solidFill>
                <a:latin typeface="Times New Roman"/>
              </a:rPr>
              <a:t>28</a:t>
            </a:fld>
            <a:endParaRPr lang="fr-FR"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479425" y="1279525"/>
            <a:ext cx="6140450" cy="3454400"/>
          </a:xfrm>
          <a:prstGeom prst="rect">
            <a:avLst/>
          </a:prstGeom>
          <a:ln w="0">
            <a:noFill/>
          </a:ln>
        </p:spPr>
      </p:sp>
      <p:sp>
        <p:nvSpPr>
          <p:cNvPr id="129" name="PlaceHolder 2"/>
          <p:cNvSpPr>
            <a:spLocks noGrp="1"/>
          </p:cNvSpPr>
          <p:nvPr>
            <p:ph type="body"/>
          </p:nvPr>
        </p:nvSpPr>
        <p:spPr>
          <a:xfrm>
            <a:off x="709560" y="4925160"/>
            <a:ext cx="5679720" cy="4029480"/>
          </a:xfrm>
          <a:prstGeom prst="rect">
            <a:avLst/>
          </a:prstGeom>
          <a:noFill/>
          <a:ln w="0">
            <a:noFill/>
          </a:ln>
        </p:spPr>
        <p:txBody>
          <a:bodyPr lIns="94680" tIns="47520" rIns="94680" bIns="47520" anchor="t">
            <a:noAutofit/>
          </a:bodyPr>
          <a:lstStyle/>
          <a:p>
            <a:pPr marL="216000" indent="-216000">
              <a:buNone/>
            </a:pPr>
            <a:endParaRPr lang="fr-FR" sz="1800" b="0" strike="noStrike" spc="-1">
              <a:solidFill>
                <a:srgbClr val="000000"/>
              </a:solidFill>
              <a:latin typeface="Arial"/>
            </a:endParaRPr>
          </a:p>
        </p:txBody>
      </p:sp>
      <p:sp>
        <p:nvSpPr>
          <p:cNvPr id="130" name="PlaceHolder 3"/>
          <p:cNvSpPr>
            <a:spLocks noGrp="1"/>
          </p:cNvSpPr>
          <p:nvPr>
            <p:ph type="sldNum" idx="39"/>
          </p:nvPr>
        </p:nvSpPr>
        <p:spPr>
          <a:xfrm>
            <a:off x="4020480" y="9722160"/>
            <a:ext cx="3076920" cy="511920"/>
          </a:xfrm>
          <a:prstGeom prst="rect">
            <a:avLst/>
          </a:prstGeom>
          <a:noFill/>
          <a:ln w="0">
            <a:noFill/>
          </a:ln>
        </p:spPr>
        <p:txBody>
          <a:bodyPr lIns="94680" tIns="47520" rIns="94680" bIns="47520"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3CCDF892-F5A2-435F-A096-C82C912AAA72}" type="slidenum">
              <a:rPr lang="fr-FR" sz="1200" b="0" strike="noStrike" spc="-1">
                <a:solidFill>
                  <a:srgbClr val="000000"/>
                </a:solidFill>
                <a:latin typeface="Times New Roman"/>
              </a:rPr>
              <a:t>32</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61C0FA54-3C2E-41C9-92A5-851A98A61497}" type="slidenum">
              <a:t>‹N°›</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3" name="PlaceHolder 2"/>
          <p:cNvSpPr>
            <a:spLocks noGrp="1"/>
          </p:cNvSpPr>
          <p:nvPr>
            <p:ph type="ftr" idx="19"/>
          </p:nvPr>
        </p:nvSpPr>
        <p:spPr/>
        <p:txBody>
          <a:bodyPr/>
          <a:lstStyle/>
          <a:p>
            <a:r>
              <a:t>Footer</a:t>
            </a:r>
          </a:p>
        </p:txBody>
      </p:sp>
      <p:sp>
        <p:nvSpPr>
          <p:cNvPr id="4" name="PlaceHolder 3"/>
          <p:cNvSpPr>
            <a:spLocks noGrp="1"/>
          </p:cNvSpPr>
          <p:nvPr>
            <p:ph type="sldNum" idx="20"/>
          </p:nvPr>
        </p:nvSpPr>
        <p:spPr/>
        <p:txBody>
          <a:bodyPr/>
          <a:lstStyle/>
          <a:p>
            <a:fld id="{02A6DA8A-766F-4D4E-920E-6335D41D72E9}" type="slidenum">
              <a:t>‹N°›</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lstStyle/>
          <a:p>
            <a:r>
              <a:t>Footer</a:t>
            </a:r>
          </a:p>
        </p:txBody>
      </p:sp>
      <p:sp>
        <p:nvSpPr>
          <p:cNvPr id="3" name="PlaceHolder 2"/>
          <p:cNvSpPr>
            <a:spLocks noGrp="1"/>
          </p:cNvSpPr>
          <p:nvPr>
            <p:ph type="sldNum" idx="23"/>
          </p:nvPr>
        </p:nvSpPr>
        <p:spPr/>
        <p:txBody>
          <a:bodyPr/>
          <a:lstStyle/>
          <a:p>
            <a:fld id="{1595B472-D335-436B-BB75-F5CF059176B6}" type="slidenum">
              <a:t>‹N°›</a:t>
            </a:fld>
            <a:endParaRPr/>
          </a:p>
        </p:txBody>
      </p:sp>
      <p:sp>
        <p:nvSpPr>
          <p:cNvPr id="4" name="PlaceHolder 3"/>
          <p:cNvSpPr>
            <a:spLocks noGrp="1"/>
          </p:cNvSpPr>
          <p:nvPr>
            <p:ph type="dt" idx="2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lstStyle/>
          <a:p>
            <a:r>
              <a:t>Footer</a:t>
            </a:r>
          </a:p>
        </p:txBody>
      </p:sp>
      <p:sp>
        <p:nvSpPr>
          <p:cNvPr id="3" name="PlaceHolder 2"/>
          <p:cNvSpPr>
            <a:spLocks noGrp="1"/>
          </p:cNvSpPr>
          <p:nvPr>
            <p:ph type="sldNum" idx="26"/>
          </p:nvPr>
        </p:nvSpPr>
        <p:spPr/>
        <p:txBody>
          <a:bodyPr/>
          <a:lstStyle/>
          <a:p>
            <a:fld id="{A3886A5B-4C79-4013-882E-4C142DFFB6E6}" type="slidenum">
              <a:t>‹N°›</a:t>
            </a:fld>
            <a:endParaRPr/>
          </a:p>
        </p:txBody>
      </p:sp>
      <p:sp>
        <p:nvSpPr>
          <p:cNvPr id="4" name="PlaceHolder 3"/>
          <p:cNvSpPr>
            <a:spLocks noGrp="1"/>
          </p:cNvSpPr>
          <p:nvPr>
            <p:ph type="dt" idx="2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lstStyle/>
          <a:p>
            <a:r>
              <a:t>Footer</a:t>
            </a:r>
          </a:p>
        </p:txBody>
      </p:sp>
      <p:sp>
        <p:nvSpPr>
          <p:cNvPr id="3" name="PlaceHolder 2"/>
          <p:cNvSpPr>
            <a:spLocks noGrp="1"/>
          </p:cNvSpPr>
          <p:nvPr>
            <p:ph type="sldNum" idx="29"/>
          </p:nvPr>
        </p:nvSpPr>
        <p:spPr/>
        <p:txBody>
          <a:bodyPr/>
          <a:lstStyle/>
          <a:p>
            <a:fld id="{9384B1A5-66CC-489F-AD3F-03A8199622B6}" type="slidenum">
              <a:t>‹N°›</a:t>
            </a:fld>
            <a:endParaRPr/>
          </a:p>
        </p:txBody>
      </p:sp>
      <p:sp>
        <p:nvSpPr>
          <p:cNvPr id="4" name="PlaceHolder 3"/>
          <p:cNvSpPr>
            <a:spLocks noGrp="1"/>
          </p:cNvSpPr>
          <p:nvPr>
            <p:ph type="dt" idx="27"/>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re et contenu_">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2490BDF-7F04-43E1-812C-F491F6FF4DE8}"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C2333E2-206F-4E87-A2DC-1D5B2C6F0FEB}"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Diapositive titre Hau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21" name="PlaceHolder 2"/>
          <p:cNvSpPr>
            <a:spLocks noGrp="1"/>
          </p:cNvSpPr>
          <p:nvPr>
            <p:ph/>
          </p:nvPr>
        </p:nvSpPr>
        <p:spPr>
          <a:xfrm>
            <a:off x="0" y="0"/>
            <a:ext cx="12191760" cy="434772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Calibri"/>
            </a:endParaRPr>
          </a:p>
        </p:txBody>
      </p:sp>
      <p:sp>
        <p:nvSpPr>
          <p:cNvPr id="4" name="PlaceHolder 3"/>
          <p:cNvSpPr>
            <a:spLocks noGrp="1"/>
          </p:cNvSpPr>
          <p:nvPr>
            <p:ph type="sldNum" idx="7"/>
          </p:nvPr>
        </p:nvSpPr>
        <p:spPr/>
        <p:txBody>
          <a:bodyPr/>
          <a:lstStyle/>
          <a:p>
            <a:fld id="{9A3055F8-6AC8-4E6F-9C58-37BE4C1E2BB1}"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Image d'en-têt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28" name="PlaceHolder 2"/>
          <p:cNvSpPr>
            <a:spLocks noGrp="1"/>
          </p:cNvSpPr>
          <p:nvPr>
            <p:ph/>
          </p:nvPr>
        </p:nvSpPr>
        <p:spPr>
          <a:xfrm>
            <a:off x="0" y="0"/>
            <a:ext cx="12191760" cy="434772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Calibri"/>
            </a:endParaRPr>
          </a:p>
        </p:txBody>
      </p:sp>
      <p:sp>
        <p:nvSpPr>
          <p:cNvPr id="4" name="PlaceHolder 3"/>
          <p:cNvSpPr>
            <a:spLocks noGrp="1"/>
          </p:cNvSpPr>
          <p:nvPr>
            <p:ph type="sldNum" idx="8"/>
          </p:nvPr>
        </p:nvSpPr>
        <p:spPr/>
        <p:txBody>
          <a:bodyPr/>
          <a:lstStyle/>
          <a:p>
            <a:fld id="{FC8B4602-69F2-4963-9F5A-8E0C473712E0}"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iapositive titre Hau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21" name="PlaceHolder 2"/>
          <p:cNvSpPr>
            <a:spLocks noGrp="1"/>
          </p:cNvSpPr>
          <p:nvPr>
            <p:ph/>
          </p:nvPr>
        </p:nvSpPr>
        <p:spPr>
          <a:xfrm>
            <a:off x="0" y="0"/>
            <a:ext cx="12191760" cy="434772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Calibri"/>
            </a:endParaRPr>
          </a:p>
        </p:txBody>
      </p:sp>
      <p:sp>
        <p:nvSpPr>
          <p:cNvPr id="4" name="PlaceHolder 3"/>
          <p:cNvSpPr>
            <a:spLocks noGrp="1"/>
          </p:cNvSpPr>
          <p:nvPr>
            <p:ph type="sldNum" idx="7"/>
          </p:nvPr>
        </p:nvSpPr>
        <p:spPr/>
        <p:txBody>
          <a:bodyPr/>
          <a:lstStyle/>
          <a:p>
            <a:fld id="{A5BB4919-1513-47EF-A220-3FA8EEBE50EA}" type="slidenum">
              <a:t>‹N°›</a:t>
            </a:fld>
            <a:endParaRPr/>
          </a:p>
        </p:txBody>
      </p:sp>
    </p:spTree>
    <p:extLst>
      <p:ext uri="{BB962C8B-B14F-4D97-AF65-F5344CB8AC3E}">
        <p14:creationId xmlns:p14="http://schemas.microsoft.com/office/powerpoint/2010/main" val="70806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4434A8BD-94B5-4035-8B63-FA59DC0CBD87}" type="slidenum">
              <a:t>‹N°›</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Calibri"/>
            </a:endParaRPr>
          </a:p>
        </p:txBody>
      </p:sp>
      <p:sp>
        <p:nvSpPr>
          <p:cNvPr id="45" name="PlaceHolder 2"/>
          <p:cNvSpPr>
            <a:spLocks noGrp="1"/>
          </p:cNvSpPr>
          <p:nvPr>
            <p:ph/>
          </p:nvPr>
        </p:nvSpPr>
        <p:spPr>
          <a:xfrm>
            <a:off x="0" y="0"/>
            <a:ext cx="5949360" cy="434772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Calibri"/>
            </a:endParaRPr>
          </a:p>
        </p:txBody>
      </p:sp>
      <p:sp>
        <p:nvSpPr>
          <p:cNvPr id="46" name="PlaceHolder 3"/>
          <p:cNvSpPr>
            <a:spLocks noGrp="1"/>
          </p:cNvSpPr>
          <p:nvPr>
            <p:ph/>
          </p:nvPr>
        </p:nvSpPr>
        <p:spPr>
          <a:xfrm>
            <a:off x="6247080" y="0"/>
            <a:ext cx="5949360" cy="4347720"/>
          </a:xfrm>
          <a:prstGeom prst="rect">
            <a:avLst/>
          </a:prstGeom>
          <a:noFill/>
          <a:ln w="0">
            <a:noFill/>
          </a:ln>
        </p:spPr>
        <p:txBody>
          <a:bodyPr lIns="0" tIns="0" rIns="0" bIns="0" anchor="t">
            <a:normAutofit/>
          </a:bodyPr>
          <a:lstStyle/>
          <a:p>
            <a:pPr indent="0">
              <a:lnSpc>
                <a:spcPct val="90000"/>
              </a:lnSpc>
              <a:spcBef>
                <a:spcPts val="1417"/>
              </a:spcBef>
              <a:buNone/>
            </a:pPr>
            <a:endParaRPr lang="fr-FR" sz="2800" b="0" strike="noStrike" spc="-1">
              <a:solidFill>
                <a:schemeClr val="dk1"/>
              </a:solidFill>
              <a:latin typeface="Calibri"/>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4AC1A66E-0750-47E1-9468-55E74A9EC7B2}" type="slidenum">
              <a:t>‹N°›</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 6"/>
          <p:cNvPicPr/>
          <p:nvPr/>
        </p:nvPicPr>
        <p:blipFill>
          <a:blip r:embed="rId3"/>
          <a:srcRect r="60253" b="87265"/>
          <a:stretch/>
        </p:blipFill>
        <p:spPr>
          <a:xfrm>
            <a:off x="0" y="0"/>
            <a:ext cx="2592720" cy="1167120"/>
          </a:xfrm>
          <a:prstGeom prst="rect">
            <a:avLst/>
          </a:prstGeom>
          <a:ln w="0">
            <a:noFill/>
          </a:ln>
        </p:spPr>
      </p:pic>
      <p:pic>
        <p:nvPicPr>
          <p:cNvPr id="5" name="Image 7"/>
          <p:cNvPicPr/>
          <p:nvPr/>
        </p:nvPicPr>
        <p:blipFill>
          <a:blip r:embed="rId3"/>
          <a:srcRect l="55920" t="70647"/>
          <a:stretch/>
        </p:blipFill>
        <p:spPr>
          <a:xfrm>
            <a:off x="9157680" y="4019040"/>
            <a:ext cx="3034080" cy="2838600"/>
          </a:xfrm>
          <a:prstGeom prst="rect">
            <a:avLst/>
          </a:prstGeom>
          <a:ln w="0">
            <a:noFill/>
          </a:ln>
        </p:spPr>
      </p:pic>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Calibri"/>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FR" sz="4400" b="0" strike="noStrike" spc="-1">
              <a:solidFill>
                <a:schemeClr val="dk1"/>
              </a:solidFill>
              <a:latin typeface="Calibri"/>
            </a:endParaRPr>
          </a:p>
        </p:txBody>
      </p:sp>
      <p:sp>
        <p:nvSpPr>
          <p:cNvPr id="56" name="PlaceHolder 2"/>
          <p:cNvSpPr>
            <a:spLocks noGrp="1"/>
          </p:cNvSpPr>
          <p:nvPr>
            <p:ph type="dt" idx="18"/>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57" name="PlaceHolder 3"/>
          <p:cNvSpPr>
            <a:spLocks noGrp="1"/>
          </p:cNvSpPr>
          <p:nvPr>
            <p:ph type="ftr" idx="1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58" name="PlaceHolder 4"/>
          <p:cNvSpPr>
            <a:spLocks noGrp="1"/>
          </p:cNvSpPr>
          <p:nvPr>
            <p:ph type="sldNum" idx="2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F380566C-5DA4-4BAC-B8F3-542AE417E806}"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dt" idx="2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61" name="PlaceHolder 2"/>
          <p:cNvSpPr>
            <a:spLocks noGrp="1"/>
          </p:cNvSpPr>
          <p:nvPr>
            <p:ph type="ftr" idx="2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62" name="PlaceHolder 3"/>
          <p:cNvSpPr>
            <a:spLocks noGrp="1"/>
          </p:cNvSpPr>
          <p:nvPr>
            <p:ph type="sldNum" idx="2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84E44ED6-FB64-4097-B6EC-CA0A1E04F754}"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fr-FR" sz="3200" b="0" strike="noStrike" spc="-1">
                <a:solidFill>
                  <a:schemeClr val="dk1"/>
                </a:solidFill>
                <a:latin typeface="Calibri Light"/>
              </a:rPr>
              <a:t>Modifiez le style du titre</a:t>
            </a:r>
            <a:endParaRPr lang="fr-FR" sz="3200" b="0" strike="noStrike" spc="-1">
              <a:solidFill>
                <a:schemeClr val="dk1"/>
              </a:solidFill>
              <a:latin typeface="Calibri"/>
            </a:endParaRPr>
          </a:p>
        </p:txBody>
      </p:sp>
      <p:sp>
        <p:nvSpPr>
          <p:cNvPr id="64"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8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Cinquième niveau</a:t>
            </a:r>
          </a:p>
        </p:txBody>
      </p:sp>
      <p:sp>
        <p:nvSpPr>
          <p:cNvPr id="65"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Calibri"/>
              </a:rPr>
              <a:t>Modifier les styles du texte du masque</a:t>
            </a:r>
          </a:p>
        </p:txBody>
      </p:sp>
      <p:sp>
        <p:nvSpPr>
          <p:cNvPr id="66" name="PlaceHolder 4"/>
          <p:cNvSpPr>
            <a:spLocks noGrp="1"/>
          </p:cNvSpPr>
          <p:nvPr>
            <p:ph type="dt" idx="2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67" name="PlaceHolder 5"/>
          <p:cNvSpPr>
            <a:spLocks noGrp="1"/>
          </p:cNvSpPr>
          <p:nvPr>
            <p:ph type="ftr" idx="2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68" name="PlaceHolder 6"/>
          <p:cNvSpPr>
            <a:spLocks noGrp="1"/>
          </p:cNvSpPr>
          <p:nvPr>
            <p:ph type="sldNum" idx="2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29E726A1-C5B9-4E03-B7CD-03C75560303B}"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fr-FR" sz="3200" b="0" strike="noStrike" spc="-1">
                <a:solidFill>
                  <a:schemeClr val="dk1"/>
                </a:solidFill>
                <a:latin typeface="Calibri Light"/>
              </a:rPr>
              <a:t>Modifiez le style du titre</a:t>
            </a:r>
            <a:endParaRPr lang="fr-FR" sz="3200" b="0" strike="noStrike" spc="-1">
              <a:solidFill>
                <a:schemeClr val="dk1"/>
              </a:solidFill>
              <a:latin typeface="Calibri"/>
            </a:endParaRPr>
          </a:p>
        </p:txBody>
      </p:sp>
      <p:sp>
        <p:nvSpPr>
          <p:cNvPr id="70"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32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320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320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Calibri"/>
              </a:rPr>
              <a:t>Septième niveau de plan</a:t>
            </a:r>
          </a:p>
        </p:txBody>
      </p:sp>
      <p:sp>
        <p:nvSpPr>
          <p:cNvPr id="71"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Calibri"/>
              </a:rPr>
              <a:t>Modifier les styles du texte du masque</a:t>
            </a:r>
          </a:p>
        </p:txBody>
      </p:sp>
      <p:sp>
        <p:nvSpPr>
          <p:cNvPr id="72" name="PlaceHolder 4"/>
          <p:cNvSpPr>
            <a:spLocks noGrp="1"/>
          </p:cNvSpPr>
          <p:nvPr>
            <p:ph type="dt" idx="27"/>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73" name="PlaceHolder 5"/>
          <p:cNvSpPr>
            <a:spLocks noGrp="1"/>
          </p:cNvSpPr>
          <p:nvPr>
            <p:ph type="ftr" idx="2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74" name="PlaceHolder 6"/>
          <p:cNvSpPr>
            <a:spLocks noGrp="1"/>
          </p:cNvSpPr>
          <p:nvPr>
            <p:ph type="sldNum" idx="2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6ADF5E35-70FB-441C-9964-5AEF3D7A5AB6}"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5" name="Image 6"/>
          <p:cNvPicPr/>
          <p:nvPr/>
        </p:nvPicPr>
        <p:blipFill>
          <a:blip r:embed="rId3"/>
          <a:srcRect r="60253" b="87265"/>
          <a:stretch/>
        </p:blipFill>
        <p:spPr>
          <a:xfrm>
            <a:off x="0" y="0"/>
            <a:ext cx="2592360" cy="1166760"/>
          </a:xfrm>
          <a:prstGeom prst="rect">
            <a:avLst/>
          </a:prstGeom>
          <a:ln w="0">
            <a:noFill/>
          </a:ln>
        </p:spPr>
      </p:pic>
      <p:pic>
        <p:nvPicPr>
          <p:cNvPr id="76" name="Image 7"/>
          <p:cNvPicPr/>
          <p:nvPr/>
        </p:nvPicPr>
        <p:blipFill>
          <a:blip r:embed="rId3"/>
          <a:srcRect l="55920" t="70647"/>
          <a:stretch/>
        </p:blipFill>
        <p:spPr>
          <a:xfrm>
            <a:off x="9157680" y="4019040"/>
            <a:ext cx="3033720" cy="2838240"/>
          </a:xfrm>
          <a:prstGeom prst="rect">
            <a:avLst/>
          </a:prstGeom>
          <a:ln w="0">
            <a:noFill/>
          </a:ln>
        </p:spPr>
      </p:pic>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strike="noStrike" spc="-1">
                <a:solidFill>
                  <a:srgbClr val="000000"/>
                </a:solidFill>
                <a:latin typeface="Arial"/>
              </a:rPr>
              <a:t>Cliquez pour éditer le format du texte-titre</a:t>
            </a:r>
          </a:p>
        </p:txBody>
      </p:sp>
      <p:sp>
        <p:nvSpPr>
          <p:cNvPr id="7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FR" sz="4400" b="0" strike="noStrike" spc="-1">
              <a:solidFill>
                <a:schemeClr val="dk1"/>
              </a:solidFill>
              <a:latin typeface="Calibri"/>
            </a:endParaRPr>
          </a:p>
        </p:txBody>
      </p:sp>
      <p:sp>
        <p:nvSpPr>
          <p:cNvPr id="5"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sp>
        <p:nvSpPr>
          <p:cNvPr id="6" name="PlaceHolder 3"/>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7" name="PlaceHolder 4"/>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8" name="PlaceHolder 5"/>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DE21D8A6-7F45-4F8B-BE36-CC8CB113F43A}"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FR" sz="4400" b="0" strike="noStrike" spc="-1">
              <a:solidFill>
                <a:schemeClr val="dk1"/>
              </a:solidFill>
              <a:latin typeface="Calibri"/>
            </a:endParaRPr>
          </a:p>
        </p:txBody>
      </p:sp>
      <p:sp>
        <p:nvSpPr>
          <p:cNvPr id="10"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sp>
        <p:nvSpPr>
          <p:cNvPr id="11" name="PlaceHolder 3"/>
          <p:cNvSpPr>
            <a:spLocks noGrp="1"/>
          </p:cNvSpPr>
          <p:nvPr>
            <p:ph type="dt" idx="4"/>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12" name="PlaceHolder 4"/>
          <p:cNvSpPr>
            <a:spLocks noGrp="1"/>
          </p:cNvSpPr>
          <p:nvPr>
            <p:ph type="ftr" idx="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3" name="PlaceHolder 5"/>
          <p:cNvSpPr>
            <a:spLocks noGrp="1"/>
          </p:cNvSpPr>
          <p:nvPr>
            <p:ph type="sldNum" idx="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969FAAE4-9799-478A-B8FE-A80E03ED6802}"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pic>
        <p:nvPicPr>
          <p:cNvPr id="14" name="pasted-image.pdf"/>
          <p:cNvPicPr/>
          <p:nvPr/>
        </p:nvPicPr>
        <p:blipFill>
          <a:blip r:embed="rId3"/>
          <a:stretch/>
        </p:blipFill>
        <p:spPr>
          <a:xfrm>
            <a:off x="10755360" y="6420960"/>
            <a:ext cx="1018080" cy="214200"/>
          </a:xfrm>
          <a:prstGeom prst="rect">
            <a:avLst/>
          </a:prstGeom>
          <a:ln w="12700">
            <a:noFill/>
          </a:ln>
        </p:spPr>
      </p:pic>
      <p:sp>
        <p:nvSpPr>
          <p:cNvPr id="15" name="PlaceHolder 1"/>
          <p:cNvSpPr>
            <a:spLocks noGrp="1"/>
          </p:cNvSpPr>
          <p:nvPr>
            <p:ph type="body"/>
          </p:nvPr>
        </p:nvSpPr>
        <p:spPr>
          <a:xfrm>
            <a:off x="1395000" y="970200"/>
            <a:ext cx="10378440" cy="352440"/>
          </a:xfrm>
          <a:prstGeom prst="rect">
            <a:avLst/>
          </a:prstGeom>
          <a:noFill/>
          <a:ln w="12600">
            <a:noFill/>
          </a:ln>
        </p:spPr>
        <p:txBody>
          <a:bodyPr lIns="91440" tIns="45720" rIns="91440" bIns="45720" anchor="t">
            <a:normAutofit/>
          </a:bodyPr>
          <a:lstStyle/>
          <a:p>
            <a:pPr indent="0" defTabSz="631080">
              <a:lnSpc>
                <a:spcPct val="90000"/>
              </a:lnSpc>
              <a:spcBef>
                <a:spcPts val="649"/>
              </a:spcBef>
              <a:buNone/>
              <a:tabLst>
                <a:tab pos="0" algn="l"/>
              </a:tabLst>
            </a:pPr>
            <a:r>
              <a:rPr lang="fr-FR" sz="1729" b="0" i="1" strike="noStrike" spc="-1">
                <a:solidFill>
                  <a:schemeClr val="accent1">
                    <a:lumOff val="-20580"/>
                  </a:schemeClr>
                </a:solidFill>
                <a:latin typeface="Calibri"/>
              </a:rPr>
              <a:t>Cliquez pour modifier les styles du texte du masque</a:t>
            </a:r>
            <a:endParaRPr lang="fr-FR" sz="1729" b="0" strike="noStrike" spc="-1">
              <a:solidFill>
                <a:schemeClr val="dk1"/>
              </a:solidFill>
              <a:latin typeface="Calibri"/>
            </a:endParaRPr>
          </a:p>
        </p:txBody>
      </p:sp>
      <p:sp>
        <p:nvSpPr>
          <p:cNvPr id="16" name="PlaceHolder 2"/>
          <p:cNvSpPr>
            <a:spLocks noGrp="1"/>
          </p:cNvSpPr>
          <p:nvPr>
            <p:ph type="body"/>
          </p:nvPr>
        </p:nvSpPr>
        <p:spPr>
          <a:xfrm>
            <a:off x="1395000" y="449280"/>
            <a:ext cx="10378440" cy="52092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fr-FR" sz="2800" b="0" strike="noStrike" spc="-1">
                <a:solidFill>
                  <a:schemeClr val="accent3">
                    <a:lumOff val="-30320"/>
                  </a:schemeClr>
                </a:solidFill>
                <a:latin typeface="Calibri"/>
              </a:rPr>
              <a:t>Cliquez pour modifier les styles du texte du masque</a:t>
            </a:r>
            <a:endParaRPr lang="fr-FR" sz="2800" b="0" strike="noStrike" spc="-1">
              <a:solidFill>
                <a:schemeClr val="dk1"/>
              </a:solidFill>
              <a:latin typeface="Calibri"/>
            </a:endParaRPr>
          </a:p>
        </p:txBody>
      </p:sp>
      <p:sp>
        <p:nvSpPr>
          <p:cNvPr id="17" name="PlaceHolder 3"/>
          <p:cNvSpPr>
            <a:spLocks noGrp="1"/>
          </p:cNvSpPr>
          <p:nvPr>
            <p:ph type="sldNum" idx="7"/>
          </p:nvPr>
        </p:nvSpPr>
        <p:spPr>
          <a:xfrm>
            <a:off x="1219320" y="6614280"/>
            <a:ext cx="350640" cy="243360"/>
          </a:xfrm>
          <a:prstGeom prst="rect">
            <a:avLst/>
          </a:prstGeom>
          <a:solidFill>
            <a:schemeClr val="accent2">
              <a:lumOff val="44810"/>
            </a:schemeClr>
          </a:solid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464887A3-76B5-44A8-AB2A-ECB83A6DA5BD}"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pic>
        <p:nvPicPr>
          <p:cNvPr id="18" name="Image 1"/>
          <p:cNvPicPr/>
          <p:nvPr/>
        </p:nvPicPr>
        <p:blipFill>
          <a:blip r:embed="rId4"/>
          <a:stretch/>
        </p:blipFill>
        <p:spPr>
          <a:xfrm>
            <a:off x="279720" y="395280"/>
            <a:ext cx="939600" cy="939600"/>
          </a:xfrm>
          <a:prstGeom prst="rect">
            <a:avLst/>
          </a:prstGeom>
          <a:ln w="0">
            <a:noFill/>
          </a:ln>
        </p:spPr>
      </p:pic>
      <p:sp>
        <p:nvSpPr>
          <p:cNvPr id="1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Calibri"/>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pic>
        <p:nvPicPr>
          <p:cNvPr id="22" name="pasted-image.pdf"/>
          <p:cNvPicPr/>
          <p:nvPr/>
        </p:nvPicPr>
        <p:blipFill>
          <a:blip r:embed="rId3">
            <a:alphaModFix amt="5000"/>
          </a:blip>
          <a:stretch/>
        </p:blipFill>
        <p:spPr>
          <a:xfrm>
            <a:off x="4176720" y="2445120"/>
            <a:ext cx="3837960" cy="3829320"/>
          </a:xfrm>
          <a:prstGeom prst="rect">
            <a:avLst/>
          </a:prstGeom>
          <a:ln w="12700">
            <a:noFill/>
          </a:ln>
        </p:spPr>
      </p:pic>
      <p:sp>
        <p:nvSpPr>
          <p:cNvPr id="23" name="PlaceHolder 1"/>
          <p:cNvSpPr>
            <a:spLocks noGrp="1"/>
          </p:cNvSpPr>
          <p:nvPr>
            <p:ph type="sldNum" idx="8"/>
          </p:nvPr>
        </p:nvSpPr>
        <p:spPr>
          <a:xfrm>
            <a:off x="1055160" y="6614280"/>
            <a:ext cx="350640" cy="243360"/>
          </a:xfrm>
          <a:prstGeom prst="rect">
            <a:avLst/>
          </a:prstGeom>
          <a:solidFill>
            <a:srgbClr val="AEBCCA"/>
          </a:solid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solidFill>
                <a:latin typeface="Calibri"/>
              </a:defRPr>
            </a:lvl1pPr>
          </a:lstStyle>
          <a:p>
            <a:pPr indent="0" algn="r" defTabSz="914400">
              <a:lnSpc>
                <a:spcPct val="100000"/>
              </a:lnSpc>
              <a:buNone/>
            </a:pPr>
            <a:fld id="{E5046E60-DC21-43AC-865F-B7575E56BCA5}" type="slidenum">
              <a:rPr lang="fr-FR" sz="1200" b="0" strike="noStrike" spc="-1">
                <a:solidFill>
                  <a:schemeClr val="dk1"/>
                </a:solidFill>
                <a:latin typeface="Calibri"/>
              </a:rPr>
              <a:t>‹N°›</a:t>
            </a:fld>
            <a:endParaRPr lang="fr-FR" sz="1200" b="0" strike="noStrike" spc="-1">
              <a:solidFill>
                <a:srgbClr val="000000"/>
              </a:solidFill>
              <a:latin typeface="Times New Roman"/>
            </a:endParaRPr>
          </a:p>
        </p:txBody>
      </p:sp>
      <p:sp>
        <p:nvSpPr>
          <p:cNvPr id="24" name="PlaceHolder 2"/>
          <p:cNvSpPr>
            <a:spLocks noGrp="1"/>
          </p:cNvSpPr>
          <p:nvPr>
            <p:ph type="body"/>
          </p:nvPr>
        </p:nvSpPr>
        <p:spPr>
          <a:xfrm>
            <a:off x="0" y="0"/>
            <a:ext cx="12191760" cy="4347720"/>
          </a:xfrm>
          <a:prstGeom prst="rect">
            <a:avLst/>
          </a:prstGeom>
          <a:noFill/>
          <a:ln w="12600">
            <a:noFill/>
          </a:ln>
        </p:spPr>
        <p:txBody>
          <a:bodyPr lIns="90000" tIns="45720" rIns="90000" bIns="45720" anchor="t">
            <a:noAutofit/>
          </a:bodyPr>
          <a:lstStyle/>
          <a:p>
            <a:pPr indent="0" defTabSz="914400">
              <a:lnSpc>
                <a:spcPct val="100000"/>
              </a:lnSpc>
              <a:buNone/>
            </a:pPr>
            <a:r>
              <a:rPr lang="fr-FR" sz="1800" b="0" strike="noStrike" spc="-1">
                <a:solidFill>
                  <a:schemeClr val="dk1"/>
                </a:solidFill>
                <a:latin typeface="Calibri"/>
              </a:rPr>
              <a:t>Faire glisser l'image vers l'espace réservé ou cliquer sur l'icône pour l'ajouter</a:t>
            </a:r>
          </a:p>
        </p:txBody>
      </p:sp>
      <p:pic>
        <p:nvPicPr>
          <p:cNvPr id="25" name="pasted-image.pdf"/>
          <p:cNvPicPr/>
          <p:nvPr/>
        </p:nvPicPr>
        <p:blipFill>
          <a:blip r:embed="rId4"/>
          <a:stretch/>
        </p:blipFill>
        <p:spPr>
          <a:xfrm>
            <a:off x="10755360" y="6420960"/>
            <a:ext cx="1018080" cy="214200"/>
          </a:xfrm>
          <a:prstGeom prst="rect">
            <a:avLst/>
          </a:prstGeom>
          <a:ln w="12700">
            <a:noFill/>
          </a:ln>
        </p:spPr>
      </p:pic>
      <p:sp>
        <p:nvSpPr>
          <p:cNvPr id="26"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Calibri"/>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pic>
        <p:nvPicPr>
          <p:cNvPr id="30" name="Image 6"/>
          <p:cNvPicPr/>
          <p:nvPr/>
        </p:nvPicPr>
        <p:blipFill>
          <a:blip r:embed="rId4"/>
          <a:srcRect r="60253" b="87265"/>
          <a:stretch/>
        </p:blipFill>
        <p:spPr>
          <a:xfrm>
            <a:off x="0" y="0"/>
            <a:ext cx="2592720" cy="1167120"/>
          </a:xfrm>
          <a:prstGeom prst="rect">
            <a:avLst/>
          </a:prstGeom>
          <a:ln w="0">
            <a:noFill/>
          </a:ln>
        </p:spPr>
      </p:pic>
      <p:pic>
        <p:nvPicPr>
          <p:cNvPr id="31" name="Image 7"/>
          <p:cNvPicPr/>
          <p:nvPr/>
        </p:nvPicPr>
        <p:blipFill>
          <a:blip r:embed="rId4"/>
          <a:srcRect l="55920" t="70647"/>
          <a:stretch/>
        </p:blipFill>
        <p:spPr>
          <a:xfrm>
            <a:off x="9157680" y="4019040"/>
            <a:ext cx="3034080" cy="2838600"/>
          </a:xfrm>
          <a:prstGeom prst="rect">
            <a:avLst/>
          </a:prstGeom>
          <a:ln w="0">
            <a:noFill/>
          </a:ln>
        </p:spPr>
      </p:pic>
      <p:sp>
        <p:nvSpPr>
          <p:cNvPr id="32"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Calibri"/>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5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fr-FR" sz="6000" b="0" strike="noStrike" spc="-1">
                <a:solidFill>
                  <a:schemeClr val="dk1"/>
                </a:solidFill>
                <a:latin typeface="Calibri Light"/>
              </a:rPr>
              <a:t>Modifiez le style du titre</a:t>
            </a:r>
            <a:endParaRPr lang="fr-FR" sz="6000" b="0" strike="noStrike" spc="-1">
              <a:solidFill>
                <a:schemeClr val="dk1"/>
              </a:solidFill>
              <a:latin typeface="Calibri"/>
            </a:endParaRPr>
          </a:p>
        </p:txBody>
      </p:sp>
      <p:sp>
        <p:nvSpPr>
          <p:cNvPr id="34"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400" b="0" strike="noStrike" spc="-1">
                <a:solidFill>
                  <a:schemeClr val="dk1">
                    <a:tint val="75000"/>
                  </a:schemeClr>
                </a:solidFill>
                <a:latin typeface="Calibri"/>
              </a:rPr>
              <a:t>Modifier les styles du texte du masque</a:t>
            </a:r>
            <a:endParaRPr lang="fr-FR" sz="2400" b="0" strike="noStrike" spc="-1">
              <a:solidFill>
                <a:schemeClr val="dk1"/>
              </a:solidFill>
              <a:latin typeface="Calibri"/>
            </a:endParaRPr>
          </a:p>
        </p:txBody>
      </p:sp>
      <p:sp>
        <p:nvSpPr>
          <p:cNvPr id="35" name="PlaceHolder 3"/>
          <p:cNvSpPr>
            <a:spLocks noGrp="1"/>
          </p:cNvSpPr>
          <p:nvPr>
            <p:ph type="dt" idx="9"/>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36" name="PlaceHolder 4"/>
          <p:cNvSpPr>
            <a:spLocks noGrp="1"/>
          </p:cNvSpPr>
          <p:nvPr>
            <p:ph type="ftr" idx="1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37" name="PlaceHolder 5"/>
          <p:cNvSpPr>
            <a:spLocks noGrp="1"/>
          </p:cNvSpPr>
          <p:nvPr>
            <p:ph type="sldNum" idx="1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CA0F13D3-6CA2-48EF-911E-7F8B6827D994}"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FR" sz="4400" b="0" strike="noStrike" spc="-1">
              <a:solidFill>
                <a:schemeClr val="dk1"/>
              </a:solidFill>
              <a:latin typeface="Calibri"/>
            </a:endParaRPr>
          </a:p>
        </p:txBody>
      </p:sp>
      <p:sp>
        <p:nvSpPr>
          <p:cNvPr id="39"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sp>
        <p:nvSpPr>
          <p:cNvPr id="40"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sp>
        <p:nvSpPr>
          <p:cNvPr id="41" name="PlaceHolder 4"/>
          <p:cNvSpPr>
            <a:spLocks noGrp="1"/>
          </p:cNvSpPr>
          <p:nvPr>
            <p:ph type="dt" idx="12"/>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42" name="PlaceHolder 5"/>
          <p:cNvSpPr>
            <a:spLocks noGrp="1"/>
          </p:cNvSpPr>
          <p:nvPr>
            <p:ph type="ftr" idx="1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3" name="PlaceHolder 6"/>
          <p:cNvSpPr>
            <a:spLocks noGrp="1"/>
          </p:cNvSpPr>
          <p:nvPr>
            <p:ph type="sldNum" idx="1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B8690533-E151-4FE0-BA57-7BC57C14192B}"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fr-FR" sz="4400" b="0" strike="noStrike" spc="-1">
                <a:solidFill>
                  <a:schemeClr val="dk1"/>
                </a:solidFill>
                <a:latin typeface="Calibri Light"/>
              </a:rPr>
              <a:t>Modifiez le style du titre</a:t>
            </a:r>
            <a:endParaRPr lang="fr-FR" sz="4400" b="0" strike="noStrike" spc="-1">
              <a:solidFill>
                <a:schemeClr val="dk1"/>
              </a:solidFill>
              <a:latin typeface="Calibri"/>
            </a:endParaRPr>
          </a:p>
        </p:txBody>
      </p:sp>
      <p:sp>
        <p:nvSpPr>
          <p:cNvPr id="48"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Calibri"/>
              </a:rPr>
              <a:t>Modifier les styles du texte du masque</a:t>
            </a:r>
            <a:endParaRPr lang="fr-FR" sz="2400" b="0" strike="noStrike" spc="-1">
              <a:solidFill>
                <a:schemeClr val="dk1"/>
              </a:solidFill>
              <a:latin typeface="Calibri"/>
            </a:endParaRPr>
          </a:p>
        </p:txBody>
      </p:sp>
      <p:sp>
        <p:nvSpPr>
          <p:cNvPr id="49"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sp>
        <p:nvSpPr>
          <p:cNvPr id="50"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Calibri"/>
              </a:rPr>
              <a:t>Modifier les styles du texte du masque</a:t>
            </a:r>
            <a:endParaRPr lang="fr-FR" sz="2400" b="0" strike="noStrike" spc="-1">
              <a:solidFill>
                <a:schemeClr val="dk1"/>
              </a:solidFill>
              <a:latin typeface="Calibri"/>
            </a:endParaRPr>
          </a:p>
        </p:txBody>
      </p:sp>
      <p:sp>
        <p:nvSpPr>
          <p:cNvPr id="51"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Modifier les styles du texte du masque</a:t>
            </a: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p>
        </p:txBody>
      </p:sp>
      <p:sp>
        <p:nvSpPr>
          <p:cNvPr id="52" name="PlaceHolder 6"/>
          <p:cNvSpPr>
            <a:spLocks noGrp="1"/>
          </p:cNvSpPr>
          <p:nvPr>
            <p:ph type="dt" idx="15"/>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fr-FR" sz="1200" b="0" strike="noStrike" spc="-1">
                <a:solidFill>
                  <a:schemeClr val="dk1">
                    <a:tint val="75000"/>
                  </a:schemeClr>
                </a:solidFill>
                <a:latin typeface="Calibri"/>
              </a:defRPr>
            </a:lvl1pPr>
          </a:lstStyle>
          <a:p>
            <a:pPr indent="0" defTabSz="914400">
              <a:lnSpc>
                <a:spcPct val="100000"/>
              </a:lnSpc>
              <a:buNone/>
            </a:pPr>
            <a:r>
              <a:rPr lang="fr-FR" sz="1200" b="0" strike="noStrike" spc="-1">
                <a:solidFill>
                  <a:schemeClr val="dk1">
                    <a:tint val="75000"/>
                  </a:schemeClr>
                </a:solidFill>
                <a:latin typeface="Calibri"/>
              </a:rPr>
              <a:t>&lt;date/heure&gt;</a:t>
            </a:r>
            <a:endParaRPr lang="fr-FR" sz="1200" b="0" strike="noStrike" spc="-1">
              <a:solidFill>
                <a:srgbClr val="000000"/>
              </a:solidFill>
              <a:latin typeface="Times New Roman"/>
            </a:endParaRPr>
          </a:p>
        </p:txBody>
      </p:sp>
      <p:sp>
        <p:nvSpPr>
          <p:cNvPr id="53" name="PlaceHolder 7"/>
          <p:cNvSpPr>
            <a:spLocks noGrp="1"/>
          </p:cNvSpPr>
          <p:nvPr>
            <p:ph type="ftr" idx="1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54" name="PlaceHolder 8"/>
          <p:cNvSpPr>
            <a:spLocks noGrp="1"/>
          </p:cNvSpPr>
          <p:nvPr>
            <p:ph type="sldNum" idx="1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8E589818-23ED-450B-851E-D3E63423757C}" type="slidenum">
              <a:rPr lang="fr-FR" sz="1200" b="0" strike="noStrike" spc="-1">
                <a:solidFill>
                  <a:schemeClr val="dk1">
                    <a:tint val="75000"/>
                  </a:schemeClr>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01_Generique.jpg"/>
          <p:cNvPicPr/>
          <p:nvPr/>
        </p:nvPicPr>
        <p:blipFill>
          <a:blip r:embed="rId2"/>
          <a:srcRect t="19308" b="38551"/>
          <a:stretch/>
        </p:blipFill>
        <p:spPr>
          <a:xfrm>
            <a:off x="0" y="1575000"/>
            <a:ext cx="12191760" cy="5282640"/>
          </a:xfrm>
          <a:prstGeom prst="rect">
            <a:avLst/>
          </a:prstGeom>
          <a:ln w="12700">
            <a:noFill/>
          </a:ln>
        </p:spPr>
      </p:pic>
      <p:sp>
        <p:nvSpPr>
          <p:cNvPr id="82" name="PlaceHolder 1"/>
          <p:cNvSpPr>
            <a:spLocks noGrp="1"/>
          </p:cNvSpPr>
          <p:nvPr>
            <p:ph/>
          </p:nvPr>
        </p:nvSpPr>
        <p:spPr>
          <a:xfrm>
            <a:off x="1395000" y="970200"/>
            <a:ext cx="10378440" cy="528480"/>
          </a:xfrm>
          <a:prstGeom prst="rect">
            <a:avLst/>
          </a:prstGeom>
          <a:noFill/>
          <a:ln w="12600">
            <a:noFill/>
          </a:ln>
        </p:spPr>
        <p:txBody>
          <a:bodyPr lIns="91440" tIns="45720" rIns="91440" bIns="45720" anchor="t">
            <a:normAutofit/>
          </a:bodyPr>
          <a:lstStyle/>
          <a:p>
            <a:pPr indent="0" defTabSz="631080">
              <a:lnSpc>
                <a:spcPct val="90000"/>
              </a:lnSpc>
              <a:spcBef>
                <a:spcPts val="649"/>
              </a:spcBef>
              <a:buNone/>
              <a:tabLst>
                <a:tab pos="0" algn="l"/>
              </a:tabLst>
            </a:pPr>
            <a:r>
              <a:rPr lang="fr-FR" sz="2700" b="0" i="1" strike="noStrike" spc="-1">
                <a:solidFill>
                  <a:schemeClr val="accent1">
                    <a:lumOff val="-20580"/>
                  </a:schemeClr>
                </a:solidFill>
                <a:latin typeface="Calibri"/>
              </a:rPr>
              <a:t>25 juin 2024</a:t>
            </a:r>
            <a:endParaRPr lang="fr-FR" sz="2700" b="0" strike="noStrike" spc="-1">
              <a:solidFill>
                <a:schemeClr val="dk1"/>
              </a:solidFill>
              <a:latin typeface="Calibri"/>
            </a:endParaRPr>
          </a:p>
        </p:txBody>
      </p:sp>
      <p:sp>
        <p:nvSpPr>
          <p:cNvPr id="83" name="PlaceHolder 2"/>
          <p:cNvSpPr>
            <a:spLocks noGrp="1"/>
          </p:cNvSpPr>
          <p:nvPr>
            <p:ph/>
          </p:nvPr>
        </p:nvSpPr>
        <p:spPr>
          <a:xfrm>
            <a:off x="1395000" y="449280"/>
            <a:ext cx="10378440" cy="520920"/>
          </a:xfrm>
          <a:prstGeom prst="rect">
            <a:avLst/>
          </a:prstGeom>
          <a:noFill/>
          <a:ln w="0">
            <a:noFill/>
          </a:ln>
        </p:spPr>
        <p:txBody>
          <a:bodyPr lIns="91440" tIns="45720" rIns="91440" bIns="45720" anchor="t">
            <a:normAutofit fontScale="88908" lnSpcReduction="10000"/>
          </a:bodyPr>
          <a:lstStyle/>
          <a:p>
            <a:pPr indent="0" defTabSz="914400">
              <a:lnSpc>
                <a:spcPct val="90000"/>
              </a:lnSpc>
              <a:spcBef>
                <a:spcPts val="1001"/>
              </a:spcBef>
              <a:buNone/>
              <a:tabLst>
                <a:tab pos="0" algn="l"/>
              </a:tabLst>
            </a:pPr>
            <a:r>
              <a:rPr lang="fr-FR" sz="3600" b="0" strike="noStrike" spc="-1">
                <a:solidFill>
                  <a:schemeClr val="accent3">
                    <a:lumOff val="-30320"/>
                  </a:schemeClr>
                </a:solidFill>
                <a:latin typeface="Calibri"/>
              </a:rPr>
              <a:t>Comité Syndical</a:t>
            </a:r>
            <a:endParaRPr lang="fr-FR" sz="3600" b="0" strike="noStrike" spc="-1">
              <a:solidFill>
                <a:schemeClr val="dk1"/>
              </a:solidFill>
              <a:latin typeface="Calibri"/>
            </a:endParaRPr>
          </a:p>
        </p:txBody>
      </p:sp>
      <p:sp>
        <p:nvSpPr>
          <p:cNvPr id="84" name="PlaceHolder 3"/>
          <p:cNvSpPr>
            <a:spLocks noGrp="1"/>
          </p:cNvSpPr>
          <p:nvPr>
            <p:ph type="sldNum" idx="33"/>
          </p:nvPr>
        </p:nvSpPr>
        <p:spPr>
          <a:xfrm>
            <a:off x="1219320" y="6614280"/>
            <a:ext cx="350640" cy="243360"/>
          </a:xfrm>
          <a:prstGeom prst="rect">
            <a:avLst/>
          </a:prstGeom>
          <a:solidFill>
            <a:schemeClr val="accent2">
              <a:lumOff val="44810"/>
            </a:schemeClr>
          </a:solid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8AD84276-BA72-4D24-A738-3488ED6D2187}" type="slidenum">
              <a:rPr lang="fr-FR" sz="1200" b="0" strike="noStrike" spc="-1">
                <a:solidFill>
                  <a:schemeClr val="dk1">
                    <a:tint val="75000"/>
                  </a:schemeClr>
                </a:solidFill>
                <a:latin typeface="Calibri"/>
              </a:rPr>
              <a:t>1</a:t>
            </a:fld>
            <a:endParaRPr lang="fr-FR" sz="1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180000" y="1080000"/>
            <a:ext cx="3779640" cy="557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10" name="Espace réservé du contenu 2"/>
          <p:cNvSpPr/>
          <p:nvPr/>
        </p:nvSpPr>
        <p:spPr>
          <a:xfrm>
            <a:off x="540000" y="360000"/>
            <a:ext cx="10514880" cy="5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08000" algn="ctr">
              <a:lnSpc>
                <a:spcPct val="90000"/>
              </a:lnSpc>
              <a:spcBef>
                <a:spcPts val="1417"/>
              </a:spcBef>
              <a:buClr>
                <a:srgbClr val="000000"/>
              </a:buClr>
              <a:buSzPct val="45000"/>
            </a:pPr>
            <a:r>
              <a:rPr lang="fr-FR" sz="2800" b="0" strike="noStrike" spc="-1" dirty="0">
                <a:solidFill>
                  <a:schemeClr val="dk1"/>
                </a:solidFill>
                <a:latin typeface="Calibri"/>
              </a:rPr>
              <a:t>Éléments de diagnostic des PCAET</a:t>
            </a:r>
            <a:endParaRPr lang="fr-FR" sz="28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11" name="Espace réservé du contenu 3"/>
          <p:cNvSpPr/>
          <p:nvPr/>
        </p:nvSpPr>
        <p:spPr>
          <a:xfrm>
            <a:off x="180000" y="1080000"/>
            <a:ext cx="377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lnSpcReduction="10000"/>
          </a:bodyPr>
          <a:lstStyle/>
          <a:p>
            <a:pPr marL="432000" indent="-324000" algn="ctr">
              <a:lnSpc>
                <a:spcPct val="90000"/>
              </a:lnSpc>
              <a:spcBef>
                <a:spcPts val="283"/>
              </a:spcBef>
              <a:spcAft>
                <a:spcPts val="567"/>
              </a:spcAft>
              <a:buClr>
                <a:srgbClr val="000000"/>
              </a:buClr>
              <a:buSzPct val="45000"/>
              <a:buFont typeface="Wingdings" charset="2"/>
              <a:buChar char=""/>
            </a:pPr>
            <a:r>
              <a:rPr lang="fr-FR" sz="2800" b="0" strike="noStrike" spc="-1">
                <a:solidFill>
                  <a:schemeClr val="dk1"/>
                </a:solidFill>
                <a:latin typeface="Calibri"/>
              </a:rPr>
              <a:t>CUA</a:t>
            </a:r>
            <a:endParaRPr lang="fr-FR" sz="28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Émissions de GES</a:t>
            </a:r>
            <a:r>
              <a:rPr lang="fr-FR" sz="2200" b="0" strike="noStrike" spc="-1">
                <a:solidFill>
                  <a:schemeClr val="dk1"/>
                </a:solidFill>
                <a:latin typeface="Calibri"/>
              </a:rPr>
              <a:t>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38 %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23 %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Alimentation : 14 %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Consommation d’énergie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 Transports : 40 %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38 %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Âge du parc de logements </a:t>
            </a:r>
            <a:r>
              <a:rPr lang="fr-FR" sz="2200" b="0" strike="noStrike" spc="-1">
                <a:solidFill>
                  <a:schemeClr val="dk1"/>
                </a:solidFill>
                <a:latin typeface="Calibri"/>
              </a:rPr>
              <a:t>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2019, </a:t>
            </a:r>
            <a:r>
              <a:rPr lang="fr-FR" sz="2200" b="1" strike="noStrike" spc="-1">
                <a:solidFill>
                  <a:schemeClr val="dk1"/>
                </a:solidFill>
                <a:latin typeface="Calibri"/>
              </a:rPr>
              <a:t>56 %</a:t>
            </a:r>
            <a:r>
              <a:rPr lang="fr-FR" sz="2200" b="0" strike="noStrike" spc="-1">
                <a:solidFill>
                  <a:schemeClr val="dk1"/>
                </a:solidFill>
                <a:latin typeface="Calibri"/>
              </a:rPr>
              <a:t> des logements construits avant 1975</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Production des EnR²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2021, une production de </a:t>
            </a:r>
            <a:r>
              <a:rPr lang="fr-FR" sz="2200" b="1" strike="noStrike" spc="-1">
                <a:solidFill>
                  <a:schemeClr val="dk1"/>
                </a:solidFill>
                <a:latin typeface="Calibri"/>
              </a:rPr>
              <a:t>241</a:t>
            </a:r>
            <a:r>
              <a:rPr lang="fr-FR" sz="2200" b="0" strike="noStrike" spc="-1">
                <a:solidFill>
                  <a:schemeClr val="dk1"/>
                </a:solidFill>
                <a:latin typeface="Calibri"/>
              </a:rPr>
              <a:t> </a:t>
            </a:r>
            <a:r>
              <a:rPr lang="fr-FR" sz="2200" b="1" strike="noStrike" spc="-1">
                <a:solidFill>
                  <a:schemeClr val="dk1"/>
                </a:solidFill>
                <a:latin typeface="Calibri"/>
              </a:rPr>
              <a:t>GWh</a:t>
            </a:r>
            <a:r>
              <a:rPr lang="fr-FR" sz="2200" b="0" strike="noStrike" spc="-1">
                <a:solidFill>
                  <a:schemeClr val="dk1"/>
                </a:solidFill>
                <a:latin typeface="Calibri"/>
              </a:rPr>
              <a:t> (8 % de la consommation du territoire)</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p:txBody>
      </p:sp>
      <p:pic>
        <p:nvPicPr>
          <p:cNvPr id="112" name="Image 111"/>
          <p:cNvPicPr/>
          <p:nvPr/>
        </p:nvPicPr>
        <p:blipFill>
          <a:blip r:embed="rId2"/>
          <a:stretch/>
        </p:blipFill>
        <p:spPr>
          <a:xfrm>
            <a:off x="360000" y="5940000"/>
            <a:ext cx="539640" cy="539640"/>
          </a:xfrm>
          <a:prstGeom prst="rect">
            <a:avLst/>
          </a:prstGeom>
          <a:ln w="0">
            <a:noFill/>
          </a:ln>
        </p:spPr>
      </p:pic>
      <p:pic>
        <p:nvPicPr>
          <p:cNvPr id="113" name="Image 112"/>
          <p:cNvPicPr/>
          <p:nvPr/>
        </p:nvPicPr>
        <p:blipFill>
          <a:blip r:embed="rId3"/>
          <a:stretch/>
        </p:blipFill>
        <p:spPr>
          <a:xfrm>
            <a:off x="1440000" y="5760000"/>
            <a:ext cx="1080360" cy="719640"/>
          </a:xfrm>
          <a:prstGeom prst="rect">
            <a:avLst/>
          </a:prstGeom>
          <a:ln w="0">
            <a:noFill/>
          </a:ln>
        </p:spPr>
      </p:pic>
      <p:pic>
        <p:nvPicPr>
          <p:cNvPr id="114" name="Image 113"/>
          <p:cNvPicPr/>
          <p:nvPr/>
        </p:nvPicPr>
        <p:blipFill>
          <a:blip r:embed="rId4"/>
          <a:stretch/>
        </p:blipFill>
        <p:spPr>
          <a:xfrm>
            <a:off x="3060000" y="5813640"/>
            <a:ext cx="666000" cy="666000"/>
          </a:xfrm>
          <a:prstGeom prst="rect">
            <a:avLst/>
          </a:prstGeom>
          <a:ln w="0">
            <a:noFill/>
          </a:ln>
        </p:spPr>
      </p:pic>
      <p:pic>
        <p:nvPicPr>
          <p:cNvPr id="115" name="Image 114"/>
          <p:cNvPicPr/>
          <p:nvPr/>
        </p:nvPicPr>
        <p:blipFill>
          <a:blip r:embed="rId5"/>
          <a:stretch/>
        </p:blipFill>
        <p:spPr>
          <a:xfrm rot="1530000">
            <a:off x="3480120" y="5699520"/>
            <a:ext cx="359640" cy="3596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4140000" y="1080000"/>
            <a:ext cx="3779640" cy="557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17" name="Rectangle 116"/>
          <p:cNvSpPr/>
          <p:nvPr/>
        </p:nvSpPr>
        <p:spPr>
          <a:xfrm>
            <a:off x="180000" y="1080000"/>
            <a:ext cx="3779640" cy="557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18" name="Espace réservé du contenu 9"/>
          <p:cNvSpPr/>
          <p:nvPr/>
        </p:nvSpPr>
        <p:spPr>
          <a:xfrm>
            <a:off x="540000" y="360000"/>
            <a:ext cx="10514880" cy="5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08000" algn="ctr">
              <a:lnSpc>
                <a:spcPct val="90000"/>
              </a:lnSpc>
              <a:spcBef>
                <a:spcPts val="1417"/>
              </a:spcBef>
              <a:buClr>
                <a:srgbClr val="000000"/>
              </a:buClr>
              <a:buSzPct val="45000"/>
            </a:pPr>
            <a:r>
              <a:rPr lang="fr-FR" sz="2800" b="0" strike="noStrike" spc="-1" dirty="0">
                <a:solidFill>
                  <a:schemeClr val="dk1"/>
                </a:solidFill>
                <a:latin typeface="Calibri"/>
              </a:rPr>
              <a:t>Éléments de diagnostic des PCAET</a:t>
            </a:r>
            <a:endParaRPr lang="fr-FR" sz="28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19" name="Espace réservé du contenu 5"/>
          <p:cNvSpPr/>
          <p:nvPr/>
        </p:nvSpPr>
        <p:spPr>
          <a:xfrm>
            <a:off x="180000" y="1080000"/>
            <a:ext cx="377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lnSpcReduction="10000"/>
          </a:bodyPr>
          <a:lstStyle/>
          <a:p>
            <a:pPr marL="432000" indent="-324000" algn="ctr">
              <a:lnSpc>
                <a:spcPct val="90000"/>
              </a:lnSpc>
              <a:spcBef>
                <a:spcPts val="283"/>
              </a:spcBef>
              <a:spcAft>
                <a:spcPts val="567"/>
              </a:spcAft>
              <a:buClr>
                <a:srgbClr val="000000"/>
              </a:buClr>
              <a:buSzPct val="45000"/>
              <a:buFont typeface="Wingdings" charset="2"/>
              <a:buChar char=""/>
            </a:pPr>
            <a:r>
              <a:rPr lang="fr-FR" sz="2800" b="0" strike="noStrike" spc="-1">
                <a:solidFill>
                  <a:schemeClr val="dk1"/>
                </a:solidFill>
                <a:latin typeface="Calibri"/>
              </a:rPr>
              <a:t>CUA</a:t>
            </a:r>
            <a:endParaRPr lang="fr-FR" sz="28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Émissions de GES</a:t>
            </a:r>
            <a:r>
              <a:rPr lang="fr-FR" sz="2200" b="0" strike="noStrike" spc="-1">
                <a:solidFill>
                  <a:schemeClr val="dk1"/>
                </a:solidFill>
                <a:latin typeface="Calibri"/>
              </a:rPr>
              <a:t>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38 %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23 %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Alimentation : 14 %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Consommation d’énergie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 Transports : 40 %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38 %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Âge du parc de logements </a:t>
            </a:r>
            <a:r>
              <a:rPr lang="fr-FR" sz="2200" b="0" strike="noStrike" spc="-1">
                <a:solidFill>
                  <a:schemeClr val="dk1"/>
                </a:solidFill>
                <a:latin typeface="Calibri"/>
              </a:rPr>
              <a:t>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2019, </a:t>
            </a:r>
            <a:r>
              <a:rPr lang="fr-FR" sz="2200" b="1" strike="noStrike" spc="-1">
                <a:solidFill>
                  <a:schemeClr val="dk1"/>
                </a:solidFill>
                <a:latin typeface="Calibri"/>
              </a:rPr>
              <a:t>56 %</a:t>
            </a:r>
            <a:r>
              <a:rPr lang="fr-FR" sz="2200" b="0" strike="noStrike" spc="-1">
                <a:solidFill>
                  <a:schemeClr val="dk1"/>
                </a:solidFill>
                <a:latin typeface="Calibri"/>
              </a:rPr>
              <a:t> des logements construits avant 1975</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Production des EnR²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2021, une production de </a:t>
            </a:r>
            <a:r>
              <a:rPr lang="fr-FR" sz="2200" b="1" strike="noStrike" spc="-1">
                <a:solidFill>
                  <a:schemeClr val="dk1"/>
                </a:solidFill>
                <a:latin typeface="Calibri"/>
              </a:rPr>
              <a:t>241</a:t>
            </a:r>
            <a:r>
              <a:rPr lang="fr-FR" sz="2200" b="0" strike="noStrike" spc="-1">
                <a:solidFill>
                  <a:schemeClr val="dk1"/>
                </a:solidFill>
                <a:latin typeface="Calibri"/>
              </a:rPr>
              <a:t> </a:t>
            </a:r>
            <a:r>
              <a:rPr lang="fr-FR" sz="2200" b="1" strike="noStrike" spc="-1">
                <a:solidFill>
                  <a:schemeClr val="dk1"/>
                </a:solidFill>
                <a:latin typeface="Calibri"/>
              </a:rPr>
              <a:t>GWh</a:t>
            </a:r>
            <a:r>
              <a:rPr lang="fr-FR" sz="2200" b="0" strike="noStrike" spc="-1">
                <a:solidFill>
                  <a:schemeClr val="dk1"/>
                </a:solidFill>
                <a:latin typeface="Calibri"/>
              </a:rPr>
              <a:t> (8 % de la consommation du territoire)</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p:txBody>
      </p:sp>
      <p:pic>
        <p:nvPicPr>
          <p:cNvPr id="120" name="Image 119"/>
          <p:cNvPicPr/>
          <p:nvPr/>
        </p:nvPicPr>
        <p:blipFill>
          <a:blip r:embed="rId2"/>
          <a:stretch/>
        </p:blipFill>
        <p:spPr>
          <a:xfrm>
            <a:off x="360000" y="5940000"/>
            <a:ext cx="539640" cy="539640"/>
          </a:xfrm>
          <a:prstGeom prst="rect">
            <a:avLst/>
          </a:prstGeom>
          <a:ln w="0">
            <a:noFill/>
          </a:ln>
        </p:spPr>
      </p:pic>
      <p:pic>
        <p:nvPicPr>
          <p:cNvPr id="121" name="Image 120"/>
          <p:cNvPicPr/>
          <p:nvPr/>
        </p:nvPicPr>
        <p:blipFill>
          <a:blip r:embed="rId3"/>
          <a:stretch/>
        </p:blipFill>
        <p:spPr>
          <a:xfrm>
            <a:off x="1440000" y="5760000"/>
            <a:ext cx="1080360" cy="719640"/>
          </a:xfrm>
          <a:prstGeom prst="rect">
            <a:avLst/>
          </a:prstGeom>
          <a:ln w="0">
            <a:noFill/>
          </a:ln>
        </p:spPr>
      </p:pic>
      <p:pic>
        <p:nvPicPr>
          <p:cNvPr id="122" name="Image 121"/>
          <p:cNvPicPr/>
          <p:nvPr/>
        </p:nvPicPr>
        <p:blipFill>
          <a:blip r:embed="rId4"/>
          <a:stretch/>
        </p:blipFill>
        <p:spPr>
          <a:xfrm>
            <a:off x="3060000" y="5813640"/>
            <a:ext cx="666000" cy="666000"/>
          </a:xfrm>
          <a:prstGeom prst="rect">
            <a:avLst/>
          </a:prstGeom>
          <a:ln w="0">
            <a:noFill/>
          </a:ln>
        </p:spPr>
      </p:pic>
      <p:pic>
        <p:nvPicPr>
          <p:cNvPr id="123" name="Image 122"/>
          <p:cNvPicPr/>
          <p:nvPr/>
        </p:nvPicPr>
        <p:blipFill>
          <a:blip r:embed="rId5"/>
          <a:stretch/>
        </p:blipFill>
        <p:spPr>
          <a:xfrm rot="1530000">
            <a:off x="3480120" y="5699520"/>
            <a:ext cx="359640" cy="359640"/>
          </a:xfrm>
          <a:prstGeom prst="rect">
            <a:avLst/>
          </a:prstGeom>
          <a:ln w="0">
            <a:noFill/>
          </a:ln>
        </p:spPr>
      </p:pic>
      <p:sp>
        <p:nvSpPr>
          <p:cNvPr id="124" name="Espace réservé du contenu 6"/>
          <p:cNvSpPr/>
          <p:nvPr/>
        </p:nvSpPr>
        <p:spPr>
          <a:xfrm>
            <a:off x="4140000" y="1080360"/>
            <a:ext cx="377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lnSpcReduction="10000"/>
          </a:bodyPr>
          <a:lstStyle/>
          <a:p>
            <a:pPr marL="432000" indent="-324000" algn="ctr">
              <a:lnSpc>
                <a:spcPct val="90000"/>
              </a:lnSpc>
              <a:spcBef>
                <a:spcPts val="283"/>
              </a:spcBef>
              <a:spcAft>
                <a:spcPts val="567"/>
              </a:spcAft>
              <a:buClr>
                <a:srgbClr val="000000"/>
              </a:buClr>
              <a:buSzPct val="45000"/>
              <a:buFont typeface="Wingdings" charset="2"/>
              <a:buChar char=""/>
            </a:pPr>
            <a:r>
              <a:rPr lang="fr-FR" sz="2800" b="0" strike="noStrike" spc="-1">
                <a:solidFill>
                  <a:schemeClr val="dk1"/>
                </a:solidFill>
                <a:latin typeface="Calibri"/>
              </a:rPr>
              <a:t>CCCA</a:t>
            </a:r>
            <a:endParaRPr lang="fr-FR" sz="28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Émissions de GES</a:t>
            </a:r>
            <a:r>
              <a:rPr lang="fr-FR" sz="2200" b="0" strike="noStrike" spc="-1">
                <a:solidFill>
                  <a:schemeClr val="dk1"/>
                </a:solidFill>
                <a:latin typeface="Calibri"/>
              </a:rPr>
              <a:t>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Agriculture : 40 %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25 %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24 %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Consommation d’énergie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 Bâtiments : 39 %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35 %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Âge du parc de logements </a:t>
            </a:r>
            <a:r>
              <a:rPr lang="fr-FR" sz="2200" b="0" strike="noStrike" spc="-1">
                <a:solidFill>
                  <a:schemeClr val="dk1"/>
                </a:solidFill>
                <a:latin typeface="Calibri"/>
              </a:rPr>
              <a:t>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2020, </a:t>
            </a:r>
            <a:r>
              <a:rPr lang="fr-FR" sz="2200" b="1" strike="noStrike" spc="-1">
                <a:solidFill>
                  <a:schemeClr val="dk1"/>
                </a:solidFill>
                <a:latin typeface="Calibri"/>
              </a:rPr>
              <a:t>48 %</a:t>
            </a:r>
            <a:r>
              <a:rPr lang="fr-FR" sz="2200" b="0" strike="noStrike" spc="-1">
                <a:solidFill>
                  <a:schemeClr val="dk1"/>
                </a:solidFill>
                <a:latin typeface="Calibri"/>
              </a:rPr>
              <a:t> des logements construits avant 1970</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Production des EnR²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2015, une production de </a:t>
            </a:r>
            <a:r>
              <a:rPr lang="fr-FR" sz="2200" b="1" strike="noStrike" spc="-1">
                <a:solidFill>
                  <a:schemeClr val="dk1"/>
                </a:solidFill>
                <a:latin typeface="Calibri"/>
              </a:rPr>
              <a:t>258</a:t>
            </a:r>
            <a:r>
              <a:rPr lang="fr-FR" sz="2200" b="0" strike="noStrike" spc="-1">
                <a:solidFill>
                  <a:schemeClr val="dk1"/>
                </a:solidFill>
                <a:latin typeface="Calibri"/>
              </a:rPr>
              <a:t> </a:t>
            </a:r>
            <a:r>
              <a:rPr lang="fr-FR" sz="2200" b="1" strike="noStrike" spc="-1">
                <a:solidFill>
                  <a:schemeClr val="dk1"/>
                </a:solidFill>
                <a:latin typeface="Calibri"/>
              </a:rPr>
              <a:t>GWh</a:t>
            </a:r>
            <a:r>
              <a:rPr lang="fr-FR" sz="2200" b="0" strike="noStrike" spc="-1">
                <a:solidFill>
                  <a:schemeClr val="dk1"/>
                </a:solidFill>
                <a:latin typeface="Calibri"/>
              </a:rPr>
              <a:t> (25 % de la consommation du territoire)</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p:txBody>
      </p:sp>
      <p:pic>
        <p:nvPicPr>
          <p:cNvPr id="125" name="Image 124"/>
          <p:cNvPicPr/>
          <p:nvPr/>
        </p:nvPicPr>
        <p:blipFill>
          <a:blip r:embed="rId2"/>
          <a:stretch/>
        </p:blipFill>
        <p:spPr>
          <a:xfrm>
            <a:off x="4680000" y="5760360"/>
            <a:ext cx="539640" cy="539640"/>
          </a:xfrm>
          <a:prstGeom prst="rect">
            <a:avLst/>
          </a:prstGeom>
          <a:ln w="0">
            <a:noFill/>
          </a:ln>
        </p:spPr>
      </p:pic>
      <p:pic>
        <p:nvPicPr>
          <p:cNvPr id="126" name="Image 125"/>
          <p:cNvPicPr/>
          <p:nvPr/>
        </p:nvPicPr>
        <p:blipFill>
          <a:blip r:embed="rId4"/>
          <a:stretch/>
        </p:blipFill>
        <p:spPr>
          <a:xfrm>
            <a:off x="6120000" y="5760000"/>
            <a:ext cx="666000" cy="666000"/>
          </a:xfrm>
          <a:prstGeom prst="rect">
            <a:avLst/>
          </a:prstGeom>
          <a:ln w="0">
            <a:noFill/>
          </a:ln>
        </p:spPr>
      </p:pic>
      <p:pic>
        <p:nvPicPr>
          <p:cNvPr id="127" name="Image 126"/>
          <p:cNvPicPr/>
          <p:nvPr/>
        </p:nvPicPr>
        <p:blipFill>
          <a:blip r:embed="rId5"/>
          <a:stretch/>
        </p:blipFill>
        <p:spPr>
          <a:xfrm rot="1530000">
            <a:off x="6600240" y="5639760"/>
            <a:ext cx="359640" cy="3596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8100000" y="1080000"/>
            <a:ext cx="3959640" cy="557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29" name="Rectangle 128"/>
          <p:cNvSpPr/>
          <p:nvPr/>
        </p:nvSpPr>
        <p:spPr>
          <a:xfrm>
            <a:off x="4140000" y="1080000"/>
            <a:ext cx="3779640" cy="557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30" name="Rectangle 129"/>
          <p:cNvSpPr/>
          <p:nvPr/>
        </p:nvSpPr>
        <p:spPr>
          <a:xfrm>
            <a:off x="180000" y="1080000"/>
            <a:ext cx="3779640" cy="557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31" name="Espace réservé du contenu 4"/>
          <p:cNvSpPr/>
          <p:nvPr/>
        </p:nvSpPr>
        <p:spPr>
          <a:xfrm>
            <a:off x="540000" y="360000"/>
            <a:ext cx="10514880" cy="5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08000" algn="ctr">
              <a:lnSpc>
                <a:spcPct val="90000"/>
              </a:lnSpc>
              <a:spcBef>
                <a:spcPts val="1417"/>
              </a:spcBef>
              <a:buClr>
                <a:srgbClr val="000000"/>
              </a:buClr>
              <a:buSzPct val="45000"/>
            </a:pPr>
            <a:r>
              <a:rPr lang="fr-FR" sz="2800" b="0" strike="noStrike" spc="-1" dirty="0">
                <a:solidFill>
                  <a:schemeClr val="dk1"/>
                </a:solidFill>
                <a:latin typeface="Calibri"/>
              </a:rPr>
              <a:t>Éléments de diagnostic des PCAET</a:t>
            </a:r>
            <a:endParaRPr lang="fr-FR" sz="28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32" name="Espace réservé du contenu 7"/>
          <p:cNvSpPr/>
          <p:nvPr/>
        </p:nvSpPr>
        <p:spPr>
          <a:xfrm>
            <a:off x="180000" y="1080000"/>
            <a:ext cx="377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lnSpcReduction="10000"/>
          </a:bodyPr>
          <a:lstStyle/>
          <a:p>
            <a:pPr marL="432000" indent="-324000" algn="ctr">
              <a:lnSpc>
                <a:spcPct val="90000"/>
              </a:lnSpc>
              <a:spcBef>
                <a:spcPts val="283"/>
              </a:spcBef>
              <a:spcAft>
                <a:spcPts val="567"/>
              </a:spcAft>
              <a:buClr>
                <a:srgbClr val="000000"/>
              </a:buClr>
              <a:buSzPct val="45000"/>
              <a:buFont typeface="Wingdings" charset="2"/>
              <a:buChar char=""/>
            </a:pPr>
            <a:r>
              <a:rPr lang="fr-FR" sz="2800" b="0" strike="noStrike" spc="-1">
                <a:solidFill>
                  <a:schemeClr val="dk1"/>
                </a:solidFill>
                <a:latin typeface="Calibri"/>
              </a:rPr>
              <a:t>CUA</a:t>
            </a:r>
            <a:endParaRPr lang="fr-FR" sz="28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Émissions de GES</a:t>
            </a:r>
            <a:r>
              <a:rPr lang="fr-FR" sz="2200" b="0" strike="noStrike" spc="-1">
                <a:solidFill>
                  <a:schemeClr val="dk1"/>
                </a:solidFill>
                <a:latin typeface="Calibri"/>
              </a:rPr>
              <a:t>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38 %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23 %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Alimentation : 14 %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Consommation d’énergie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 Transports : 40 %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38 %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Âge du parc de logements </a:t>
            </a:r>
            <a:r>
              <a:rPr lang="fr-FR" sz="2200" b="0" strike="noStrike" spc="-1">
                <a:solidFill>
                  <a:schemeClr val="dk1"/>
                </a:solidFill>
                <a:latin typeface="Calibri"/>
              </a:rPr>
              <a:t>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2019, </a:t>
            </a:r>
            <a:r>
              <a:rPr lang="fr-FR" sz="2200" b="1" strike="noStrike" spc="-1">
                <a:solidFill>
                  <a:schemeClr val="dk1"/>
                </a:solidFill>
                <a:latin typeface="Calibri"/>
              </a:rPr>
              <a:t>56 %</a:t>
            </a:r>
            <a:r>
              <a:rPr lang="fr-FR" sz="2200" b="0" strike="noStrike" spc="-1">
                <a:solidFill>
                  <a:schemeClr val="dk1"/>
                </a:solidFill>
                <a:latin typeface="Calibri"/>
              </a:rPr>
              <a:t> des logements construits avant 1975</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Production des EnR²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2021, une production de </a:t>
            </a:r>
            <a:r>
              <a:rPr lang="fr-FR" sz="2200" b="1" strike="noStrike" spc="-1">
                <a:solidFill>
                  <a:schemeClr val="dk1"/>
                </a:solidFill>
                <a:latin typeface="Calibri"/>
              </a:rPr>
              <a:t>241</a:t>
            </a:r>
            <a:r>
              <a:rPr lang="fr-FR" sz="2200" b="0" strike="noStrike" spc="-1">
                <a:solidFill>
                  <a:schemeClr val="dk1"/>
                </a:solidFill>
                <a:latin typeface="Calibri"/>
              </a:rPr>
              <a:t> </a:t>
            </a:r>
            <a:r>
              <a:rPr lang="fr-FR" sz="2200" b="1" strike="noStrike" spc="-1">
                <a:solidFill>
                  <a:schemeClr val="dk1"/>
                </a:solidFill>
                <a:latin typeface="Calibri"/>
              </a:rPr>
              <a:t>GWh</a:t>
            </a:r>
            <a:r>
              <a:rPr lang="fr-FR" sz="2200" b="0" strike="noStrike" spc="-1">
                <a:solidFill>
                  <a:schemeClr val="dk1"/>
                </a:solidFill>
                <a:latin typeface="Calibri"/>
              </a:rPr>
              <a:t> (8 % de la consommation du territoire)</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p:txBody>
      </p:sp>
      <p:pic>
        <p:nvPicPr>
          <p:cNvPr id="133" name="Image 132"/>
          <p:cNvPicPr/>
          <p:nvPr/>
        </p:nvPicPr>
        <p:blipFill>
          <a:blip r:embed="rId2"/>
          <a:stretch/>
        </p:blipFill>
        <p:spPr>
          <a:xfrm>
            <a:off x="360000" y="5940000"/>
            <a:ext cx="539640" cy="539640"/>
          </a:xfrm>
          <a:prstGeom prst="rect">
            <a:avLst/>
          </a:prstGeom>
          <a:ln w="0">
            <a:noFill/>
          </a:ln>
        </p:spPr>
      </p:pic>
      <p:pic>
        <p:nvPicPr>
          <p:cNvPr id="134" name="Image 133"/>
          <p:cNvPicPr/>
          <p:nvPr/>
        </p:nvPicPr>
        <p:blipFill>
          <a:blip r:embed="rId3"/>
          <a:stretch/>
        </p:blipFill>
        <p:spPr>
          <a:xfrm>
            <a:off x="1440000" y="5760000"/>
            <a:ext cx="1080360" cy="719640"/>
          </a:xfrm>
          <a:prstGeom prst="rect">
            <a:avLst/>
          </a:prstGeom>
          <a:ln w="0">
            <a:noFill/>
          </a:ln>
        </p:spPr>
      </p:pic>
      <p:pic>
        <p:nvPicPr>
          <p:cNvPr id="135" name="Image 134"/>
          <p:cNvPicPr/>
          <p:nvPr/>
        </p:nvPicPr>
        <p:blipFill>
          <a:blip r:embed="rId4"/>
          <a:stretch/>
        </p:blipFill>
        <p:spPr>
          <a:xfrm>
            <a:off x="3060000" y="5813640"/>
            <a:ext cx="666000" cy="666000"/>
          </a:xfrm>
          <a:prstGeom prst="rect">
            <a:avLst/>
          </a:prstGeom>
          <a:ln w="0">
            <a:noFill/>
          </a:ln>
        </p:spPr>
      </p:pic>
      <p:pic>
        <p:nvPicPr>
          <p:cNvPr id="136" name="Image 135"/>
          <p:cNvPicPr/>
          <p:nvPr/>
        </p:nvPicPr>
        <p:blipFill>
          <a:blip r:embed="rId5"/>
          <a:stretch/>
        </p:blipFill>
        <p:spPr>
          <a:xfrm rot="1530000">
            <a:off x="3480120" y="5699520"/>
            <a:ext cx="359640" cy="359640"/>
          </a:xfrm>
          <a:prstGeom prst="rect">
            <a:avLst/>
          </a:prstGeom>
          <a:ln w="0">
            <a:noFill/>
          </a:ln>
        </p:spPr>
      </p:pic>
      <p:sp>
        <p:nvSpPr>
          <p:cNvPr id="137" name="Espace réservé du contenu 8"/>
          <p:cNvSpPr/>
          <p:nvPr/>
        </p:nvSpPr>
        <p:spPr>
          <a:xfrm>
            <a:off x="4140000" y="1080360"/>
            <a:ext cx="377964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lnSpcReduction="10000"/>
          </a:bodyPr>
          <a:lstStyle/>
          <a:p>
            <a:pPr marL="432000" indent="-324000" algn="ctr">
              <a:lnSpc>
                <a:spcPct val="90000"/>
              </a:lnSpc>
              <a:spcBef>
                <a:spcPts val="283"/>
              </a:spcBef>
              <a:spcAft>
                <a:spcPts val="567"/>
              </a:spcAft>
              <a:buClr>
                <a:srgbClr val="000000"/>
              </a:buClr>
              <a:buSzPct val="45000"/>
              <a:buFont typeface="Wingdings" charset="2"/>
              <a:buChar char=""/>
            </a:pPr>
            <a:r>
              <a:rPr lang="fr-FR" sz="2800" b="0" strike="noStrike" spc="-1">
                <a:solidFill>
                  <a:schemeClr val="dk1"/>
                </a:solidFill>
                <a:latin typeface="Calibri"/>
              </a:rPr>
              <a:t>CCCA</a:t>
            </a:r>
            <a:endParaRPr lang="fr-FR" sz="28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Émissions de GES</a:t>
            </a:r>
            <a:r>
              <a:rPr lang="fr-FR" sz="2200" b="0" strike="noStrike" spc="-1">
                <a:solidFill>
                  <a:schemeClr val="dk1"/>
                </a:solidFill>
                <a:latin typeface="Calibri"/>
              </a:rPr>
              <a:t>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Agriculture : 40 %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25 %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24 %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Consommation d’énergie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 Bâtiments : 39 %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35 %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Âge du parc de logements </a:t>
            </a:r>
            <a:r>
              <a:rPr lang="fr-FR" sz="2200" b="0" strike="noStrike" spc="-1">
                <a:solidFill>
                  <a:schemeClr val="dk1"/>
                </a:solidFill>
                <a:latin typeface="Calibri"/>
              </a:rPr>
              <a:t>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2020, </a:t>
            </a:r>
            <a:r>
              <a:rPr lang="fr-FR" sz="2200" b="1" strike="noStrike" spc="-1">
                <a:solidFill>
                  <a:schemeClr val="dk1"/>
                </a:solidFill>
                <a:latin typeface="Calibri"/>
              </a:rPr>
              <a:t>48 %</a:t>
            </a:r>
            <a:r>
              <a:rPr lang="fr-FR" sz="2200" b="0" strike="noStrike" spc="-1">
                <a:solidFill>
                  <a:schemeClr val="dk1"/>
                </a:solidFill>
                <a:latin typeface="Calibri"/>
              </a:rPr>
              <a:t> des logements construits avant 1970</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Production des EnR²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2015, une production de </a:t>
            </a:r>
            <a:r>
              <a:rPr lang="fr-FR" sz="2200" b="1" strike="noStrike" spc="-1">
                <a:solidFill>
                  <a:schemeClr val="dk1"/>
                </a:solidFill>
                <a:latin typeface="Calibri"/>
              </a:rPr>
              <a:t>258</a:t>
            </a:r>
            <a:r>
              <a:rPr lang="fr-FR" sz="2200" b="0" strike="noStrike" spc="-1">
                <a:solidFill>
                  <a:schemeClr val="dk1"/>
                </a:solidFill>
                <a:latin typeface="Calibri"/>
              </a:rPr>
              <a:t> </a:t>
            </a:r>
            <a:r>
              <a:rPr lang="fr-FR" sz="2200" b="1" strike="noStrike" spc="-1">
                <a:solidFill>
                  <a:schemeClr val="dk1"/>
                </a:solidFill>
                <a:latin typeface="Calibri"/>
              </a:rPr>
              <a:t>GWh</a:t>
            </a:r>
            <a:r>
              <a:rPr lang="fr-FR" sz="2200" b="0" strike="noStrike" spc="-1">
                <a:solidFill>
                  <a:schemeClr val="dk1"/>
                </a:solidFill>
                <a:latin typeface="Calibri"/>
              </a:rPr>
              <a:t> (25 % de la consommation du territoire)</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p:txBody>
      </p:sp>
      <p:sp>
        <p:nvSpPr>
          <p:cNvPr id="138" name="Espace réservé du contenu 13"/>
          <p:cNvSpPr/>
          <p:nvPr/>
        </p:nvSpPr>
        <p:spPr>
          <a:xfrm>
            <a:off x="8100360" y="1080360"/>
            <a:ext cx="3959280" cy="467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7222" lnSpcReduction="10000"/>
          </a:bodyPr>
          <a:lstStyle/>
          <a:p>
            <a:pPr marL="432000" indent="-324000" algn="ctr">
              <a:lnSpc>
                <a:spcPct val="90000"/>
              </a:lnSpc>
              <a:spcBef>
                <a:spcPts val="283"/>
              </a:spcBef>
              <a:spcAft>
                <a:spcPts val="567"/>
              </a:spcAft>
              <a:buClr>
                <a:srgbClr val="000000"/>
              </a:buClr>
              <a:buSzPct val="45000"/>
              <a:buFont typeface="Wingdings" charset="2"/>
              <a:buChar char=""/>
            </a:pPr>
            <a:r>
              <a:rPr lang="fr-FR" sz="2800" b="0" strike="noStrike" spc="-1">
                <a:solidFill>
                  <a:schemeClr val="dk1"/>
                </a:solidFill>
                <a:latin typeface="Calibri"/>
              </a:rPr>
              <a:t>CCSA</a:t>
            </a:r>
            <a:endParaRPr lang="fr-FR" sz="28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Émissions de GES</a:t>
            </a:r>
            <a:r>
              <a:rPr lang="fr-FR" sz="2200" b="0" strike="noStrike" spc="-1">
                <a:solidFill>
                  <a:schemeClr val="dk1"/>
                </a:solidFill>
                <a:latin typeface="Calibri"/>
              </a:rPr>
              <a:t>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Agriculture : 40 %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27 %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Bâtiments : 20 %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Consommation d’énergie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 Bâtiments : 38 %</a:t>
            </a:r>
            <a:endParaRPr lang="fr-FR" sz="2200" b="0" strike="noStrike" spc="-1">
              <a:solidFill>
                <a:srgbClr val="000000"/>
              </a:solidFill>
              <a:latin typeface="Arial"/>
            </a:endParaRPr>
          </a:p>
          <a:p>
            <a:pPr marL="432000" indent="-324000" algn="just">
              <a:lnSpc>
                <a:spcPct val="90000"/>
              </a:lnSpc>
              <a:buClr>
                <a:srgbClr val="000000"/>
              </a:buClr>
              <a:buSzPct val="45000"/>
              <a:buFont typeface="Wingdings" charset="2"/>
              <a:buChar char=""/>
            </a:pPr>
            <a:r>
              <a:rPr lang="fr-FR" sz="2200" b="0" strike="noStrike" spc="-1">
                <a:solidFill>
                  <a:schemeClr val="dk1"/>
                </a:solidFill>
                <a:latin typeface="Calibri"/>
              </a:rPr>
              <a:t>Transports : 32 % </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Âge du parc de logements </a:t>
            </a:r>
            <a:r>
              <a:rPr lang="fr-FR" sz="2200" b="0" strike="noStrike" spc="-1">
                <a:solidFill>
                  <a:schemeClr val="dk1"/>
                </a:solidFill>
                <a:latin typeface="Calibri"/>
              </a:rPr>
              <a:t>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2020, </a:t>
            </a:r>
            <a:r>
              <a:rPr lang="fr-FR" sz="2200" b="1" strike="noStrike" spc="-1">
                <a:solidFill>
                  <a:schemeClr val="dk1"/>
                </a:solidFill>
                <a:latin typeface="Calibri"/>
              </a:rPr>
              <a:t>62 %</a:t>
            </a:r>
            <a:r>
              <a:rPr lang="fr-FR" sz="2200" b="0" strike="noStrike" spc="-1">
                <a:solidFill>
                  <a:schemeClr val="dk1"/>
                </a:solidFill>
                <a:latin typeface="Calibri"/>
              </a:rPr>
              <a:t> des logements construits avant 1970</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gn="just">
              <a:lnSpc>
                <a:spcPct val="90000"/>
              </a:lnSpc>
              <a:spcAft>
                <a:spcPts val="283"/>
              </a:spcAft>
            </a:pPr>
            <a:r>
              <a:rPr lang="fr-FR" sz="2200" b="1" strike="noStrike" spc="-1">
                <a:solidFill>
                  <a:schemeClr val="dk1"/>
                </a:solidFill>
                <a:latin typeface="Calibri"/>
              </a:rPr>
              <a:t>Production des EnR² </a:t>
            </a:r>
            <a:endParaRPr lang="fr-FR" sz="2200" b="0" strike="noStrike" spc="-1">
              <a:solidFill>
                <a:srgbClr val="000000"/>
              </a:solidFill>
              <a:latin typeface="Arial"/>
            </a:endParaRPr>
          </a:p>
          <a:p>
            <a:pPr algn="just">
              <a:lnSpc>
                <a:spcPct val="90000"/>
              </a:lnSpc>
            </a:pPr>
            <a:r>
              <a:rPr lang="fr-FR" sz="2200" b="0" strike="noStrike" spc="-1">
                <a:solidFill>
                  <a:schemeClr val="dk1"/>
                </a:solidFill>
                <a:latin typeface="Calibri"/>
              </a:rPr>
              <a:t>En 2015, une production de </a:t>
            </a:r>
            <a:r>
              <a:rPr lang="fr-FR" sz="2200" b="1" strike="noStrike" spc="-1">
                <a:solidFill>
                  <a:schemeClr val="dk1"/>
                </a:solidFill>
                <a:latin typeface="Calibri"/>
              </a:rPr>
              <a:t>135 GWh</a:t>
            </a:r>
            <a:r>
              <a:rPr lang="fr-FR" sz="2200" b="0" strike="noStrike" spc="-1">
                <a:solidFill>
                  <a:schemeClr val="dk1"/>
                </a:solidFill>
                <a:latin typeface="Calibri"/>
              </a:rPr>
              <a:t> (22 % de la consommation du territoire)</a:t>
            </a:r>
            <a:endParaRPr lang="fr-FR" sz="2200" b="0" strike="noStrike" spc="-1">
              <a:solidFill>
                <a:srgbClr val="000000"/>
              </a:solidFill>
              <a:latin typeface="Arial"/>
            </a:endParaRPr>
          </a:p>
          <a:p>
            <a:pPr algn="just">
              <a:lnSpc>
                <a:spcPct val="90000"/>
              </a:lnSpc>
            </a:pPr>
            <a:endParaRPr lang="fr-FR" sz="22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a:p>
            <a:pPr>
              <a:lnSpc>
                <a:spcPct val="90000"/>
              </a:lnSpc>
              <a:spcBef>
                <a:spcPts val="1417"/>
              </a:spcBef>
            </a:pPr>
            <a:endParaRPr lang="fr-FR" sz="2400" b="0" strike="noStrike" spc="-1">
              <a:solidFill>
                <a:srgbClr val="000000"/>
              </a:solidFill>
              <a:latin typeface="Arial"/>
            </a:endParaRPr>
          </a:p>
        </p:txBody>
      </p:sp>
      <p:pic>
        <p:nvPicPr>
          <p:cNvPr id="139" name="Image 138"/>
          <p:cNvPicPr/>
          <p:nvPr/>
        </p:nvPicPr>
        <p:blipFill>
          <a:blip r:embed="rId2"/>
          <a:stretch/>
        </p:blipFill>
        <p:spPr>
          <a:xfrm>
            <a:off x="4680000" y="5760360"/>
            <a:ext cx="539640" cy="539640"/>
          </a:xfrm>
          <a:prstGeom prst="rect">
            <a:avLst/>
          </a:prstGeom>
          <a:ln w="0">
            <a:noFill/>
          </a:ln>
        </p:spPr>
      </p:pic>
      <p:pic>
        <p:nvPicPr>
          <p:cNvPr id="140" name="Image 139"/>
          <p:cNvPicPr/>
          <p:nvPr/>
        </p:nvPicPr>
        <p:blipFill>
          <a:blip r:embed="rId4"/>
          <a:stretch/>
        </p:blipFill>
        <p:spPr>
          <a:xfrm>
            <a:off x="6120000" y="5760000"/>
            <a:ext cx="666000" cy="666000"/>
          </a:xfrm>
          <a:prstGeom prst="rect">
            <a:avLst/>
          </a:prstGeom>
          <a:ln w="0">
            <a:noFill/>
          </a:ln>
        </p:spPr>
      </p:pic>
      <p:pic>
        <p:nvPicPr>
          <p:cNvPr id="141" name="Image 140"/>
          <p:cNvPicPr/>
          <p:nvPr/>
        </p:nvPicPr>
        <p:blipFill>
          <a:blip r:embed="rId5"/>
          <a:stretch/>
        </p:blipFill>
        <p:spPr>
          <a:xfrm rot="1530000">
            <a:off x="6600240" y="5639760"/>
            <a:ext cx="359640" cy="359640"/>
          </a:xfrm>
          <a:prstGeom prst="rect">
            <a:avLst/>
          </a:prstGeom>
          <a:ln w="0">
            <a:noFill/>
          </a:ln>
        </p:spPr>
      </p:pic>
      <p:sp>
        <p:nvSpPr>
          <p:cNvPr id="142" name="Bulle narrative : rectangle à coins arrondis 141"/>
          <p:cNvSpPr/>
          <p:nvPr/>
        </p:nvSpPr>
        <p:spPr>
          <a:xfrm>
            <a:off x="10979640" y="2880000"/>
            <a:ext cx="1080360" cy="720000"/>
          </a:xfrm>
          <a:prstGeom prst="wedgeRoundRectCallout">
            <a:avLst>
              <a:gd name="adj1" fmla="val -92935"/>
              <a:gd name="adj2" fmla="val 22810"/>
              <a:gd name="adj3" fmla="val 16667"/>
            </a:avLst>
          </a:prstGeom>
          <a:solidFill>
            <a:srgbClr val="FE4545"/>
          </a:solidFill>
          <a:ln w="0">
            <a:solidFill>
              <a:srgbClr val="FE454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r>
              <a:rPr lang="fr-FR" sz="1500" b="0" strike="noStrike" spc="-1">
                <a:solidFill>
                  <a:srgbClr val="FFFFFF"/>
                </a:solidFill>
                <a:latin typeface="Calibri"/>
              </a:rPr>
              <a:t>A1 non prise en compte</a:t>
            </a:r>
            <a:endParaRPr lang="fr-FR" sz="1500" b="0" strike="noStrike" spc="-1">
              <a:solidFill>
                <a:srgbClr val="FFFFFF"/>
              </a:solidFill>
              <a:latin typeface="Arial"/>
            </a:endParaRPr>
          </a:p>
        </p:txBody>
      </p:sp>
      <p:pic>
        <p:nvPicPr>
          <p:cNvPr id="143" name="Image 142"/>
          <p:cNvPicPr/>
          <p:nvPr/>
        </p:nvPicPr>
        <p:blipFill>
          <a:blip r:embed="rId2"/>
          <a:stretch/>
        </p:blipFill>
        <p:spPr>
          <a:xfrm>
            <a:off x="9720000" y="5760360"/>
            <a:ext cx="539640" cy="5396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180000" y="1620000"/>
            <a:ext cx="3779640" cy="359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45" name="Espace réservé du contenu 10"/>
          <p:cNvSpPr/>
          <p:nvPr/>
        </p:nvSpPr>
        <p:spPr>
          <a:xfrm>
            <a:off x="540000" y="360000"/>
            <a:ext cx="10514880" cy="5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08000" algn="ctr">
              <a:lnSpc>
                <a:spcPct val="90000"/>
              </a:lnSpc>
              <a:spcBef>
                <a:spcPts val="1417"/>
              </a:spcBef>
              <a:buClr>
                <a:srgbClr val="000000"/>
              </a:buClr>
              <a:buSzPct val="45000"/>
            </a:pPr>
            <a:r>
              <a:rPr lang="fr-FR" sz="2800" b="0" strike="noStrike" spc="-1" dirty="0">
                <a:solidFill>
                  <a:schemeClr val="dk1"/>
                </a:solidFill>
                <a:latin typeface="Calibri"/>
              </a:rPr>
              <a:t>Scénarios choisis</a:t>
            </a:r>
            <a:endParaRPr lang="fr-FR" sz="28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gn="just">
              <a:lnSpc>
                <a:spcPct val="90000"/>
              </a:lnSpc>
              <a:spcBef>
                <a:spcPts val="1417"/>
              </a:spcBef>
            </a:pPr>
            <a:endParaRPr lang="fr-FR" sz="26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46" name="Espace réservé du contenu 11"/>
          <p:cNvSpPr/>
          <p:nvPr/>
        </p:nvSpPr>
        <p:spPr>
          <a:xfrm>
            <a:off x="180000" y="1620360"/>
            <a:ext cx="3779640" cy="32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9329" lnSpcReduction="20000"/>
          </a:bodyPr>
          <a:lstStyle/>
          <a:p>
            <a:pPr marL="432000" indent="-324000" algn="ctr">
              <a:lnSpc>
                <a:spcPct val="115000"/>
              </a:lnSpc>
              <a:spcBef>
                <a:spcPts val="283"/>
              </a:spcBef>
              <a:spcAft>
                <a:spcPts val="567"/>
              </a:spcAft>
              <a:buClr>
                <a:srgbClr val="000000"/>
              </a:buClr>
              <a:buSzPct val="45000"/>
              <a:buFont typeface="Wingdings" charset="2"/>
              <a:buChar char=""/>
            </a:pPr>
            <a:r>
              <a:rPr lang="fr-FR" sz="2400" b="1" strike="noStrike" spc="-1">
                <a:solidFill>
                  <a:schemeClr val="dk1"/>
                </a:solidFill>
                <a:latin typeface="Calibri"/>
              </a:rPr>
              <a:t>CUA</a:t>
            </a:r>
            <a:endParaRPr lang="fr-FR" sz="2400" b="0" strike="noStrike" spc="-1">
              <a:solidFill>
                <a:srgbClr val="000000"/>
              </a:solidFill>
              <a:latin typeface="Arial"/>
            </a:endParaRPr>
          </a:p>
          <a:p>
            <a:pPr algn="just">
              <a:lnSpc>
                <a:spcPct val="115000"/>
              </a:lnSpc>
              <a:spcAft>
                <a:spcPts val="283"/>
              </a:spcAft>
            </a:pPr>
            <a:r>
              <a:rPr lang="fr-FR" sz="2000" b="0" strike="noStrike" spc="-1">
                <a:solidFill>
                  <a:schemeClr val="dk1"/>
                </a:solidFill>
                <a:latin typeface="Calibri"/>
              </a:rPr>
              <a:t>Scénario « coopération territoriale » de l’Ademe : </a:t>
            </a:r>
            <a:endParaRPr lang="fr-FR" sz="2000" b="0" strike="noStrike" spc="-1">
              <a:solidFill>
                <a:srgbClr val="000000"/>
              </a:solidFill>
              <a:latin typeface="Arial"/>
            </a:endParaRPr>
          </a:p>
          <a:p>
            <a:pPr algn="just">
              <a:lnSpc>
                <a:spcPct val="115000"/>
              </a:lnSpc>
              <a:spcAft>
                <a:spcPts val="283"/>
              </a:spcAft>
            </a:pP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Relocaliser les ressources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Diminuer et décarboner les consommations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Optimiser les bâtiments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Modes doux / actifs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t>
            </a:r>
            <a:endParaRPr lang="fr-FR" sz="2000" b="0" strike="noStrike" spc="-1">
              <a:solidFill>
                <a:srgbClr val="000000"/>
              </a:solidFill>
              <a:latin typeface="Arial"/>
            </a:endParaRPr>
          </a:p>
          <a:p>
            <a:pPr algn="just">
              <a:lnSpc>
                <a:spcPct val="115000"/>
              </a:lnSpc>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p:txBody>
      </p:sp>
      <p:sp>
        <p:nvSpPr>
          <p:cNvPr id="147" name="Rectangle 146"/>
          <p:cNvSpPr/>
          <p:nvPr/>
        </p:nvSpPr>
        <p:spPr>
          <a:xfrm>
            <a:off x="4320000" y="1620000"/>
            <a:ext cx="3779640" cy="359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48" name="Rectangle 147"/>
          <p:cNvSpPr/>
          <p:nvPr/>
        </p:nvSpPr>
        <p:spPr>
          <a:xfrm>
            <a:off x="8280360" y="1591920"/>
            <a:ext cx="3779640" cy="359964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49" name="Espace réservé du contenu 12"/>
          <p:cNvSpPr/>
          <p:nvPr/>
        </p:nvSpPr>
        <p:spPr>
          <a:xfrm>
            <a:off x="4320360" y="1620360"/>
            <a:ext cx="3779640" cy="32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6830" lnSpcReduction="10000"/>
          </a:bodyPr>
          <a:lstStyle/>
          <a:p>
            <a:pPr marL="432000" indent="-324000" algn="ctr">
              <a:lnSpc>
                <a:spcPct val="115000"/>
              </a:lnSpc>
              <a:spcBef>
                <a:spcPts val="283"/>
              </a:spcBef>
              <a:spcAft>
                <a:spcPts val="567"/>
              </a:spcAft>
              <a:buClr>
                <a:srgbClr val="000000"/>
              </a:buClr>
              <a:buSzPct val="45000"/>
              <a:buFont typeface="Wingdings" charset="2"/>
              <a:buChar char=""/>
            </a:pPr>
            <a:r>
              <a:rPr lang="fr-FR" sz="2400" b="1" strike="noStrike" spc="-1">
                <a:solidFill>
                  <a:schemeClr val="dk1"/>
                </a:solidFill>
                <a:latin typeface="Calibri"/>
              </a:rPr>
              <a:t>CCCA</a:t>
            </a:r>
            <a:endParaRPr lang="fr-FR" sz="2400" b="0" strike="noStrike" spc="-1">
              <a:solidFill>
                <a:srgbClr val="000000"/>
              </a:solidFill>
              <a:latin typeface="Arial"/>
            </a:endParaRPr>
          </a:p>
          <a:p>
            <a:pPr algn="just">
              <a:lnSpc>
                <a:spcPct val="115000"/>
              </a:lnSpc>
              <a:spcAft>
                <a:spcPts val="283"/>
              </a:spcAft>
            </a:pPr>
            <a:r>
              <a:rPr lang="fr-FR" sz="2000" b="0" strike="noStrike" spc="-1">
                <a:solidFill>
                  <a:schemeClr val="dk1"/>
                </a:solidFill>
                <a:latin typeface="Calibri"/>
              </a:rPr>
              <a:t>Scénario « Territoire à énergie positive » pour l’horizon 2050 : </a:t>
            </a:r>
            <a:endParaRPr lang="fr-FR" sz="2000" b="0" strike="noStrike" spc="-1">
              <a:solidFill>
                <a:srgbClr val="000000"/>
              </a:solidFill>
              <a:latin typeface="Arial"/>
            </a:endParaRPr>
          </a:p>
          <a:p>
            <a:pPr algn="just">
              <a:lnSpc>
                <a:spcPct val="115000"/>
              </a:lnSpc>
              <a:spcAft>
                <a:spcPts val="283"/>
              </a:spcAft>
            </a:pP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Réduire les besoins énergétiques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Augmenter la production d’EnR</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- 51 % des consommations </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- 47 % d’émissions de GES </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Production d’EnR x 2,66 </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t>
            </a:r>
            <a:endParaRPr lang="fr-FR" sz="2000" b="0" strike="noStrike" spc="-1">
              <a:solidFill>
                <a:srgbClr val="000000"/>
              </a:solidFill>
              <a:latin typeface="Arial"/>
            </a:endParaRPr>
          </a:p>
        </p:txBody>
      </p:sp>
      <p:sp>
        <p:nvSpPr>
          <p:cNvPr id="150" name="Espace réservé du contenu 14"/>
          <p:cNvSpPr/>
          <p:nvPr/>
        </p:nvSpPr>
        <p:spPr>
          <a:xfrm>
            <a:off x="8280360" y="1620360"/>
            <a:ext cx="3779640" cy="32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32000" indent="-324000" algn="ctr">
              <a:lnSpc>
                <a:spcPct val="115000"/>
              </a:lnSpc>
              <a:spcBef>
                <a:spcPts val="283"/>
              </a:spcBef>
              <a:spcAft>
                <a:spcPts val="567"/>
              </a:spcAft>
              <a:buClr>
                <a:srgbClr val="000000"/>
              </a:buClr>
              <a:buSzPct val="45000"/>
              <a:buFont typeface="Wingdings" charset="2"/>
              <a:buChar char=""/>
            </a:pPr>
            <a:r>
              <a:rPr lang="fr-FR" sz="2400" b="1" strike="noStrike" spc="-1">
                <a:solidFill>
                  <a:schemeClr val="dk1"/>
                </a:solidFill>
                <a:latin typeface="Calibri"/>
              </a:rPr>
              <a:t>CCSA</a:t>
            </a:r>
            <a:endParaRPr lang="fr-FR" sz="2400" b="0" strike="noStrike" spc="-1">
              <a:solidFill>
                <a:srgbClr val="000000"/>
              </a:solidFill>
              <a:latin typeface="Arial"/>
            </a:endParaRPr>
          </a:p>
          <a:p>
            <a:pPr algn="just">
              <a:lnSpc>
                <a:spcPct val="115000"/>
              </a:lnSpc>
              <a:spcAft>
                <a:spcPts val="283"/>
              </a:spcAft>
            </a:pPr>
            <a:r>
              <a:rPr lang="fr-FR" sz="2000" b="0" strike="noStrike" spc="-1">
                <a:solidFill>
                  <a:schemeClr val="dk1"/>
                </a:solidFill>
                <a:latin typeface="Calibri"/>
              </a:rPr>
              <a:t>Scénario qui tend vers la conformité réglementaire : </a:t>
            </a:r>
            <a:endParaRPr lang="fr-FR" sz="2000" b="0" strike="noStrike" spc="-1">
              <a:solidFill>
                <a:srgbClr val="000000"/>
              </a:solidFill>
              <a:latin typeface="Arial"/>
            </a:endParaRPr>
          </a:p>
          <a:p>
            <a:pPr algn="just">
              <a:lnSpc>
                <a:spcPct val="115000"/>
              </a:lnSpc>
              <a:spcAft>
                <a:spcPts val="283"/>
              </a:spcAft>
            </a:pP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Forte production d’EnR</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Incitation à la sobriété</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Appui sur les potentiels du territoire</a:t>
            </a:r>
            <a:endParaRPr lang="fr-FR" sz="2000" b="0" strike="noStrike" spc="-1">
              <a:solidFill>
                <a:srgbClr val="000000"/>
              </a:solidFill>
              <a:latin typeface="Arial"/>
            </a:endParaRPr>
          </a:p>
          <a:p>
            <a:pPr algn="just">
              <a:lnSpc>
                <a:spcPct val="115000"/>
              </a:lnSpc>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p:txBody>
      </p:sp>
      <p:sp>
        <p:nvSpPr>
          <p:cNvPr id="151" name="Flèche : bas 150"/>
          <p:cNvSpPr/>
          <p:nvPr/>
        </p:nvSpPr>
        <p:spPr>
          <a:xfrm>
            <a:off x="3420000" y="5400000"/>
            <a:ext cx="180000" cy="540000"/>
          </a:xfrm>
          <a:prstGeom prst="downArrow">
            <a:avLst>
              <a:gd name="adj1" fmla="val 50000"/>
              <a:gd name="adj2" fmla="val 75000"/>
            </a:avLst>
          </a:prstGeom>
          <a:solidFill>
            <a:srgbClr val="FE4545"/>
          </a:solidFill>
          <a:ln w="0">
            <a:solidFill>
              <a:srgbClr val="FE454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Arial"/>
            </a:endParaRPr>
          </a:p>
        </p:txBody>
      </p:sp>
      <p:sp>
        <p:nvSpPr>
          <p:cNvPr id="152" name="Flèche : bas 151"/>
          <p:cNvSpPr/>
          <p:nvPr/>
        </p:nvSpPr>
        <p:spPr>
          <a:xfrm>
            <a:off x="4500000" y="5400000"/>
            <a:ext cx="180000" cy="540000"/>
          </a:xfrm>
          <a:prstGeom prst="downArrow">
            <a:avLst>
              <a:gd name="adj1" fmla="val 50000"/>
              <a:gd name="adj2" fmla="val 75000"/>
            </a:avLst>
          </a:prstGeom>
          <a:solidFill>
            <a:srgbClr val="FE4545"/>
          </a:solidFill>
          <a:ln w="0">
            <a:solidFill>
              <a:srgbClr val="FE454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Arial"/>
            </a:endParaRPr>
          </a:p>
        </p:txBody>
      </p:sp>
      <p:sp>
        <p:nvSpPr>
          <p:cNvPr id="153" name="ZoneTexte 152"/>
          <p:cNvSpPr txBox="1"/>
          <p:nvPr/>
        </p:nvSpPr>
        <p:spPr>
          <a:xfrm>
            <a:off x="2160000" y="5940000"/>
            <a:ext cx="3780000" cy="540000"/>
          </a:xfrm>
          <a:prstGeom prst="rect">
            <a:avLst/>
          </a:prstGeom>
          <a:noFill/>
          <a:ln w="0">
            <a:noFill/>
          </a:ln>
        </p:spPr>
        <p:txBody>
          <a:bodyPr lIns="90000" tIns="45000" rIns="90000" bIns="45000" anchor="t">
            <a:noAutofit/>
          </a:bodyPr>
          <a:lstStyle/>
          <a:p>
            <a:r>
              <a:rPr lang="fr-FR" sz="2000" b="1" strike="noStrike" spc="-1">
                <a:solidFill>
                  <a:srgbClr val="FE4545"/>
                </a:solidFill>
                <a:latin typeface="Calibri"/>
              </a:rPr>
              <a:t>Neutralité carbone visée en 2050</a:t>
            </a:r>
          </a:p>
        </p:txBody>
      </p:sp>
      <p:sp>
        <p:nvSpPr>
          <p:cNvPr id="154" name="Flèche : bas 153"/>
          <p:cNvSpPr/>
          <p:nvPr/>
        </p:nvSpPr>
        <p:spPr>
          <a:xfrm>
            <a:off x="9720000" y="5220000"/>
            <a:ext cx="180000" cy="540000"/>
          </a:xfrm>
          <a:prstGeom prst="downArrow">
            <a:avLst>
              <a:gd name="adj1" fmla="val 50000"/>
              <a:gd name="adj2" fmla="val 75000"/>
            </a:avLst>
          </a:prstGeom>
          <a:solidFill>
            <a:srgbClr val="FE4545"/>
          </a:solidFill>
          <a:ln w="0">
            <a:solidFill>
              <a:srgbClr val="FE454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Arial"/>
            </a:endParaRPr>
          </a:p>
        </p:txBody>
      </p:sp>
      <p:sp>
        <p:nvSpPr>
          <p:cNvPr id="155" name="ZoneTexte 154"/>
          <p:cNvSpPr txBox="1"/>
          <p:nvPr/>
        </p:nvSpPr>
        <p:spPr>
          <a:xfrm>
            <a:off x="8052120" y="5760000"/>
            <a:ext cx="4140000" cy="900000"/>
          </a:xfrm>
          <a:prstGeom prst="rect">
            <a:avLst/>
          </a:prstGeom>
          <a:solidFill>
            <a:srgbClr val="FFFFFF">
              <a:alpha val="90000"/>
            </a:srgbClr>
          </a:solidFill>
          <a:ln w="0">
            <a:noFill/>
          </a:ln>
        </p:spPr>
        <p:txBody>
          <a:bodyPr lIns="90000" tIns="45000" rIns="90000" bIns="45000" anchor="t">
            <a:noAutofit/>
          </a:bodyPr>
          <a:lstStyle/>
          <a:p>
            <a:pPr algn="just"/>
            <a:r>
              <a:rPr lang="fr-FR" sz="2000" b="0" strike="noStrike" spc="-1">
                <a:solidFill>
                  <a:srgbClr val="FE4545"/>
                </a:solidFill>
                <a:latin typeface="Calibri"/>
              </a:rPr>
              <a:t>Appui sur l’ancienne loi énergie-climat (facteur 4 et non 6, pas de neutralité carbone)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p:cNvSpPr/>
          <p:nvPr/>
        </p:nvSpPr>
        <p:spPr>
          <a:xfrm>
            <a:off x="180000" y="1620000"/>
            <a:ext cx="3779640" cy="306000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57" name="Espace réservé du contenu 15"/>
          <p:cNvSpPr/>
          <p:nvPr/>
        </p:nvSpPr>
        <p:spPr>
          <a:xfrm>
            <a:off x="180000" y="1620360"/>
            <a:ext cx="3779640" cy="32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0012"/>
          </a:bodyPr>
          <a:lstStyle/>
          <a:p>
            <a:pPr marL="432000" indent="-324000" algn="ctr">
              <a:lnSpc>
                <a:spcPct val="115000"/>
              </a:lnSpc>
              <a:spcBef>
                <a:spcPts val="283"/>
              </a:spcBef>
              <a:spcAft>
                <a:spcPts val="567"/>
              </a:spcAft>
              <a:buClr>
                <a:srgbClr val="000000"/>
              </a:buClr>
              <a:buSzPct val="45000"/>
              <a:buFont typeface="Wingdings" charset="2"/>
              <a:buChar char=""/>
            </a:pPr>
            <a:r>
              <a:rPr lang="fr-FR" sz="2000" b="0" strike="noStrike" spc="-1">
                <a:solidFill>
                  <a:schemeClr val="dk1"/>
                </a:solidFill>
                <a:latin typeface="Calibri"/>
              </a:rPr>
              <a:t>Scénario « coopération territoriale » de l’Ademe : </a:t>
            </a:r>
            <a:endParaRPr lang="fr-FR" sz="2000" b="0" strike="noStrike" spc="-1">
              <a:solidFill>
                <a:srgbClr val="000000"/>
              </a:solidFill>
              <a:latin typeface="Arial"/>
            </a:endParaRPr>
          </a:p>
          <a:p>
            <a:pPr algn="just">
              <a:lnSpc>
                <a:spcPct val="115000"/>
              </a:lnSpc>
              <a:spcAft>
                <a:spcPts val="283"/>
              </a:spcAft>
            </a:pP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Relocaliser les ressources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Diminuer et décarboner les consommations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Optimiser les bâtiments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Modes doux / actifs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t>
            </a:r>
            <a:endParaRPr lang="fr-FR" sz="2000" b="0" strike="noStrike" spc="-1">
              <a:solidFill>
                <a:srgbClr val="000000"/>
              </a:solidFill>
              <a:latin typeface="Arial"/>
            </a:endParaRPr>
          </a:p>
          <a:p>
            <a:pPr algn="just">
              <a:lnSpc>
                <a:spcPct val="115000"/>
              </a:lnSpc>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a:p>
            <a:pPr>
              <a:lnSpc>
                <a:spcPct val="115000"/>
              </a:lnSpc>
              <a:spcBef>
                <a:spcPts val="1417"/>
              </a:spcBef>
            </a:pPr>
            <a:endParaRPr lang="fr-FR" sz="2200" b="0" strike="noStrike" spc="-1">
              <a:solidFill>
                <a:srgbClr val="000000"/>
              </a:solidFill>
              <a:latin typeface="Arial"/>
            </a:endParaRPr>
          </a:p>
        </p:txBody>
      </p:sp>
      <p:sp>
        <p:nvSpPr>
          <p:cNvPr id="158" name="Espace réservé du contenu 16"/>
          <p:cNvSpPr/>
          <p:nvPr/>
        </p:nvSpPr>
        <p:spPr>
          <a:xfrm>
            <a:off x="540000" y="60480"/>
            <a:ext cx="10514880" cy="101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57777" lnSpcReduction="20000"/>
          </a:bodyPr>
          <a:lstStyle/>
          <a:p>
            <a:pPr marL="108000" algn="ctr">
              <a:lnSpc>
                <a:spcPct val="90000"/>
              </a:lnSpc>
              <a:spcBef>
                <a:spcPts val="1417"/>
              </a:spcBef>
              <a:buClr>
                <a:srgbClr val="000000"/>
              </a:buClr>
              <a:buSzPct val="45000"/>
            </a:pPr>
            <a:r>
              <a:rPr lang="fr-FR" sz="6000" b="0" strike="noStrike" spc="-1" dirty="0">
                <a:solidFill>
                  <a:schemeClr val="dk1"/>
                </a:solidFill>
                <a:latin typeface="Calibri"/>
              </a:rPr>
              <a:t>Leviers du programme d’actions</a:t>
            </a:r>
            <a:endParaRPr lang="fr-FR" sz="6000" b="0" strike="noStrike" spc="-1" dirty="0">
              <a:solidFill>
                <a:srgbClr val="000000"/>
              </a:solidFill>
              <a:latin typeface="Arial"/>
            </a:endParaRPr>
          </a:p>
          <a:p>
            <a:pPr algn="ctr">
              <a:lnSpc>
                <a:spcPct val="90000"/>
              </a:lnSpc>
              <a:spcBef>
                <a:spcPts val="1417"/>
              </a:spcBef>
            </a:pPr>
            <a:r>
              <a:rPr lang="fr-FR" sz="6000" b="0" strike="noStrike" spc="-1" dirty="0">
                <a:solidFill>
                  <a:schemeClr val="dk1"/>
                </a:solidFill>
                <a:latin typeface="Calibri"/>
              </a:rPr>
              <a:t>CUA</a:t>
            </a:r>
            <a:endParaRPr lang="fr-FR" sz="60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gn="just">
              <a:lnSpc>
                <a:spcPct val="90000"/>
              </a:lnSpc>
              <a:spcBef>
                <a:spcPts val="1417"/>
              </a:spcBef>
            </a:pPr>
            <a:endParaRPr lang="fr-FR" sz="26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59" name="Connecteur droit 158"/>
          <p:cNvSpPr/>
          <p:nvPr/>
        </p:nvSpPr>
        <p:spPr>
          <a:xfrm flipV="1">
            <a:off x="3959640" y="1440000"/>
            <a:ext cx="3060360" cy="162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60" name="Connecteur droit 159"/>
          <p:cNvSpPr/>
          <p:nvPr/>
        </p:nvSpPr>
        <p:spPr>
          <a:xfrm flipV="1">
            <a:off x="3959640" y="2160000"/>
            <a:ext cx="3240360" cy="90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61" name="Connecteur droit 160"/>
          <p:cNvSpPr/>
          <p:nvPr/>
        </p:nvSpPr>
        <p:spPr>
          <a:xfrm flipV="1">
            <a:off x="3959640" y="2880000"/>
            <a:ext cx="3060360" cy="18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62" name="ZoneTexte 161"/>
          <p:cNvSpPr txBox="1"/>
          <p:nvPr/>
        </p:nvSpPr>
        <p:spPr>
          <a:xfrm>
            <a:off x="7020000" y="1260000"/>
            <a:ext cx="3780000" cy="36000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Centaine d’actions</a:t>
            </a:r>
          </a:p>
        </p:txBody>
      </p:sp>
      <p:sp>
        <p:nvSpPr>
          <p:cNvPr id="163" name="ZoneTexte 162"/>
          <p:cNvSpPr txBox="1"/>
          <p:nvPr/>
        </p:nvSpPr>
        <p:spPr>
          <a:xfrm>
            <a:off x="7020000" y="2700000"/>
            <a:ext cx="3780000" cy="36000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Volet mobilités important</a:t>
            </a:r>
          </a:p>
        </p:txBody>
      </p:sp>
      <p:sp>
        <p:nvSpPr>
          <p:cNvPr id="164" name="ZoneTexte 163"/>
          <p:cNvSpPr txBox="1"/>
          <p:nvPr/>
        </p:nvSpPr>
        <p:spPr>
          <a:xfrm>
            <a:off x="7200000" y="1969560"/>
            <a:ext cx="4320000" cy="55044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Axé sur l’atténuation et non l’adaptation</a:t>
            </a:r>
          </a:p>
        </p:txBody>
      </p:sp>
      <p:sp>
        <p:nvSpPr>
          <p:cNvPr id="165" name="Connecteur droit 164"/>
          <p:cNvSpPr/>
          <p:nvPr/>
        </p:nvSpPr>
        <p:spPr>
          <a:xfrm>
            <a:off x="3959640" y="3060000"/>
            <a:ext cx="3060000" cy="54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66" name="ZoneTexte 165"/>
          <p:cNvSpPr txBox="1"/>
          <p:nvPr/>
        </p:nvSpPr>
        <p:spPr>
          <a:xfrm>
            <a:off x="7020000" y="3420000"/>
            <a:ext cx="3780000" cy="55044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Sobriété des comportements et usages</a:t>
            </a:r>
          </a:p>
        </p:txBody>
      </p:sp>
      <p:sp>
        <p:nvSpPr>
          <p:cNvPr id="167" name="ZoneTexte 166"/>
          <p:cNvSpPr txBox="1"/>
          <p:nvPr/>
        </p:nvSpPr>
        <p:spPr>
          <a:xfrm>
            <a:off x="5580000" y="4439520"/>
            <a:ext cx="43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Appui sur la mobilisation citoyenne (la CUA devient l’accompagnatrice de projets)</a:t>
            </a:r>
          </a:p>
        </p:txBody>
      </p:sp>
      <p:sp>
        <p:nvSpPr>
          <p:cNvPr id="168" name="Connecteur droit 167"/>
          <p:cNvSpPr/>
          <p:nvPr/>
        </p:nvSpPr>
        <p:spPr>
          <a:xfrm>
            <a:off x="3959640" y="3060000"/>
            <a:ext cx="1620360" cy="162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69" name="ZoneTexte 168"/>
          <p:cNvSpPr txBox="1"/>
          <p:nvPr/>
        </p:nvSpPr>
        <p:spPr>
          <a:xfrm>
            <a:off x="4320000" y="5339520"/>
            <a:ext cx="43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Exemplarité (travail sur le patrimoine de la CUA)</a:t>
            </a:r>
          </a:p>
        </p:txBody>
      </p:sp>
      <p:sp>
        <p:nvSpPr>
          <p:cNvPr id="170" name="Connecteur droit 169"/>
          <p:cNvSpPr/>
          <p:nvPr/>
        </p:nvSpPr>
        <p:spPr>
          <a:xfrm>
            <a:off x="2340000" y="4680000"/>
            <a:ext cx="1980000" cy="65952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71" name="Connecteur droit 170"/>
          <p:cNvSpPr/>
          <p:nvPr/>
        </p:nvSpPr>
        <p:spPr>
          <a:xfrm>
            <a:off x="2340000" y="4680000"/>
            <a:ext cx="0" cy="126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72" name="ZoneTexte 171"/>
          <p:cNvSpPr txBox="1"/>
          <p:nvPr/>
        </p:nvSpPr>
        <p:spPr>
          <a:xfrm>
            <a:off x="360000" y="5940000"/>
            <a:ext cx="43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Développement des EnR équilibré entre les filières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180000" y="1620000"/>
            <a:ext cx="3779640" cy="324000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74" name="Espace réservé du contenu 18"/>
          <p:cNvSpPr/>
          <p:nvPr/>
        </p:nvSpPr>
        <p:spPr>
          <a:xfrm>
            <a:off x="540000" y="60480"/>
            <a:ext cx="10514880" cy="101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57777" lnSpcReduction="20000"/>
          </a:bodyPr>
          <a:lstStyle/>
          <a:p>
            <a:pPr marL="108000" algn="ctr">
              <a:lnSpc>
                <a:spcPct val="90000"/>
              </a:lnSpc>
              <a:spcBef>
                <a:spcPts val="1417"/>
              </a:spcBef>
              <a:buClr>
                <a:srgbClr val="000000"/>
              </a:buClr>
              <a:buSzPct val="45000"/>
            </a:pPr>
            <a:r>
              <a:rPr lang="fr-FR" sz="6000" b="0" strike="noStrike" spc="-1" dirty="0">
                <a:solidFill>
                  <a:schemeClr val="dk1"/>
                </a:solidFill>
                <a:latin typeface="Calibri"/>
              </a:rPr>
              <a:t>Leviers du programme d’actions</a:t>
            </a:r>
            <a:endParaRPr lang="fr-FR" sz="6000" b="0" strike="noStrike" spc="-1" dirty="0">
              <a:solidFill>
                <a:srgbClr val="000000"/>
              </a:solidFill>
              <a:latin typeface="Arial"/>
            </a:endParaRPr>
          </a:p>
          <a:p>
            <a:pPr algn="ctr">
              <a:lnSpc>
                <a:spcPct val="90000"/>
              </a:lnSpc>
              <a:spcBef>
                <a:spcPts val="1417"/>
              </a:spcBef>
            </a:pPr>
            <a:r>
              <a:rPr lang="fr-FR" sz="6000" b="0" strike="noStrike" spc="-1" dirty="0">
                <a:solidFill>
                  <a:schemeClr val="dk1"/>
                </a:solidFill>
                <a:latin typeface="Calibri"/>
              </a:rPr>
              <a:t>CCCA</a:t>
            </a:r>
            <a:endParaRPr lang="fr-FR" sz="60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gn="just">
              <a:lnSpc>
                <a:spcPct val="90000"/>
              </a:lnSpc>
              <a:spcBef>
                <a:spcPts val="1417"/>
              </a:spcBef>
            </a:pPr>
            <a:endParaRPr lang="fr-FR" sz="26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75" name="Connecteur droit 174"/>
          <p:cNvSpPr/>
          <p:nvPr/>
        </p:nvSpPr>
        <p:spPr>
          <a:xfrm flipV="1">
            <a:off x="3959640" y="1260000"/>
            <a:ext cx="3060360" cy="180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76" name="Connecteur droit 175"/>
          <p:cNvSpPr/>
          <p:nvPr/>
        </p:nvSpPr>
        <p:spPr>
          <a:xfrm flipV="1">
            <a:off x="3959640" y="1980000"/>
            <a:ext cx="3240360" cy="108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77" name="Connecteur droit 176"/>
          <p:cNvSpPr/>
          <p:nvPr/>
        </p:nvSpPr>
        <p:spPr>
          <a:xfrm flipV="1">
            <a:off x="3959640" y="2880000"/>
            <a:ext cx="3060360" cy="18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78" name="ZoneTexte 177"/>
          <p:cNvSpPr txBox="1"/>
          <p:nvPr/>
        </p:nvSpPr>
        <p:spPr>
          <a:xfrm>
            <a:off x="7020000" y="1080000"/>
            <a:ext cx="3780000" cy="36000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45 actions, axées sur l’atténuation</a:t>
            </a:r>
          </a:p>
        </p:txBody>
      </p:sp>
      <p:sp>
        <p:nvSpPr>
          <p:cNvPr id="179" name="ZoneTexte 178"/>
          <p:cNvSpPr txBox="1"/>
          <p:nvPr/>
        </p:nvSpPr>
        <p:spPr>
          <a:xfrm>
            <a:off x="7020000" y="2639520"/>
            <a:ext cx="4320000" cy="780480"/>
          </a:xfrm>
          <a:prstGeom prst="rect">
            <a:avLst/>
          </a:prstGeom>
          <a:noFill/>
          <a:ln w="0">
            <a:noFill/>
          </a:ln>
        </p:spPr>
        <p:txBody>
          <a:bodyPr lIns="90000" tIns="45000" rIns="90000" bIns="45000" anchor="t">
            <a:noAutofit/>
          </a:bodyPr>
          <a:lstStyle/>
          <a:p>
            <a:r>
              <a:rPr lang="fr-FR" sz="1800" b="1" strike="noStrike" spc="-1">
                <a:solidFill>
                  <a:srgbClr val="000000"/>
                </a:solidFill>
                <a:latin typeface="Calibri"/>
              </a:rPr>
              <a:t>Volet mobilités</a:t>
            </a:r>
            <a:r>
              <a:rPr lang="fr-FR" sz="1800" b="0" strike="noStrike" spc="-1">
                <a:solidFill>
                  <a:srgbClr val="000000"/>
                </a:solidFill>
                <a:latin typeface="Calibri"/>
              </a:rPr>
              <a:t> important qui demande un investissement plus fort de la CCCA</a:t>
            </a:r>
          </a:p>
        </p:txBody>
      </p:sp>
      <p:sp>
        <p:nvSpPr>
          <p:cNvPr id="180" name="ZoneTexte 179"/>
          <p:cNvSpPr txBox="1"/>
          <p:nvPr/>
        </p:nvSpPr>
        <p:spPr>
          <a:xfrm>
            <a:off x="7200000" y="1559520"/>
            <a:ext cx="43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Un plan d’action qui </a:t>
            </a:r>
            <a:r>
              <a:rPr lang="fr-FR" sz="1800" b="1" strike="noStrike" spc="-1">
                <a:solidFill>
                  <a:srgbClr val="000000"/>
                </a:solidFill>
                <a:latin typeface="Calibri"/>
              </a:rPr>
              <a:t>prépare le territoire</a:t>
            </a:r>
            <a:r>
              <a:rPr lang="fr-FR" sz="1800" b="0" strike="noStrike" spc="-1">
                <a:solidFill>
                  <a:srgbClr val="000000"/>
                </a:solidFill>
                <a:latin typeface="Calibri"/>
              </a:rPr>
              <a:t>, son fonctionnement et ses habitants pour des transitions futures</a:t>
            </a:r>
          </a:p>
        </p:txBody>
      </p:sp>
      <p:sp>
        <p:nvSpPr>
          <p:cNvPr id="181" name="Connecteur droit 180"/>
          <p:cNvSpPr/>
          <p:nvPr/>
        </p:nvSpPr>
        <p:spPr>
          <a:xfrm>
            <a:off x="3959640" y="3060000"/>
            <a:ext cx="3060000" cy="54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82" name="ZoneTexte 181"/>
          <p:cNvSpPr txBox="1"/>
          <p:nvPr/>
        </p:nvSpPr>
        <p:spPr>
          <a:xfrm>
            <a:off x="7020000" y="3420000"/>
            <a:ext cx="3780000" cy="55044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Pas de projet structurant, des actions plus légères</a:t>
            </a:r>
          </a:p>
        </p:txBody>
      </p:sp>
      <p:sp>
        <p:nvSpPr>
          <p:cNvPr id="183" name="ZoneTexte 182"/>
          <p:cNvSpPr txBox="1"/>
          <p:nvPr/>
        </p:nvSpPr>
        <p:spPr>
          <a:xfrm>
            <a:off x="5760000" y="4259520"/>
            <a:ext cx="52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Il crée une </a:t>
            </a:r>
            <a:r>
              <a:rPr lang="fr-FR" sz="1800" b="1" strike="noStrike" spc="-1">
                <a:solidFill>
                  <a:srgbClr val="000000"/>
                </a:solidFill>
                <a:latin typeface="Calibri"/>
              </a:rPr>
              <a:t>gouvernance</a:t>
            </a:r>
            <a:r>
              <a:rPr lang="fr-FR" sz="1800" b="0" strike="noStrike" spc="-1">
                <a:solidFill>
                  <a:srgbClr val="000000"/>
                </a:solidFill>
                <a:latin typeface="Calibri"/>
              </a:rPr>
              <a:t> entre les acteurs du territoire pour faciliter la mise en œuvre des actions (beaucoup de sensibilisation et travail de médiation)</a:t>
            </a:r>
          </a:p>
        </p:txBody>
      </p:sp>
      <p:sp>
        <p:nvSpPr>
          <p:cNvPr id="184" name="Connecteur droit 183"/>
          <p:cNvSpPr/>
          <p:nvPr/>
        </p:nvSpPr>
        <p:spPr>
          <a:xfrm>
            <a:off x="3959640" y="3060000"/>
            <a:ext cx="1800360" cy="144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85" name="ZoneTexte 184"/>
          <p:cNvSpPr txBox="1"/>
          <p:nvPr/>
        </p:nvSpPr>
        <p:spPr>
          <a:xfrm>
            <a:off x="4500000" y="5220000"/>
            <a:ext cx="4320000" cy="780480"/>
          </a:xfrm>
          <a:prstGeom prst="rect">
            <a:avLst/>
          </a:prstGeom>
          <a:noFill/>
          <a:ln w="0">
            <a:noFill/>
          </a:ln>
        </p:spPr>
        <p:txBody>
          <a:bodyPr lIns="90000" tIns="45000" rIns="90000" bIns="45000" anchor="t">
            <a:noAutofit/>
          </a:bodyPr>
          <a:lstStyle/>
          <a:p>
            <a:r>
              <a:rPr lang="fr-FR" sz="1800" b="1" strike="noStrike" spc="-1">
                <a:solidFill>
                  <a:srgbClr val="000000"/>
                </a:solidFill>
                <a:latin typeface="Calibri"/>
              </a:rPr>
              <a:t>Relocaliser</a:t>
            </a:r>
            <a:r>
              <a:rPr lang="fr-FR" sz="1800" b="0" strike="noStrike" spc="-1">
                <a:solidFill>
                  <a:srgbClr val="000000"/>
                </a:solidFill>
                <a:latin typeface="Calibri"/>
              </a:rPr>
              <a:t> et développer les circuits courts</a:t>
            </a:r>
          </a:p>
        </p:txBody>
      </p:sp>
      <p:sp>
        <p:nvSpPr>
          <p:cNvPr id="186" name="Connecteur droit 185"/>
          <p:cNvSpPr/>
          <p:nvPr/>
        </p:nvSpPr>
        <p:spPr>
          <a:xfrm>
            <a:off x="2340000" y="4860000"/>
            <a:ext cx="2160000" cy="54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87" name="Connecteur droit 186"/>
          <p:cNvSpPr/>
          <p:nvPr/>
        </p:nvSpPr>
        <p:spPr>
          <a:xfrm>
            <a:off x="2340000" y="4860000"/>
            <a:ext cx="0" cy="108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88" name="ZoneTexte 187"/>
          <p:cNvSpPr txBox="1"/>
          <p:nvPr/>
        </p:nvSpPr>
        <p:spPr>
          <a:xfrm>
            <a:off x="360000" y="5940000"/>
            <a:ext cx="4500000" cy="1010520"/>
          </a:xfrm>
          <a:prstGeom prst="rect">
            <a:avLst/>
          </a:prstGeom>
          <a:noFill/>
          <a:ln w="0">
            <a:noFill/>
          </a:ln>
        </p:spPr>
        <p:txBody>
          <a:bodyPr lIns="90000" tIns="45000" rIns="90000" bIns="45000" anchor="t">
            <a:noAutofit/>
          </a:bodyPr>
          <a:lstStyle/>
          <a:p>
            <a:r>
              <a:rPr lang="fr-FR" sz="1800" b="1" strike="noStrike" spc="-1">
                <a:solidFill>
                  <a:srgbClr val="000000"/>
                </a:solidFill>
                <a:latin typeface="Calibri"/>
              </a:rPr>
              <a:t>Développer les EnR</a:t>
            </a:r>
            <a:r>
              <a:rPr lang="fr-FR" sz="1800" b="0" strike="noStrike" spc="-1">
                <a:solidFill>
                  <a:srgbClr val="000000"/>
                </a:solidFill>
                <a:latin typeface="Calibri"/>
              </a:rPr>
              <a:t> (repowering éolien + 2 unités de méthanisation) et grâce aux particuliers (volonté d’installations dispersées) </a:t>
            </a:r>
          </a:p>
        </p:txBody>
      </p:sp>
      <p:sp>
        <p:nvSpPr>
          <p:cNvPr id="189" name="Espace réservé du contenu 17"/>
          <p:cNvSpPr/>
          <p:nvPr/>
        </p:nvSpPr>
        <p:spPr>
          <a:xfrm>
            <a:off x="180360" y="1620360"/>
            <a:ext cx="3779640" cy="32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6830" lnSpcReduction="10000"/>
          </a:bodyPr>
          <a:lstStyle/>
          <a:p>
            <a:pPr marL="432000" indent="-324000" algn="ctr">
              <a:lnSpc>
                <a:spcPct val="115000"/>
              </a:lnSpc>
              <a:spcBef>
                <a:spcPts val="283"/>
              </a:spcBef>
              <a:spcAft>
                <a:spcPts val="567"/>
              </a:spcAft>
              <a:buClr>
                <a:srgbClr val="000000"/>
              </a:buClr>
              <a:buSzPct val="45000"/>
              <a:buFont typeface="Wingdings" charset="2"/>
              <a:buChar char=""/>
            </a:pPr>
            <a:r>
              <a:rPr lang="fr-FR" sz="2400" b="1" strike="noStrike" spc="-1">
                <a:solidFill>
                  <a:schemeClr val="dk1"/>
                </a:solidFill>
                <a:latin typeface="Calibri"/>
              </a:rPr>
              <a:t>CCCA</a:t>
            </a:r>
            <a:endParaRPr lang="fr-FR" sz="2400" b="0" strike="noStrike" spc="-1">
              <a:solidFill>
                <a:srgbClr val="000000"/>
              </a:solidFill>
              <a:latin typeface="Arial"/>
            </a:endParaRPr>
          </a:p>
          <a:p>
            <a:pPr algn="just">
              <a:lnSpc>
                <a:spcPct val="115000"/>
              </a:lnSpc>
              <a:spcAft>
                <a:spcPts val="283"/>
              </a:spcAft>
            </a:pPr>
            <a:r>
              <a:rPr lang="fr-FR" sz="2000" b="0" strike="noStrike" spc="-1">
                <a:solidFill>
                  <a:schemeClr val="dk1"/>
                </a:solidFill>
                <a:latin typeface="Calibri"/>
              </a:rPr>
              <a:t>Scénario « Territoire à énergie positive » pour l’horizon 2050 : </a:t>
            </a:r>
            <a:endParaRPr lang="fr-FR" sz="2000" b="0" strike="noStrike" spc="-1">
              <a:solidFill>
                <a:srgbClr val="000000"/>
              </a:solidFill>
              <a:latin typeface="Arial"/>
            </a:endParaRPr>
          </a:p>
          <a:p>
            <a:pPr algn="just">
              <a:lnSpc>
                <a:spcPct val="115000"/>
              </a:lnSpc>
              <a:spcAft>
                <a:spcPts val="283"/>
              </a:spcAft>
            </a:pP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Réduire les besoins énergétiques</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Augmenter la production d’EnR</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- 51 % des consommations </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- 47 % d’émissions de GES </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Production d’EnR x 2,66 </a:t>
            </a:r>
            <a:endParaRPr lang="fr-FR" sz="2000" b="0" strike="noStrike" spc="-1">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a:solidFill>
                  <a:schemeClr val="dk1"/>
                </a:solidFill>
                <a:latin typeface="Calibri"/>
              </a:rPr>
              <a:t>...</a:t>
            </a:r>
            <a:endParaRPr lang="fr-FR" sz="20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a:xfrm>
            <a:off x="180000" y="1620000"/>
            <a:ext cx="3779640" cy="2700000"/>
          </a:xfrm>
          <a:prstGeom prst="rect">
            <a:avLst/>
          </a:prstGeom>
          <a:solidFill>
            <a:srgbClr val="E6E1D7"/>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000000"/>
              </a:solidFill>
              <a:latin typeface="Arial"/>
            </a:endParaRPr>
          </a:p>
        </p:txBody>
      </p:sp>
      <p:sp>
        <p:nvSpPr>
          <p:cNvPr id="191" name="Espace réservé du contenu 19"/>
          <p:cNvSpPr/>
          <p:nvPr/>
        </p:nvSpPr>
        <p:spPr>
          <a:xfrm>
            <a:off x="540000" y="180000"/>
            <a:ext cx="10514880" cy="90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42777" lnSpcReduction="20000"/>
          </a:bodyPr>
          <a:lstStyle/>
          <a:p>
            <a:pPr marL="108000" algn="ctr">
              <a:lnSpc>
                <a:spcPct val="90000"/>
              </a:lnSpc>
              <a:spcBef>
                <a:spcPts val="1417"/>
              </a:spcBef>
              <a:buClr>
                <a:srgbClr val="000000"/>
              </a:buClr>
              <a:buSzPct val="45000"/>
            </a:pPr>
            <a:r>
              <a:rPr lang="fr-FR" sz="6800" b="0" strike="noStrike" spc="-1" dirty="0">
                <a:solidFill>
                  <a:schemeClr val="dk1"/>
                </a:solidFill>
                <a:latin typeface="Calibri"/>
              </a:rPr>
              <a:t>Leviers du programme d’actions</a:t>
            </a:r>
            <a:endParaRPr lang="fr-FR" sz="6800" b="0" strike="noStrike" spc="-1" dirty="0">
              <a:solidFill>
                <a:srgbClr val="000000"/>
              </a:solidFill>
              <a:latin typeface="Arial"/>
            </a:endParaRPr>
          </a:p>
          <a:p>
            <a:pPr algn="ctr">
              <a:lnSpc>
                <a:spcPct val="90000"/>
              </a:lnSpc>
              <a:spcBef>
                <a:spcPts val="1417"/>
              </a:spcBef>
            </a:pPr>
            <a:r>
              <a:rPr lang="fr-FR" sz="6800" b="0" strike="noStrike" spc="-1" dirty="0">
                <a:solidFill>
                  <a:schemeClr val="dk1"/>
                </a:solidFill>
                <a:latin typeface="Calibri"/>
              </a:rPr>
              <a:t>CCSA</a:t>
            </a:r>
            <a:endParaRPr lang="fr-FR" sz="68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gn="just">
              <a:lnSpc>
                <a:spcPct val="90000"/>
              </a:lnSpc>
              <a:spcBef>
                <a:spcPts val="1417"/>
              </a:spcBef>
            </a:pPr>
            <a:endParaRPr lang="fr-FR" sz="2600" b="0" strike="noStrike" spc="-1" dirty="0">
              <a:solidFill>
                <a:srgbClr val="000000"/>
              </a:solidFill>
              <a:latin typeface="Arial"/>
            </a:endParaRPr>
          </a:p>
          <a:p>
            <a:pPr algn="just">
              <a:lnSpc>
                <a:spcPct val="90000"/>
              </a:lnSpc>
              <a:spcBef>
                <a:spcPts val="1417"/>
              </a:spcBef>
            </a:pPr>
            <a:endParaRPr lang="fr-FR" sz="28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
        <p:nvSpPr>
          <p:cNvPr id="192" name="Connecteur droit 191"/>
          <p:cNvSpPr/>
          <p:nvPr/>
        </p:nvSpPr>
        <p:spPr>
          <a:xfrm flipV="1">
            <a:off x="3959640" y="1260000"/>
            <a:ext cx="3060360" cy="180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93" name="Connecteur droit 192"/>
          <p:cNvSpPr/>
          <p:nvPr/>
        </p:nvSpPr>
        <p:spPr>
          <a:xfrm flipV="1">
            <a:off x="3959640" y="1980000"/>
            <a:ext cx="3240360" cy="108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94" name="Connecteur droit 193"/>
          <p:cNvSpPr/>
          <p:nvPr/>
        </p:nvSpPr>
        <p:spPr>
          <a:xfrm flipV="1">
            <a:off x="3959640" y="2880000"/>
            <a:ext cx="3060360" cy="18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95" name="ZoneTexte 194"/>
          <p:cNvSpPr txBox="1"/>
          <p:nvPr/>
        </p:nvSpPr>
        <p:spPr>
          <a:xfrm>
            <a:off x="7020000" y="839520"/>
            <a:ext cx="504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19 actions, mais parfois un </a:t>
            </a:r>
            <a:r>
              <a:rPr lang="fr-FR" sz="1800" b="1" strike="noStrike" spc="-1">
                <a:solidFill>
                  <a:srgbClr val="000000"/>
                </a:solidFill>
                <a:latin typeface="Calibri"/>
              </a:rPr>
              <a:t>décalage</a:t>
            </a:r>
            <a:r>
              <a:rPr lang="fr-FR" sz="1800" b="0" strike="noStrike" spc="-1">
                <a:solidFill>
                  <a:srgbClr val="000000"/>
                </a:solidFill>
                <a:latin typeface="Calibri"/>
              </a:rPr>
              <a:t> entre la volonté stratégique et sa traduction dans le plan d’actions </a:t>
            </a:r>
          </a:p>
        </p:txBody>
      </p:sp>
      <p:sp>
        <p:nvSpPr>
          <p:cNvPr id="196" name="ZoneTexte 195"/>
          <p:cNvSpPr txBox="1"/>
          <p:nvPr/>
        </p:nvSpPr>
        <p:spPr>
          <a:xfrm>
            <a:off x="7020000" y="2639520"/>
            <a:ext cx="43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Nécessité de </a:t>
            </a:r>
            <a:r>
              <a:rPr lang="fr-FR" sz="1800" b="1" strike="noStrike" spc="-1">
                <a:solidFill>
                  <a:srgbClr val="000000"/>
                </a:solidFill>
                <a:latin typeface="Calibri"/>
              </a:rPr>
              <a:t>mobiliser beaucoup de partenaires</a:t>
            </a:r>
            <a:r>
              <a:rPr lang="fr-FR" sz="1800" b="0" strike="noStrike" spc="-1">
                <a:solidFill>
                  <a:srgbClr val="000000"/>
                </a:solidFill>
                <a:latin typeface="Calibri"/>
              </a:rPr>
              <a:t> pour mettre en œuvre le plan</a:t>
            </a:r>
          </a:p>
        </p:txBody>
      </p:sp>
      <p:sp>
        <p:nvSpPr>
          <p:cNvPr id="197" name="ZoneTexte 196"/>
          <p:cNvSpPr txBox="1"/>
          <p:nvPr/>
        </p:nvSpPr>
        <p:spPr>
          <a:xfrm>
            <a:off x="7200000" y="1620000"/>
            <a:ext cx="432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Un plan d’action qui </a:t>
            </a:r>
            <a:r>
              <a:rPr lang="fr-FR" sz="1800" b="1" strike="noStrike" spc="-1">
                <a:solidFill>
                  <a:srgbClr val="000000"/>
                </a:solidFill>
                <a:latin typeface="Calibri"/>
              </a:rPr>
              <a:t>prépare le territoire</a:t>
            </a:r>
            <a:r>
              <a:rPr lang="fr-FR" sz="1800" b="0" strike="noStrike" spc="-1">
                <a:solidFill>
                  <a:srgbClr val="000000"/>
                </a:solidFill>
                <a:latin typeface="Calibri"/>
              </a:rPr>
              <a:t>, son fonctionnement et ses habitants pour des transitions futures</a:t>
            </a:r>
          </a:p>
        </p:txBody>
      </p:sp>
      <p:sp>
        <p:nvSpPr>
          <p:cNvPr id="198" name="Connecteur droit 197"/>
          <p:cNvSpPr/>
          <p:nvPr/>
        </p:nvSpPr>
        <p:spPr>
          <a:xfrm>
            <a:off x="3959640" y="3060000"/>
            <a:ext cx="3060000" cy="54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199" name="ZoneTexte 198"/>
          <p:cNvSpPr txBox="1"/>
          <p:nvPr/>
        </p:nvSpPr>
        <p:spPr>
          <a:xfrm>
            <a:off x="7020000" y="3420000"/>
            <a:ext cx="3780000" cy="55044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Pas de projet structurant, des actions plus légères</a:t>
            </a:r>
          </a:p>
        </p:txBody>
      </p:sp>
      <p:sp>
        <p:nvSpPr>
          <p:cNvPr id="200" name="ZoneTexte 199"/>
          <p:cNvSpPr txBox="1"/>
          <p:nvPr/>
        </p:nvSpPr>
        <p:spPr>
          <a:xfrm>
            <a:off x="5760000" y="4259520"/>
            <a:ext cx="5220000" cy="320400"/>
          </a:xfrm>
          <a:prstGeom prst="rect">
            <a:avLst/>
          </a:prstGeom>
          <a:noFill/>
          <a:ln w="0">
            <a:noFill/>
          </a:ln>
        </p:spPr>
        <p:txBody>
          <a:bodyPr lIns="90000" tIns="45000" rIns="90000" bIns="45000" anchor="t">
            <a:noAutofit/>
          </a:bodyPr>
          <a:lstStyle/>
          <a:p>
            <a:r>
              <a:rPr lang="fr-FR" sz="1800" b="1" strike="noStrike" spc="-1">
                <a:solidFill>
                  <a:srgbClr val="000000"/>
                </a:solidFill>
                <a:latin typeface="Calibri"/>
              </a:rPr>
              <a:t>Sobriété</a:t>
            </a:r>
            <a:r>
              <a:rPr lang="fr-FR" sz="1800" b="0" strike="noStrike" spc="-1">
                <a:solidFill>
                  <a:srgbClr val="000000"/>
                </a:solidFill>
                <a:latin typeface="Calibri"/>
              </a:rPr>
              <a:t> des comportements et usages</a:t>
            </a:r>
          </a:p>
        </p:txBody>
      </p:sp>
      <p:sp>
        <p:nvSpPr>
          <p:cNvPr id="201" name="Connecteur droit 200"/>
          <p:cNvSpPr/>
          <p:nvPr/>
        </p:nvSpPr>
        <p:spPr>
          <a:xfrm>
            <a:off x="3959640" y="3060000"/>
            <a:ext cx="1800360" cy="144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202" name="ZoneTexte 201"/>
          <p:cNvSpPr txBox="1"/>
          <p:nvPr/>
        </p:nvSpPr>
        <p:spPr>
          <a:xfrm>
            <a:off x="4500000" y="4979520"/>
            <a:ext cx="4500000" cy="780480"/>
          </a:xfrm>
          <a:prstGeom prst="rect">
            <a:avLst/>
          </a:prstGeom>
          <a:noFill/>
          <a:ln w="0">
            <a:noFill/>
          </a:ln>
        </p:spPr>
        <p:txBody>
          <a:bodyPr lIns="90000" tIns="45000" rIns="90000" bIns="45000" anchor="t">
            <a:noAutofit/>
          </a:bodyPr>
          <a:lstStyle/>
          <a:p>
            <a:r>
              <a:rPr lang="fr-FR" sz="1800" b="0" strike="noStrike" spc="-1">
                <a:solidFill>
                  <a:srgbClr val="000000"/>
                </a:solidFill>
                <a:latin typeface="Calibri"/>
              </a:rPr>
              <a:t>Retour à la </a:t>
            </a:r>
            <a:r>
              <a:rPr lang="fr-FR" sz="1800" b="1" strike="noStrike" spc="-1">
                <a:solidFill>
                  <a:srgbClr val="000000"/>
                </a:solidFill>
                <a:latin typeface="Calibri"/>
              </a:rPr>
              <a:t>proximité</a:t>
            </a:r>
            <a:r>
              <a:rPr lang="fr-FR" sz="1800" b="0" strike="noStrike" spc="-1">
                <a:solidFill>
                  <a:srgbClr val="000000"/>
                </a:solidFill>
                <a:latin typeface="Calibri"/>
              </a:rPr>
              <a:t> (énergies, alimentation, matériaux de construction)</a:t>
            </a:r>
          </a:p>
        </p:txBody>
      </p:sp>
      <p:sp>
        <p:nvSpPr>
          <p:cNvPr id="203" name="Connecteur droit 202"/>
          <p:cNvSpPr/>
          <p:nvPr/>
        </p:nvSpPr>
        <p:spPr>
          <a:xfrm>
            <a:off x="2340000" y="4320000"/>
            <a:ext cx="2160000" cy="90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204" name="Connecteur droit 203"/>
          <p:cNvSpPr/>
          <p:nvPr/>
        </p:nvSpPr>
        <p:spPr>
          <a:xfrm>
            <a:off x="2340000" y="4320000"/>
            <a:ext cx="0" cy="1620000"/>
          </a:xfrm>
          <a:prstGeom prst="line">
            <a:avLst/>
          </a:prstGeom>
          <a:ln w="19080">
            <a:solidFill>
              <a:srgbClr val="796451"/>
            </a:solidFill>
            <a:round/>
            <a:tailEnd type="triangle" w="med" len="med"/>
          </a:ln>
        </p:spPr>
        <p:style>
          <a:lnRef idx="0">
            <a:scrgbClr r="0" g="0" b="0"/>
          </a:lnRef>
          <a:fillRef idx="0">
            <a:scrgbClr r="0" g="0" b="0"/>
          </a:fillRef>
          <a:effectRef idx="0">
            <a:scrgbClr r="0" g="0" b="0"/>
          </a:effectRef>
          <a:fontRef idx="minor"/>
        </p:style>
        <p:txBody>
          <a:bodyPr lIns="99360" tIns="54360" rIns="99360" bIns="54360" anchor="ctr">
            <a:noAutofit/>
          </a:bodyPr>
          <a:lstStyle/>
          <a:p>
            <a:endParaRPr lang="fr-FR" sz="1800" b="0" strike="noStrike" spc="-1">
              <a:solidFill>
                <a:srgbClr val="000000"/>
              </a:solidFill>
              <a:latin typeface="Arial"/>
            </a:endParaRPr>
          </a:p>
        </p:txBody>
      </p:sp>
      <p:sp>
        <p:nvSpPr>
          <p:cNvPr id="205" name="ZoneTexte 204"/>
          <p:cNvSpPr txBox="1"/>
          <p:nvPr/>
        </p:nvSpPr>
        <p:spPr>
          <a:xfrm>
            <a:off x="360000" y="5940000"/>
            <a:ext cx="3780000" cy="1010520"/>
          </a:xfrm>
          <a:prstGeom prst="rect">
            <a:avLst/>
          </a:prstGeom>
          <a:noFill/>
          <a:ln w="0">
            <a:noFill/>
          </a:ln>
        </p:spPr>
        <p:txBody>
          <a:bodyPr lIns="90000" tIns="45000" rIns="90000" bIns="45000" anchor="t">
            <a:noAutofit/>
          </a:bodyPr>
          <a:lstStyle/>
          <a:p>
            <a:r>
              <a:rPr lang="fr-FR" sz="1800" b="1" strike="noStrike" spc="-1">
                <a:solidFill>
                  <a:srgbClr val="000000"/>
                </a:solidFill>
                <a:latin typeface="Calibri"/>
              </a:rPr>
              <a:t>Substitution des énergies fossiles</a:t>
            </a:r>
            <a:r>
              <a:rPr lang="fr-FR" sz="1800" b="0" strike="noStrike" spc="-1">
                <a:solidFill>
                  <a:srgbClr val="000000"/>
                </a:solidFill>
                <a:latin typeface="Calibri"/>
              </a:rPr>
              <a:t> et électrique nationale par des énergies renouvelables locales</a:t>
            </a:r>
          </a:p>
        </p:txBody>
      </p:sp>
      <p:sp>
        <p:nvSpPr>
          <p:cNvPr id="206" name="Espace réservé du contenu 20"/>
          <p:cNvSpPr/>
          <p:nvPr/>
        </p:nvSpPr>
        <p:spPr>
          <a:xfrm>
            <a:off x="124400" y="1596196"/>
            <a:ext cx="3857384" cy="32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32000" indent="-324000" algn="ctr">
              <a:lnSpc>
                <a:spcPct val="115000"/>
              </a:lnSpc>
              <a:spcBef>
                <a:spcPts val="283"/>
              </a:spcBef>
              <a:spcAft>
                <a:spcPts val="567"/>
              </a:spcAft>
              <a:buClr>
                <a:srgbClr val="000000"/>
              </a:buClr>
              <a:buSzPct val="45000"/>
              <a:buFont typeface="Wingdings" charset="2"/>
              <a:buChar char=""/>
            </a:pPr>
            <a:r>
              <a:rPr lang="fr-FR" sz="2400" b="1" strike="noStrike" spc="-1" dirty="0">
                <a:solidFill>
                  <a:schemeClr val="dk1"/>
                </a:solidFill>
                <a:latin typeface="Calibri"/>
              </a:rPr>
              <a:t>CCSA</a:t>
            </a:r>
            <a:endParaRPr lang="fr-FR" sz="2400" b="0" strike="noStrike" spc="-1" dirty="0">
              <a:solidFill>
                <a:srgbClr val="000000"/>
              </a:solidFill>
              <a:latin typeface="Arial"/>
            </a:endParaRPr>
          </a:p>
          <a:p>
            <a:pPr algn="just">
              <a:lnSpc>
                <a:spcPct val="115000"/>
              </a:lnSpc>
              <a:spcAft>
                <a:spcPts val="283"/>
              </a:spcAft>
            </a:pPr>
            <a:r>
              <a:rPr lang="fr-FR" sz="2000" b="0" strike="noStrike" spc="-1" dirty="0">
                <a:solidFill>
                  <a:schemeClr val="dk1"/>
                </a:solidFill>
                <a:latin typeface="Calibri"/>
              </a:rPr>
              <a:t>Scénario qui tend vers la conformité réglementaire : </a:t>
            </a:r>
            <a:endParaRPr lang="fr-FR" sz="2000" b="0" strike="noStrike" spc="-1" dirty="0">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dirty="0">
                <a:solidFill>
                  <a:schemeClr val="dk1"/>
                </a:solidFill>
                <a:latin typeface="Calibri"/>
              </a:rPr>
              <a:t>Forte production d’</a:t>
            </a:r>
            <a:r>
              <a:rPr lang="fr-FR" sz="2000" b="0" strike="noStrike" spc="-1" dirty="0" err="1">
                <a:solidFill>
                  <a:schemeClr val="dk1"/>
                </a:solidFill>
                <a:latin typeface="Calibri"/>
              </a:rPr>
              <a:t>EnR</a:t>
            </a:r>
            <a:endParaRPr lang="fr-FR" sz="2000" b="0" strike="noStrike" spc="-1" dirty="0">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dirty="0">
                <a:solidFill>
                  <a:schemeClr val="dk1"/>
                </a:solidFill>
                <a:latin typeface="Calibri"/>
              </a:rPr>
              <a:t>Incitation à la sobriété</a:t>
            </a:r>
            <a:endParaRPr lang="fr-FR" sz="2000" b="0" strike="noStrike" spc="-1" dirty="0">
              <a:solidFill>
                <a:srgbClr val="000000"/>
              </a:solidFill>
              <a:latin typeface="Arial"/>
            </a:endParaRPr>
          </a:p>
          <a:p>
            <a:pPr marL="432000" indent="-324000" algn="just">
              <a:lnSpc>
                <a:spcPct val="115000"/>
              </a:lnSpc>
              <a:spcAft>
                <a:spcPts val="283"/>
              </a:spcAft>
              <a:buClr>
                <a:srgbClr val="000000"/>
              </a:buClr>
              <a:buFont typeface="Wingdings" charset="2"/>
              <a:buChar char=""/>
            </a:pPr>
            <a:r>
              <a:rPr lang="fr-FR" sz="2000" b="0" strike="noStrike" spc="-1" dirty="0">
                <a:solidFill>
                  <a:schemeClr val="dk1"/>
                </a:solidFill>
                <a:latin typeface="Calibri"/>
              </a:rPr>
              <a:t>Appui sur les potentiels du territoire</a:t>
            </a:r>
            <a:endParaRPr lang="fr-FR" sz="2000" b="0" strike="noStrike" spc="-1" dirty="0">
              <a:solidFill>
                <a:srgbClr val="000000"/>
              </a:solidFill>
              <a:latin typeface="Arial"/>
            </a:endParaRPr>
          </a:p>
          <a:p>
            <a:pPr algn="just">
              <a:lnSpc>
                <a:spcPct val="115000"/>
              </a:lnSpc>
            </a:pPr>
            <a:endParaRPr lang="fr-FR" sz="2200" b="0" strike="noStrike" spc="-1" dirty="0">
              <a:solidFill>
                <a:srgbClr val="000000"/>
              </a:solidFill>
              <a:latin typeface="Arial"/>
            </a:endParaRPr>
          </a:p>
          <a:p>
            <a:pPr>
              <a:lnSpc>
                <a:spcPct val="115000"/>
              </a:lnSpc>
              <a:spcBef>
                <a:spcPts val="1417"/>
              </a:spcBef>
            </a:pPr>
            <a:endParaRPr lang="fr-FR" sz="2200" b="0" strike="noStrike" spc="-1" dirty="0">
              <a:solidFill>
                <a:srgbClr val="000000"/>
              </a:solidFill>
              <a:latin typeface="Arial"/>
            </a:endParaRPr>
          </a:p>
          <a:p>
            <a:pPr>
              <a:lnSpc>
                <a:spcPct val="115000"/>
              </a:lnSpc>
              <a:spcBef>
                <a:spcPts val="1417"/>
              </a:spcBef>
            </a:pPr>
            <a:endParaRPr lang="fr-FR" sz="2200" b="0" strike="noStrike" spc="-1" dirty="0">
              <a:solidFill>
                <a:srgbClr val="000000"/>
              </a:solidFill>
              <a:latin typeface="Arial"/>
            </a:endParaRPr>
          </a:p>
          <a:p>
            <a:pPr>
              <a:lnSpc>
                <a:spcPct val="115000"/>
              </a:lnSpc>
              <a:spcBef>
                <a:spcPts val="1417"/>
              </a:spcBef>
            </a:pPr>
            <a:endParaRPr lang="fr-FR" sz="2200" b="0" strike="noStrike" spc="-1" dirty="0">
              <a:solidFill>
                <a:srgbClr val="000000"/>
              </a:solidFill>
              <a:latin typeface="Arial"/>
            </a:endParaRPr>
          </a:p>
          <a:p>
            <a:pPr>
              <a:lnSpc>
                <a:spcPct val="115000"/>
              </a:lnSpc>
              <a:spcBef>
                <a:spcPts val="1417"/>
              </a:spcBef>
            </a:pPr>
            <a:endParaRPr lang="fr-FR" sz="2200" b="0" strike="noStrike" spc="-1" dirty="0">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Espace réservé du contenu 21"/>
          <p:cNvSpPr/>
          <p:nvPr/>
        </p:nvSpPr>
        <p:spPr>
          <a:xfrm>
            <a:off x="540000" y="360000"/>
            <a:ext cx="10514880" cy="576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20000"/>
          </a:bodyPr>
          <a:lstStyle/>
          <a:p>
            <a:pPr marL="108000" algn="ctr">
              <a:lnSpc>
                <a:spcPct val="90000"/>
              </a:lnSpc>
              <a:spcBef>
                <a:spcPts val="1417"/>
              </a:spcBef>
              <a:buClr>
                <a:srgbClr val="000000"/>
              </a:buClr>
              <a:buSzPct val="45000"/>
            </a:pPr>
            <a:r>
              <a:rPr lang="fr-FR" sz="4200" b="0" strike="noStrike" spc="-1" dirty="0">
                <a:solidFill>
                  <a:schemeClr val="dk1"/>
                </a:solidFill>
                <a:latin typeface="Calibri"/>
              </a:rPr>
              <a:t>Éléments de convergence</a:t>
            </a:r>
            <a:endParaRPr lang="fr-FR" sz="4200" b="0" strike="noStrike" spc="-1" dirty="0">
              <a:solidFill>
                <a:srgbClr val="000000"/>
              </a:solidFill>
              <a:latin typeface="Arial"/>
            </a:endParaRPr>
          </a:p>
          <a:p>
            <a:pPr algn="just">
              <a:lnSpc>
                <a:spcPct val="90000"/>
              </a:lnSpc>
              <a:spcBef>
                <a:spcPts val="1417"/>
              </a:spcBef>
            </a:pPr>
            <a:endParaRPr lang="fr-FR" sz="2400" b="0" strike="noStrike" spc="-1" dirty="0">
              <a:solidFill>
                <a:srgbClr val="000000"/>
              </a:solidFill>
              <a:latin typeface="Arial"/>
            </a:endParaRPr>
          </a:p>
          <a:p>
            <a:pPr marL="432000" indent="-324000" algn="just">
              <a:lnSpc>
                <a:spcPct val="90000"/>
              </a:lnSpc>
              <a:spcBef>
                <a:spcPts val="1417"/>
              </a:spcBef>
              <a:buClr>
                <a:srgbClr val="000000"/>
              </a:buClr>
              <a:buSzPct val="45000"/>
              <a:buFont typeface="Wingdings" charset="2"/>
              <a:buChar char=""/>
            </a:pPr>
            <a:r>
              <a:rPr lang="fr-FR" sz="2400" b="0" strike="noStrike" spc="-1" dirty="0">
                <a:solidFill>
                  <a:schemeClr val="dk1"/>
                </a:solidFill>
                <a:latin typeface="Calibri"/>
              </a:rPr>
              <a:t>Un fort appui sur la population: sensibilisation, accompagnement de projets, médiation… </a:t>
            </a:r>
            <a:r>
              <a:rPr lang="fr-FR" sz="2400" b="1" strike="noStrike" spc="-1" dirty="0">
                <a:solidFill>
                  <a:schemeClr val="dk1"/>
                </a:solidFill>
                <a:latin typeface="Calibri"/>
              </a:rPr>
              <a:t>La transition passe par les habitants</a:t>
            </a:r>
            <a:endParaRPr lang="fr-FR" sz="2400" b="0" strike="noStrike" spc="-1" dirty="0">
              <a:solidFill>
                <a:srgbClr val="000000"/>
              </a:solidFill>
              <a:latin typeface="Arial"/>
            </a:endParaRPr>
          </a:p>
          <a:p>
            <a:pPr marL="432000" indent="-324000" algn="just">
              <a:lnSpc>
                <a:spcPct val="90000"/>
              </a:lnSpc>
              <a:spcBef>
                <a:spcPts val="1417"/>
              </a:spcBef>
              <a:buClr>
                <a:srgbClr val="000000"/>
              </a:buClr>
              <a:buSzPct val="45000"/>
              <a:buFont typeface="Wingdings" charset="2"/>
              <a:buChar char=""/>
            </a:pPr>
            <a:r>
              <a:rPr lang="fr-FR" sz="2400" b="0" strike="noStrike" spc="-1" dirty="0">
                <a:solidFill>
                  <a:schemeClr val="dk1"/>
                </a:solidFill>
                <a:latin typeface="Calibri"/>
              </a:rPr>
              <a:t>Développement des </a:t>
            </a:r>
            <a:r>
              <a:rPr lang="fr-FR" sz="2400" b="0" strike="noStrike" spc="-1" dirty="0" err="1">
                <a:solidFill>
                  <a:schemeClr val="dk1"/>
                </a:solidFill>
                <a:latin typeface="Calibri"/>
              </a:rPr>
              <a:t>EnR</a:t>
            </a:r>
            <a:r>
              <a:rPr lang="fr-FR" sz="2400" b="0" strike="noStrike" spc="-1" dirty="0">
                <a:solidFill>
                  <a:schemeClr val="dk1"/>
                </a:solidFill>
                <a:latin typeface="Calibri"/>
              </a:rPr>
              <a:t> : </a:t>
            </a:r>
            <a:r>
              <a:rPr lang="fr-FR" sz="2400" b="1" strike="noStrike" spc="-1" dirty="0">
                <a:solidFill>
                  <a:schemeClr val="dk1"/>
                </a:solidFill>
                <a:latin typeface="Calibri"/>
              </a:rPr>
              <a:t>éolien</a:t>
            </a:r>
            <a:r>
              <a:rPr lang="fr-FR" sz="2400" b="0" strike="noStrike" spc="-1" dirty="0">
                <a:solidFill>
                  <a:schemeClr val="dk1"/>
                </a:solidFill>
                <a:latin typeface="Calibri"/>
              </a:rPr>
              <a:t> par le </a:t>
            </a:r>
            <a:r>
              <a:rPr lang="fr-FR" sz="2400" b="0" strike="noStrike" spc="-1" dirty="0" err="1">
                <a:solidFill>
                  <a:schemeClr val="dk1"/>
                </a:solidFill>
                <a:latin typeface="Calibri"/>
              </a:rPr>
              <a:t>repowering</a:t>
            </a:r>
            <a:r>
              <a:rPr lang="fr-FR" sz="2400" b="0" strike="noStrike" spc="-1" dirty="0">
                <a:solidFill>
                  <a:schemeClr val="dk1"/>
                </a:solidFill>
                <a:latin typeface="Calibri"/>
              </a:rPr>
              <a:t>, </a:t>
            </a:r>
            <a:r>
              <a:rPr lang="fr-FR" sz="2400" b="1" strike="noStrike" spc="-1" dirty="0">
                <a:solidFill>
                  <a:schemeClr val="dk1"/>
                </a:solidFill>
                <a:latin typeface="Calibri"/>
              </a:rPr>
              <a:t>méthanisation</a:t>
            </a:r>
            <a:r>
              <a:rPr lang="fr-FR" sz="2400" b="0" strike="noStrike" spc="-1" dirty="0">
                <a:solidFill>
                  <a:schemeClr val="dk1"/>
                </a:solidFill>
                <a:latin typeface="Calibri"/>
              </a:rPr>
              <a:t> (sous la condition de la valorisation des déchets), solaire (principalement en diffus), attention particulière à apporter pour la biomasse (qualité de l’air)</a:t>
            </a:r>
            <a:endParaRPr lang="fr-FR" sz="2400" b="0" strike="noStrike" spc="-1" dirty="0">
              <a:solidFill>
                <a:srgbClr val="000000"/>
              </a:solidFill>
              <a:latin typeface="Arial"/>
            </a:endParaRPr>
          </a:p>
          <a:p>
            <a:pPr marL="432000" indent="-324000" algn="just">
              <a:lnSpc>
                <a:spcPct val="90000"/>
              </a:lnSpc>
              <a:spcBef>
                <a:spcPts val="1417"/>
              </a:spcBef>
              <a:buClr>
                <a:srgbClr val="000000"/>
              </a:buClr>
              <a:buSzPct val="45000"/>
              <a:buFont typeface="Wingdings" charset="2"/>
              <a:buChar char=""/>
            </a:pPr>
            <a:r>
              <a:rPr lang="fr-FR" sz="2400" b="0" strike="noStrike" spc="-1" dirty="0">
                <a:solidFill>
                  <a:schemeClr val="dk1"/>
                </a:solidFill>
                <a:latin typeface="Calibri"/>
              </a:rPr>
              <a:t>Travail sur le secteur agricole : valoriser </a:t>
            </a:r>
            <a:r>
              <a:rPr lang="fr-FR" sz="2400" b="1" strike="noStrike" spc="-1" dirty="0">
                <a:solidFill>
                  <a:schemeClr val="dk1"/>
                </a:solidFill>
                <a:latin typeface="Calibri"/>
              </a:rPr>
              <a:t>l’alimentation locale</a:t>
            </a:r>
            <a:r>
              <a:rPr lang="fr-FR" sz="2400" b="0" strike="noStrike" spc="-1" dirty="0">
                <a:solidFill>
                  <a:schemeClr val="dk1"/>
                </a:solidFill>
                <a:latin typeface="Calibri"/>
              </a:rPr>
              <a:t>, passer à </a:t>
            </a:r>
            <a:r>
              <a:rPr lang="fr-FR" sz="2400" b="1" strike="noStrike" spc="-1" dirty="0">
                <a:solidFill>
                  <a:schemeClr val="dk1"/>
                </a:solidFill>
                <a:latin typeface="Calibri"/>
              </a:rPr>
              <a:t>l’agriculture de conservation</a:t>
            </a:r>
            <a:r>
              <a:rPr lang="fr-FR" sz="2400" b="0" strike="noStrike" spc="-1" dirty="0">
                <a:solidFill>
                  <a:schemeClr val="dk1"/>
                </a:solidFill>
                <a:latin typeface="Calibri"/>
              </a:rPr>
              <a:t> et pratiquer </a:t>
            </a:r>
            <a:r>
              <a:rPr lang="fr-FR" sz="2400" b="1" strike="noStrike" spc="-1" dirty="0">
                <a:solidFill>
                  <a:schemeClr val="dk1"/>
                </a:solidFill>
                <a:latin typeface="Calibri"/>
              </a:rPr>
              <a:t>l’agroforesterie</a:t>
            </a:r>
            <a:endParaRPr lang="fr-FR" sz="2400" b="0" strike="noStrike" spc="-1" dirty="0">
              <a:solidFill>
                <a:srgbClr val="000000"/>
              </a:solidFill>
              <a:latin typeface="Arial"/>
            </a:endParaRPr>
          </a:p>
          <a:p>
            <a:pPr marL="432000" indent="-324000" algn="just">
              <a:lnSpc>
                <a:spcPct val="90000"/>
              </a:lnSpc>
              <a:spcBef>
                <a:spcPts val="1417"/>
              </a:spcBef>
              <a:buClr>
                <a:srgbClr val="000000"/>
              </a:buClr>
              <a:buSzPct val="45000"/>
              <a:buFont typeface="Wingdings" charset="2"/>
              <a:buChar char=""/>
            </a:pPr>
            <a:r>
              <a:rPr lang="fr-FR" sz="2400" b="0" strike="noStrike" spc="-1" dirty="0">
                <a:solidFill>
                  <a:schemeClr val="dk1"/>
                </a:solidFill>
                <a:latin typeface="Calibri"/>
              </a:rPr>
              <a:t>Repenser les mobilités : réduire les distances et </a:t>
            </a:r>
            <a:r>
              <a:rPr lang="fr-FR" sz="2400" b="1" strike="noStrike" spc="-1" dirty="0">
                <a:solidFill>
                  <a:schemeClr val="dk1"/>
                </a:solidFill>
                <a:latin typeface="Calibri"/>
              </a:rPr>
              <a:t>favoriser les modes alternatifs</a:t>
            </a:r>
            <a:r>
              <a:rPr lang="fr-FR" sz="2400" b="0" strike="noStrike" spc="-1" dirty="0">
                <a:solidFill>
                  <a:schemeClr val="dk1"/>
                </a:solidFill>
                <a:latin typeface="Calibri"/>
              </a:rPr>
              <a:t> en s’appuyant sur l’existant pour le renforcer (covoiturage, transports en commun, modes actifs)</a:t>
            </a:r>
            <a:endParaRPr lang="fr-FR" sz="2400" b="0" strike="noStrike" spc="-1" dirty="0">
              <a:solidFill>
                <a:srgbClr val="000000"/>
              </a:solidFill>
              <a:latin typeface="Arial"/>
            </a:endParaRPr>
          </a:p>
          <a:p>
            <a:pPr marL="432000" indent="-324000" algn="just">
              <a:lnSpc>
                <a:spcPct val="90000"/>
              </a:lnSpc>
              <a:spcBef>
                <a:spcPts val="1417"/>
              </a:spcBef>
              <a:buClr>
                <a:srgbClr val="000000"/>
              </a:buClr>
              <a:buSzPct val="45000"/>
              <a:buFont typeface="Wingdings" charset="2"/>
              <a:buChar char=""/>
            </a:pPr>
            <a:r>
              <a:rPr lang="fr-FR" sz="2400" b="1" strike="noStrike" spc="-1" dirty="0">
                <a:solidFill>
                  <a:schemeClr val="dk1"/>
                </a:solidFill>
                <a:latin typeface="Calibri"/>
              </a:rPr>
              <a:t>Accroître les performances du bâti</a:t>
            </a:r>
            <a:r>
              <a:rPr lang="fr-FR" sz="2400" b="0" strike="noStrike" spc="-1" dirty="0">
                <a:solidFill>
                  <a:schemeClr val="dk1"/>
                </a:solidFill>
                <a:latin typeface="Calibri"/>
              </a:rPr>
              <a:t> public (exemplarité) et privé (accompagnement pour la rénovation)</a:t>
            </a:r>
            <a:endParaRPr lang="fr-FR" sz="2400" b="0" strike="noStrike" spc="-1" dirty="0">
              <a:solidFill>
                <a:srgbClr val="000000"/>
              </a:solidFill>
              <a:latin typeface="Arial"/>
            </a:endParaRPr>
          </a:p>
          <a:p>
            <a:pPr marL="432000" indent="-324000" algn="just">
              <a:lnSpc>
                <a:spcPct val="90000"/>
              </a:lnSpc>
              <a:spcBef>
                <a:spcPts val="1417"/>
              </a:spcBef>
              <a:buClr>
                <a:srgbClr val="000000"/>
              </a:buClr>
              <a:buSzPct val="45000"/>
              <a:buFont typeface="Wingdings" charset="2"/>
              <a:buChar char=""/>
            </a:pPr>
            <a:r>
              <a:rPr lang="fr-FR" sz="2400" b="0" strike="noStrike" spc="-1" dirty="0">
                <a:solidFill>
                  <a:schemeClr val="dk1"/>
                </a:solidFill>
                <a:latin typeface="Calibri"/>
              </a:rPr>
              <a:t>Volet adaptation : végétaliser, renaturer, planter des haies, réaliser des plans communaux de sauvegarde (PCS)… et surtout s’informer sur les risques liés aux changements climatiques</a:t>
            </a:r>
            <a:endParaRPr lang="fr-FR" sz="2400" b="0" strike="noStrike" spc="-1" dirty="0">
              <a:solidFill>
                <a:srgbClr val="000000"/>
              </a:solidFill>
              <a:latin typeface="Arial"/>
            </a:endParaRPr>
          </a:p>
          <a:p>
            <a:pPr>
              <a:lnSpc>
                <a:spcPct val="90000"/>
              </a:lnSpc>
              <a:spcBef>
                <a:spcPts val="1417"/>
              </a:spcBef>
            </a:pPr>
            <a:endParaRPr lang="fr-FR" sz="2400" b="0" strike="noStrike" spc="-1" dirty="0">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u contenu 5"/>
          <p:cNvPicPr/>
          <p:nvPr/>
        </p:nvPicPr>
        <p:blipFill>
          <a:blip r:embed="rId3"/>
          <a:stretch/>
        </p:blipFill>
        <p:spPr>
          <a:xfrm>
            <a:off x="2917854" y="1904324"/>
            <a:ext cx="5429880" cy="4350960"/>
          </a:xfrm>
          <a:prstGeom prst="rect">
            <a:avLst/>
          </a:prstGeom>
          <a:ln w="0">
            <a:noFill/>
          </a:ln>
        </p:spPr>
      </p:pic>
      <p:sp>
        <p:nvSpPr>
          <p:cNvPr id="2" name="ZoneTexte 1">
            <a:extLst>
              <a:ext uri="{FF2B5EF4-FFF2-40B4-BE49-F238E27FC236}">
                <a16:creationId xmlns:a16="http://schemas.microsoft.com/office/drawing/2014/main" id="{255FE5C5-98DB-4971-535F-5DF4CAC910E8}"/>
              </a:ext>
            </a:extLst>
          </p:cNvPr>
          <p:cNvSpPr txBox="1"/>
          <p:nvPr/>
        </p:nvSpPr>
        <p:spPr>
          <a:xfrm>
            <a:off x="2812473" y="623455"/>
            <a:ext cx="8007927" cy="1421928"/>
          </a:xfrm>
          <a:prstGeom prst="rect">
            <a:avLst/>
          </a:prstGeom>
          <a:noFill/>
        </p:spPr>
        <p:txBody>
          <a:bodyPr wrap="square" rtlCol="0">
            <a:spAutoFit/>
          </a:bodyPr>
          <a:lstStyle/>
          <a:p>
            <a:pPr>
              <a:lnSpc>
                <a:spcPct val="90000"/>
              </a:lnSpc>
              <a:spcBef>
                <a:spcPct val="0"/>
              </a:spcBef>
            </a:pPr>
            <a:r>
              <a:rPr lang="fr-FR" sz="3200" b="1" dirty="0">
                <a:solidFill>
                  <a:schemeClr val="accent1"/>
                </a:solidFill>
                <a:latin typeface="+mj-lt"/>
                <a:ea typeface="+mj-ea"/>
                <a:cs typeface="+mj-cs"/>
              </a:rPr>
              <a:t>IV/  Echanges sur la concertation électronique  portant sur la Planification et l’identification des zones d’accélération des ENR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ZoneTexte 10"/>
          <p:cNvSpPr/>
          <p:nvPr/>
        </p:nvSpPr>
        <p:spPr>
          <a:xfrm>
            <a:off x="2885760" y="-1262520"/>
            <a:ext cx="10957320" cy="440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fr-FR" sz="2800" b="1" strike="noStrike" spc="-1">
                <a:solidFill>
                  <a:schemeClr val="accent1"/>
                </a:solidFill>
                <a:latin typeface="Calibri"/>
              </a:rPr>
              <a:t>Le calendrier </a:t>
            </a:r>
            <a:endParaRPr lang="fr-FR" sz="2800" b="0" strike="noStrike" spc="-1">
              <a:solidFill>
                <a:srgbClr val="000000"/>
              </a:solidFill>
              <a:latin typeface="Arial"/>
            </a:endParaRPr>
          </a:p>
          <a:p>
            <a:pPr defTabSz="914400">
              <a:lnSpc>
                <a:spcPct val="100000"/>
              </a:lnSpc>
            </a:pPr>
            <a:endParaRPr lang="fr-FR" sz="2000" b="0" strike="noStrike" spc="-1">
              <a:solidFill>
                <a:srgbClr val="000000"/>
              </a:solidFill>
              <a:latin typeface="Arial"/>
            </a:endParaRPr>
          </a:p>
        </p:txBody>
      </p:sp>
      <p:pic>
        <p:nvPicPr>
          <p:cNvPr id="87" name="Image 2"/>
          <p:cNvPicPr/>
          <p:nvPr/>
        </p:nvPicPr>
        <p:blipFill>
          <a:blip r:embed="rId3"/>
          <a:stretch/>
        </p:blipFill>
        <p:spPr>
          <a:xfrm>
            <a:off x="1196640" y="1981080"/>
            <a:ext cx="8109360" cy="365760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p:nvPr>
        </p:nvSpPr>
        <p:spPr>
          <a:xfrm>
            <a:off x="653760" y="1005840"/>
            <a:ext cx="10857600" cy="5699520"/>
          </a:xfrm>
          <a:prstGeom prst="rect">
            <a:avLst/>
          </a:prstGeom>
          <a:noFill/>
          <a:ln w="0">
            <a:noFill/>
          </a:ln>
        </p:spPr>
        <p:txBody>
          <a:bodyPr lIns="91440" tIns="45720" rIns="91440" bIns="45720" anchor="t">
            <a:normAutofit fontScale="60697" lnSpcReduction="20000"/>
          </a:bodyPr>
          <a:lstStyle/>
          <a:p>
            <a:pPr indent="0" defTabSz="914400">
              <a:lnSpc>
                <a:spcPct val="90000"/>
              </a:lnSpc>
              <a:spcBef>
                <a:spcPts val="1001"/>
              </a:spcBef>
              <a:buNone/>
              <a:tabLst>
                <a:tab pos="0" algn="l"/>
              </a:tabLst>
            </a:pPr>
            <a:r>
              <a:rPr lang="fr-FR" sz="3800" b="1" strike="noStrike" spc="-1" dirty="0">
                <a:solidFill>
                  <a:schemeClr val="dk1"/>
                </a:solidFill>
                <a:latin typeface="Calibri"/>
              </a:rPr>
              <a:t>Ordre du Jour</a:t>
            </a:r>
            <a:endParaRPr lang="fr-FR" sz="3800" b="0" strike="noStrike" spc="-1" dirty="0">
              <a:solidFill>
                <a:schemeClr val="dk1"/>
              </a:solidFill>
              <a:latin typeface="Calibri"/>
            </a:endParaRPr>
          </a:p>
          <a:p>
            <a:pPr indent="0" defTabSz="914400">
              <a:lnSpc>
                <a:spcPct val="90000"/>
              </a:lnSpc>
              <a:spcBef>
                <a:spcPts val="1001"/>
              </a:spcBef>
              <a:buNone/>
              <a:tabLst>
                <a:tab pos="0" algn="l"/>
              </a:tabLst>
            </a:pPr>
            <a:endParaRPr lang="fr-FR" sz="3800" b="0" strike="noStrike" spc="-1" dirty="0">
              <a:solidFill>
                <a:schemeClr val="dk1"/>
              </a:solidFill>
              <a:latin typeface="Calibri"/>
            </a:endParaRPr>
          </a:p>
          <a:p>
            <a:pPr indent="0" defTabSz="914400">
              <a:lnSpc>
                <a:spcPct val="90000"/>
              </a:lnSpc>
              <a:spcBef>
                <a:spcPts val="1001"/>
              </a:spcBef>
              <a:buNone/>
              <a:tabLst>
                <a:tab pos="0" algn="l"/>
              </a:tabLst>
            </a:pPr>
            <a:r>
              <a:rPr lang="fr-FR" sz="3600" b="0" strike="noStrike" spc="-1" dirty="0">
                <a:solidFill>
                  <a:schemeClr val="dk1"/>
                </a:solidFill>
                <a:latin typeface="Calibri"/>
              </a:rPr>
              <a:t>I/ </a:t>
            </a:r>
            <a:r>
              <a:rPr lang="fr-FR" sz="3500" b="0" strike="noStrike" spc="-1" dirty="0">
                <a:solidFill>
                  <a:schemeClr val="dk1"/>
                </a:solidFill>
              </a:rPr>
              <a:t>Délibérations</a:t>
            </a:r>
          </a:p>
          <a:p>
            <a:pPr indent="0" defTabSz="914400">
              <a:lnSpc>
                <a:spcPct val="90000"/>
              </a:lnSpc>
              <a:spcBef>
                <a:spcPts val="1001"/>
              </a:spcBef>
              <a:buNone/>
              <a:tabLst>
                <a:tab pos="0" algn="l"/>
              </a:tabLst>
            </a:pPr>
            <a:r>
              <a:rPr lang="fr-FR" sz="3500" b="1" strike="noStrike" spc="-1" dirty="0">
                <a:solidFill>
                  <a:schemeClr val="accent1"/>
                </a:solidFill>
              </a:rPr>
              <a:t>1. Délibération n°566 </a:t>
            </a:r>
            <a:r>
              <a:rPr lang="fr-FR" sz="3500" b="1" spc="-1" dirty="0">
                <a:solidFill>
                  <a:schemeClr val="accent1"/>
                </a:solidFill>
              </a:rPr>
              <a:t>- Evaluation du Schéma de Cohérence Territoriale de l’Arrageois</a:t>
            </a:r>
          </a:p>
          <a:p>
            <a:pPr indent="0" defTabSz="914400">
              <a:lnSpc>
                <a:spcPct val="90000"/>
              </a:lnSpc>
              <a:spcBef>
                <a:spcPts val="1001"/>
              </a:spcBef>
              <a:buNone/>
              <a:tabLst>
                <a:tab pos="0" algn="l"/>
              </a:tabLst>
            </a:pPr>
            <a:endParaRPr lang="fr-FR" sz="3500" b="1" spc="-1" dirty="0">
              <a:solidFill>
                <a:schemeClr val="accent1"/>
              </a:solidFill>
            </a:endParaRPr>
          </a:p>
          <a:p>
            <a:pPr indent="0" algn="just" defTabSz="914400">
              <a:lnSpc>
                <a:spcPct val="90000"/>
              </a:lnSpc>
              <a:spcBef>
                <a:spcPts val="1001"/>
              </a:spcBef>
              <a:buNone/>
              <a:tabLst>
                <a:tab pos="0" algn="l"/>
              </a:tabLst>
            </a:pPr>
            <a:r>
              <a:rPr lang="fr-FR" sz="3500" b="1" spc="-1" dirty="0">
                <a:solidFill>
                  <a:schemeClr val="accent1"/>
                </a:solidFill>
              </a:rPr>
              <a:t>2. Délibération n° 567 -  Tableau des effectifs</a:t>
            </a:r>
          </a:p>
          <a:p>
            <a:pPr indent="0" algn="just" defTabSz="914400">
              <a:lnSpc>
                <a:spcPct val="90000"/>
              </a:lnSpc>
              <a:spcBef>
                <a:spcPts val="1001"/>
              </a:spcBef>
              <a:buNone/>
              <a:tabLst>
                <a:tab pos="0" algn="l"/>
              </a:tabLst>
            </a:pPr>
            <a:endParaRPr lang="fr-FR" sz="3500" b="0" strike="noStrike" spc="-1" dirty="0">
              <a:solidFill>
                <a:schemeClr val="dk1"/>
              </a:solidFill>
            </a:endParaRPr>
          </a:p>
          <a:p>
            <a:pPr indent="0" algn="just" defTabSz="914400">
              <a:lnSpc>
                <a:spcPct val="90000"/>
              </a:lnSpc>
              <a:spcBef>
                <a:spcPts val="1001"/>
              </a:spcBef>
              <a:buNone/>
              <a:tabLst>
                <a:tab pos="0" algn="l"/>
              </a:tabLst>
            </a:pPr>
            <a:r>
              <a:rPr lang="fr-FR" sz="3500" b="1" strike="noStrike" spc="-1" dirty="0">
                <a:solidFill>
                  <a:schemeClr val="accent1"/>
                </a:solidFill>
                <a:ea typeface="Aptos"/>
              </a:rPr>
              <a:t>3. Délibération n°568  - Convention de partenariat avec l’Université d’Artois</a:t>
            </a:r>
            <a:endParaRPr lang="fr-FR" sz="3500" b="0" strike="noStrike" spc="-1" dirty="0">
              <a:solidFill>
                <a:schemeClr val="dk1"/>
              </a:solidFill>
            </a:endParaRPr>
          </a:p>
          <a:p>
            <a:pPr indent="0" algn="just" defTabSz="914400">
              <a:lnSpc>
                <a:spcPct val="90000"/>
              </a:lnSpc>
              <a:spcBef>
                <a:spcPts val="1001"/>
              </a:spcBef>
              <a:buNone/>
              <a:tabLst>
                <a:tab pos="0" algn="l"/>
              </a:tabLst>
            </a:pPr>
            <a:endParaRPr lang="fr-FR" sz="3500" b="0" strike="noStrike" spc="-1" dirty="0">
              <a:solidFill>
                <a:schemeClr val="dk1"/>
              </a:solidFill>
            </a:endParaRPr>
          </a:p>
          <a:p>
            <a:pPr indent="0" algn="just" defTabSz="914400">
              <a:lnSpc>
                <a:spcPct val="90000"/>
              </a:lnSpc>
              <a:spcBef>
                <a:spcPts val="1001"/>
              </a:spcBef>
              <a:buNone/>
              <a:tabLst>
                <a:tab pos="0" algn="l"/>
              </a:tabLst>
            </a:pPr>
            <a:r>
              <a:rPr lang="fr-FR" sz="3500" b="0" strike="noStrike" spc="-1" dirty="0">
                <a:solidFill>
                  <a:schemeClr val="dk1"/>
                </a:solidFill>
                <a:ea typeface="Aptos"/>
              </a:rPr>
              <a:t>II/  Présentation des premiers éléments de travail d’Amandine Favier sur les analyses des différents P.C.A.E.T.</a:t>
            </a:r>
          </a:p>
          <a:p>
            <a:pPr indent="0" algn="just" defTabSz="914400">
              <a:lnSpc>
                <a:spcPct val="90000"/>
              </a:lnSpc>
              <a:spcBef>
                <a:spcPts val="1001"/>
              </a:spcBef>
              <a:buNone/>
              <a:tabLst>
                <a:tab pos="0" algn="l"/>
              </a:tabLst>
            </a:pPr>
            <a:endParaRPr lang="fr-FR" sz="3500" b="0" strike="noStrike" spc="-1" dirty="0">
              <a:solidFill>
                <a:schemeClr val="dk1"/>
              </a:solidFill>
            </a:endParaRPr>
          </a:p>
          <a:p>
            <a:pPr indent="0" algn="just" defTabSz="914400">
              <a:lnSpc>
                <a:spcPct val="90000"/>
              </a:lnSpc>
              <a:spcBef>
                <a:spcPts val="1001"/>
              </a:spcBef>
              <a:buNone/>
              <a:tabLst>
                <a:tab pos="0" algn="l"/>
              </a:tabLst>
            </a:pPr>
            <a:r>
              <a:rPr lang="fr-FR" sz="3500" b="0" strike="noStrike" spc="-1" dirty="0"/>
              <a:t>III</a:t>
            </a:r>
            <a:r>
              <a:rPr lang="fr-FR" sz="3500" strike="noStrike" spc="-1" dirty="0"/>
              <a:t>/ </a:t>
            </a:r>
            <a:r>
              <a:rPr lang="fr-FR" sz="3500" dirty="0"/>
              <a:t>Echanges</a:t>
            </a:r>
            <a:r>
              <a:rPr kumimoji="0" lang="fr-FR" sz="3500" i="0" u="none" strike="noStrike" kern="1200" cap="none" spc="0" normalizeH="0" baseline="0" noProof="0" dirty="0">
                <a:ln>
                  <a:noFill/>
                </a:ln>
                <a:effectLst/>
                <a:uLnTx/>
                <a:uFillTx/>
                <a:ea typeface="+mn-ea"/>
                <a:cs typeface="+mn-cs"/>
              </a:rPr>
              <a:t> sur la concertation électronique  portant sur la Planification et l’identification des zones d’accélération des E.N.R</a:t>
            </a:r>
            <a:endParaRPr lang="fr-FR" sz="3500" strike="noStrike" spc="-1" dirty="0"/>
          </a:p>
          <a:p>
            <a:pPr indent="0" algn="just" defTabSz="914400">
              <a:lnSpc>
                <a:spcPct val="90000"/>
              </a:lnSpc>
              <a:spcBef>
                <a:spcPts val="1001"/>
              </a:spcBef>
              <a:buNone/>
              <a:tabLst>
                <a:tab pos="0" algn="l"/>
              </a:tabLst>
            </a:pPr>
            <a:endParaRPr lang="fr-FR" sz="3500" b="0" strike="noStrike" spc="-1" dirty="0">
              <a:solidFill>
                <a:schemeClr val="dk1"/>
              </a:solidFill>
            </a:endParaRPr>
          </a:p>
          <a:p>
            <a:pPr indent="0" algn="just" defTabSz="914400">
              <a:lnSpc>
                <a:spcPct val="90000"/>
              </a:lnSpc>
              <a:spcBef>
                <a:spcPts val="1001"/>
              </a:spcBef>
              <a:buNone/>
              <a:tabLst>
                <a:tab pos="0" algn="l"/>
              </a:tabLst>
            </a:pPr>
            <a:r>
              <a:rPr lang="fr-FR" sz="3500" b="0" strike="noStrike" spc="-1" dirty="0">
                <a:solidFill>
                  <a:schemeClr val="dk1"/>
                </a:solidFill>
                <a:ea typeface="Aptos"/>
              </a:rPr>
              <a:t>IV/  Point sur les R.N.S.</a:t>
            </a:r>
            <a:endParaRPr lang="fr-FR" sz="3500" b="0" strike="noStrike" spc="-1" dirty="0">
              <a:solidFill>
                <a:schemeClr val="dk1"/>
              </a:solidFill>
            </a:endParaRPr>
          </a:p>
          <a:p>
            <a:pPr indent="0" defTabSz="914400">
              <a:lnSpc>
                <a:spcPct val="90000"/>
              </a:lnSpc>
              <a:spcBef>
                <a:spcPts val="1001"/>
              </a:spcBef>
              <a:buNone/>
              <a:tabLst>
                <a:tab pos="0" algn="l"/>
              </a:tabLst>
            </a:pPr>
            <a:endParaRPr lang="fr-FR" sz="2800" b="0" strike="noStrike" spc="-1" dirty="0">
              <a:solidFill>
                <a:schemeClr val="dk1"/>
              </a:solidFill>
              <a:latin typeface="Calibri"/>
            </a:endParaRPr>
          </a:p>
          <a:p>
            <a:pPr indent="0" defTabSz="914400">
              <a:lnSpc>
                <a:spcPct val="90000"/>
              </a:lnSpc>
              <a:spcBef>
                <a:spcPts val="1001"/>
              </a:spcBef>
              <a:buNone/>
              <a:tabLst>
                <a:tab pos="0" algn="l"/>
              </a:tabLst>
            </a:pPr>
            <a:endParaRPr lang="fr-FR" sz="2800" b="0" strike="noStrike" spc="-1" dirty="0">
              <a:solidFill>
                <a:schemeClr val="dk1"/>
              </a:solidFill>
              <a:latin typeface="Calibri"/>
            </a:endParaRPr>
          </a:p>
          <a:p>
            <a:pPr indent="0" defTabSz="914400">
              <a:lnSpc>
                <a:spcPct val="90000"/>
              </a:lnSpc>
              <a:spcBef>
                <a:spcPts val="1001"/>
              </a:spcBef>
              <a:buNone/>
              <a:tabLst>
                <a:tab pos="0" algn="l"/>
              </a:tabLst>
            </a:pPr>
            <a:endParaRPr lang="fr-FR" sz="2800" b="0" strike="noStrike" spc="-1" dirty="0">
              <a:solidFill>
                <a:schemeClr val="dk1"/>
              </a:solidFill>
              <a:latin typeface="Calibri"/>
            </a:endParaRPr>
          </a:p>
          <a:p>
            <a:pPr indent="0" defTabSz="914400">
              <a:lnSpc>
                <a:spcPct val="90000"/>
              </a:lnSpc>
              <a:spcBef>
                <a:spcPts val="1001"/>
              </a:spcBef>
              <a:buNone/>
              <a:tabLst>
                <a:tab pos="0" algn="l"/>
              </a:tabLst>
            </a:pPr>
            <a:endParaRPr lang="fr-FR" sz="2800" b="0" strike="noStrike" spc="-1" dirty="0">
              <a:solidFill>
                <a:schemeClr val="dk1"/>
              </a:solidFill>
              <a:latin typeface="Calibri"/>
            </a:endParaRPr>
          </a:p>
          <a:p>
            <a:pPr indent="0" defTabSz="914400">
              <a:lnSpc>
                <a:spcPct val="90000"/>
              </a:lnSpc>
              <a:spcBef>
                <a:spcPts val="1001"/>
              </a:spcBef>
              <a:buNone/>
              <a:tabLst>
                <a:tab pos="0" algn="l"/>
              </a:tabLst>
            </a:pPr>
            <a:endParaRPr lang="fr-FR" sz="2800" b="0" strike="noStrike" spc="-1" dirty="0">
              <a:solidFill>
                <a:schemeClr val="dk1"/>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ZoneTexte 10"/>
          <p:cNvSpPr/>
          <p:nvPr/>
        </p:nvSpPr>
        <p:spPr>
          <a:xfrm>
            <a:off x="617340" y="421232"/>
            <a:ext cx="10957320" cy="440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r>
              <a:rPr lang="fr-FR" sz="2800" b="0" strike="noStrike" spc="-1" dirty="0">
                <a:solidFill>
                  <a:schemeClr val="dk1"/>
                </a:solidFill>
                <a:latin typeface="Calibri"/>
              </a:rPr>
              <a:t>Conformément aux dispositions de la loi APER, les communes ont fait remonter leurs propositions de zonages au référent préfectoral qui doit désormais réaliser la conférence territoriale préalablement au transfert de l’arrêt de projet de cartographie départementale au Comité Régional de l’Energie.</a:t>
            </a:r>
            <a:endParaRPr lang="fr-FR" sz="2800" b="0" strike="noStrike" spc="-1" dirty="0">
              <a:solidFill>
                <a:srgbClr val="000000"/>
              </a:solidFill>
              <a:latin typeface="Arial"/>
            </a:endParaRPr>
          </a:p>
          <a:p>
            <a:pPr defTabSz="914400">
              <a:lnSpc>
                <a:spcPct val="100000"/>
              </a:lnSpc>
            </a:pPr>
            <a:endParaRPr lang="fr-FR" sz="2800" b="0" strike="noStrike" spc="-1" dirty="0">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ZoneTexte 2"/>
          <p:cNvSpPr/>
          <p:nvPr/>
        </p:nvSpPr>
        <p:spPr>
          <a:xfrm>
            <a:off x="694888" y="943560"/>
            <a:ext cx="9162000" cy="591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fr-FR" sz="2800" b="0" strike="noStrike" spc="-1" dirty="0">
                <a:solidFill>
                  <a:schemeClr val="dk1"/>
                </a:solidFill>
                <a:latin typeface="Calibri"/>
              </a:rPr>
              <a:t>La conférence territoriale a pour vocation la consultation des organismes en charge de la planification à l’échelle territoriale (EPCI, SCOT) qui ont un rôle central pour accélérer la dynamique et assurer une certaine cohérence avec les objectifs de leur territoire en matière de transition énergétique. </a:t>
            </a:r>
            <a:endParaRPr lang="fr-FR" sz="2800" b="0" strike="noStrike" spc="-1" dirty="0">
              <a:solidFill>
                <a:srgbClr val="000000"/>
              </a:solidFill>
              <a:latin typeface="Arial"/>
            </a:endParaRPr>
          </a:p>
          <a:p>
            <a:pPr algn="just" defTabSz="914400">
              <a:lnSpc>
                <a:spcPct val="100000"/>
              </a:lnSpc>
            </a:pP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Les territoires peuvent également apporter leurs contributions sur le déroulement de la démarche (association des communes, taux de réponse, pertinence des projets proposés) et partager leur retour d’expérience sur les principaux freins et leviers à la bonne mise en œuvre de la procédure.</a:t>
            </a:r>
            <a:endParaRPr lang="fr-FR" sz="2800" b="0" strike="noStrike" spc="-1" dirty="0">
              <a:solidFill>
                <a:srgbClr val="000000"/>
              </a:solidFill>
              <a:latin typeface="Arial"/>
            </a:endParaRPr>
          </a:p>
          <a:p>
            <a:pPr defTabSz="914400">
              <a:lnSpc>
                <a:spcPct val="100000"/>
              </a:lnSpc>
            </a:pPr>
            <a:endParaRPr lang="fr-FR" sz="1800" b="0" strike="noStrike" spc="-1" dirty="0">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ZoneTexte 3"/>
          <p:cNvSpPr/>
          <p:nvPr/>
        </p:nvSpPr>
        <p:spPr>
          <a:xfrm>
            <a:off x="1268280" y="1897200"/>
            <a:ext cx="8513280" cy="350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fr-FR" sz="2800" b="0" strike="noStrike" spc="-1" dirty="0">
                <a:solidFill>
                  <a:schemeClr val="dk1"/>
                </a:solidFill>
                <a:latin typeface="Calibri"/>
              </a:rPr>
              <a:t>Monsieur le Référent préfectoral a décidé la mise en place d’une consultation électronique du 12 au 26 juin 2024. </a:t>
            </a: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Elle se tiendra sur le site internet de la préfecture du Pas de Calais,</a:t>
            </a: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Cette consultation fera l’objet d’une synthèse des propositions et observations et les éventuelles suites données et sera transmise aux organismes consultés</a:t>
            </a:r>
            <a:r>
              <a:rPr lang="fr-FR" sz="1800" b="0" strike="noStrike" spc="-1" dirty="0">
                <a:solidFill>
                  <a:schemeClr val="dk1"/>
                </a:solidFill>
                <a:latin typeface="Calibri"/>
              </a:rPr>
              <a:t>.</a:t>
            </a:r>
            <a:endParaRPr lang="fr-FR" sz="1800" b="0" strike="noStrike" spc="-1" dirty="0">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ZoneTexte 3"/>
          <p:cNvSpPr/>
          <p:nvPr/>
        </p:nvSpPr>
        <p:spPr>
          <a:xfrm>
            <a:off x="840600" y="755640"/>
            <a:ext cx="9999000" cy="649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accent1"/>
                </a:solidFill>
                <a:latin typeface="Calibri"/>
              </a:rPr>
              <a:t>Analyse des remontées des ZAEnR</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Calibri"/>
              </a:rPr>
              <a:t>Les zones retenues lors de cette première vague sont celles qui répondent aux critères suivants : </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Calibri"/>
              </a:rPr>
              <a:t>• délibération de la commune avant le 30 avril 2024 inclus </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Calibri"/>
              </a:rPr>
              <a:t>• concertation communale vérifiée ;</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Calibri"/>
              </a:rPr>
              <a:t>• report de la zone sur la plateforme ;</a:t>
            </a: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Calibri"/>
              </a:rPr>
              <a:t>• délibération intercommunale de l’EPCI avant le 30 avril 2024 inclus</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a:p>
            <a:pPr defTabSz="914400">
              <a:lnSpc>
                <a:spcPct val="100000"/>
              </a:lnSpc>
            </a:pPr>
            <a:r>
              <a:rPr lang="fr-FR" sz="2800" b="0" strike="noStrike" spc="-1">
                <a:solidFill>
                  <a:schemeClr val="dk1"/>
                </a:solidFill>
                <a:latin typeface="Calibri"/>
              </a:rPr>
              <a:t>Les zones d’accélération relevées lors de cette première vague ne permettront pas de sécuriser les objectifs de la prochaine programmation pluriannuelle de l’énergie et un second tour sera très certainement nécessaire pour recueillir les projets des communes qui sont nombreux et en cours de finalisation</a:t>
            </a:r>
            <a:endParaRPr lang="fr-FR" sz="2800" b="0" strike="noStrike" spc="-1">
              <a:solidFill>
                <a:srgbClr val="000000"/>
              </a:solidFill>
              <a:latin typeface="Arial"/>
            </a:endParaRPr>
          </a:p>
          <a:p>
            <a:pPr defTabSz="914400">
              <a:lnSpc>
                <a:spcPct val="100000"/>
              </a:lnSpc>
            </a:pPr>
            <a:endParaRPr lang="fr-FR" sz="28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 2"/>
          <p:cNvPicPr/>
          <p:nvPr/>
        </p:nvPicPr>
        <p:blipFill>
          <a:blip r:embed="rId2"/>
          <a:stretch/>
        </p:blipFill>
        <p:spPr>
          <a:xfrm>
            <a:off x="277920" y="1319040"/>
            <a:ext cx="6296400" cy="4219920"/>
          </a:xfrm>
          <a:prstGeom prst="rect">
            <a:avLst/>
          </a:prstGeom>
          <a:ln w="0">
            <a:noFill/>
          </a:ln>
        </p:spPr>
      </p:pic>
      <p:pic>
        <p:nvPicPr>
          <p:cNvPr id="93" name="Image 4"/>
          <p:cNvPicPr/>
          <p:nvPr/>
        </p:nvPicPr>
        <p:blipFill>
          <a:blip r:embed="rId3"/>
          <a:stretch/>
        </p:blipFill>
        <p:spPr>
          <a:xfrm>
            <a:off x="5763960" y="0"/>
            <a:ext cx="5972760" cy="1562040"/>
          </a:xfrm>
          <a:prstGeom prst="rect">
            <a:avLst/>
          </a:prstGeom>
          <a:ln w="0">
            <a:noFill/>
          </a:ln>
        </p:spPr>
      </p:pic>
      <p:pic>
        <p:nvPicPr>
          <p:cNvPr id="94" name="Image 6"/>
          <p:cNvPicPr/>
          <p:nvPr/>
        </p:nvPicPr>
        <p:blipFill>
          <a:blip r:embed="rId4"/>
          <a:stretch/>
        </p:blipFill>
        <p:spPr>
          <a:xfrm>
            <a:off x="6095880" y="3610800"/>
            <a:ext cx="1981080" cy="1523880"/>
          </a:xfrm>
          <a:prstGeom prst="rect">
            <a:avLst/>
          </a:prstGeom>
          <a:ln w="0">
            <a:noFill/>
          </a:ln>
        </p:spPr>
      </p:pic>
      <p:pic>
        <p:nvPicPr>
          <p:cNvPr id="95" name="Image 8"/>
          <p:cNvPicPr/>
          <p:nvPr/>
        </p:nvPicPr>
        <p:blipFill>
          <a:blip r:embed="rId5"/>
          <a:stretch/>
        </p:blipFill>
        <p:spPr>
          <a:xfrm>
            <a:off x="6361920" y="5026680"/>
            <a:ext cx="4010400" cy="142848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ZoneTexte 6"/>
          <p:cNvSpPr/>
          <p:nvPr/>
        </p:nvSpPr>
        <p:spPr>
          <a:xfrm>
            <a:off x="545760" y="667440"/>
            <a:ext cx="10397160" cy="606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fr-FR" sz="2800" b="0" strike="noStrike" spc="-1" dirty="0">
                <a:solidFill>
                  <a:schemeClr val="dk1"/>
                </a:solidFill>
                <a:latin typeface="Calibri"/>
              </a:rPr>
              <a:t>Les perspectives de développement et les enjeux de transition énergétique sont à croiser avec d’autres : </a:t>
            </a:r>
            <a:endParaRPr lang="fr-FR" sz="2800" b="0" strike="noStrike" spc="-1" dirty="0">
              <a:solidFill>
                <a:srgbClr val="000000"/>
              </a:solidFill>
              <a:latin typeface="Arial"/>
            </a:endParaRPr>
          </a:p>
          <a:p>
            <a:pPr algn="just" defTabSz="914400">
              <a:lnSpc>
                <a:spcPct val="100000"/>
              </a:lnSpc>
            </a:pP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 la politique du Zéro artificialisation nette qui consiste à limiter toute extension de l'artificialisation d'ici 2050. Cela implique que des aménagements des espaces agricoles, naturels ou forestiers seront encore possibles mais conditionnés à une renaturation à proportion égale d’espaces artificialisés sur le territoire concerné ;</a:t>
            </a: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 la protection de la biodiversité et des paysages ; </a:t>
            </a: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 la protection des ressources en eau et alimentaires ;</a:t>
            </a: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 l’acceptabilité de la population locale, ce qui renforce d’autant plus la nécessité d’une consultation du public aboutie dans le cadre de la définition des </a:t>
            </a:r>
            <a:r>
              <a:rPr lang="fr-FR" sz="2800" b="0" strike="noStrike" spc="-1" dirty="0" err="1">
                <a:solidFill>
                  <a:schemeClr val="dk1"/>
                </a:solidFill>
                <a:latin typeface="Calibri"/>
              </a:rPr>
              <a:t>ZAEnR</a:t>
            </a:r>
            <a:r>
              <a:rPr lang="fr-FR" sz="2800" b="0" strike="noStrike" spc="-1" dirty="0">
                <a:solidFill>
                  <a:schemeClr val="dk1"/>
                </a:solidFill>
                <a:latin typeface="Calibri"/>
              </a:rPr>
              <a:t> (notamment selon les modalités de l’article L123-19-1 du code de l’environnement)</a:t>
            </a:r>
            <a:endParaRPr lang="fr-FR" sz="2800" b="0" strike="noStrike" spc="-1" dirty="0">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ZoneTexte 3"/>
          <p:cNvSpPr/>
          <p:nvPr/>
        </p:nvSpPr>
        <p:spPr>
          <a:xfrm>
            <a:off x="619560" y="1045080"/>
            <a:ext cx="9820440" cy="307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dirty="0">
                <a:solidFill>
                  <a:schemeClr val="accent1"/>
                </a:solidFill>
                <a:latin typeface="Calibri"/>
              </a:rPr>
              <a:t>Quelles suites à ce premier relevé des Cartographies</a:t>
            </a:r>
            <a:endParaRPr lang="fr-FR" sz="2800" b="0" strike="noStrike" spc="-1" dirty="0">
              <a:solidFill>
                <a:srgbClr val="000000"/>
              </a:solidFill>
              <a:latin typeface="Arial"/>
            </a:endParaRPr>
          </a:p>
          <a:p>
            <a:pPr defTabSz="914400">
              <a:lnSpc>
                <a:spcPct val="100000"/>
              </a:lnSpc>
            </a:pPr>
            <a:endParaRPr lang="fr-FR" sz="2800" b="0" strike="noStrike" spc="-1" dirty="0">
              <a:solidFill>
                <a:srgbClr val="000000"/>
              </a:solidFill>
              <a:latin typeface="Arial"/>
            </a:endParaRPr>
          </a:p>
          <a:p>
            <a:pPr algn="just" defTabSz="914400">
              <a:lnSpc>
                <a:spcPct val="100000"/>
              </a:lnSpc>
            </a:pPr>
            <a:r>
              <a:rPr lang="fr-FR" sz="2800" b="0" strike="noStrike" spc="-1" dirty="0">
                <a:solidFill>
                  <a:schemeClr val="dk1"/>
                </a:solidFill>
                <a:latin typeface="Calibri"/>
              </a:rPr>
              <a:t>Une synthèse des remarques et observations avec les éventuelles suites données sera réalisée et sera communiquée aux organismes consultés au plus tard à la date de communication du projet d’arrêté cartographique au Comité Régional de l’Energie (CRE) début juillet 2024.</a:t>
            </a:r>
            <a:endParaRPr lang="fr-FR" sz="2800" b="0" strike="noStrike" spc="-1" dirty="0">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3"/>
          <p:cNvPicPr/>
          <p:nvPr/>
        </p:nvPicPr>
        <p:blipFill>
          <a:blip r:embed="rId2"/>
          <a:stretch/>
        </p:blipFill>
        <p:spPr>
          <a:xfrm>
            <a:off x="2444760" y="1051920"/>
            <a:ext cx="7302240" cy="353448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p:nvPr>
        </p:nvSpPr>
        <p:spPr>
          <a:xfrm>
            <a:off x="78120" y="1253160"/>
            <a:ext cx="2441880" cy="489240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600" b="0" strike="noStrike" spc="-1">
                <a:solidFill>
                  <a:schemeClr val="dk1"/>
                </a:solidFill>
                <a:latin typeface="Calibri"/>
              </a:rPr>
              <a:t>Carte départementale de tous les zonages</a:t>
            </a:r>
          </a:p>
        </p:txBody>
      </p:sp>
      <p:pic>
        <p:nvPicPr>
          <p:cNvPr id="100" name="Image 11"/>
          <p:cNvPicPr/>
          <p:nvPr/>
        </p:nvPicPr>
        <p:blipFill>
          <a:blip r:embed="rId3"/>
          <a:stretch/>
        </p:blipFill>
        <p:spPr>
          <a:xfrm>
            <a:off x="2381040" y="0"/>
            <a:ext cx="9810720" cy="685764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 3"/>
          <p:cNvPicPr/>
          <p:nvPr/>
        </p:nvPicPr>
        <p:blipFill>
          <a:blip r:embed="rId2"/>
          <a:stretch/>
        </p:blipFill>
        <p:spPr>
          <a:xfrm>
            <a:off x="2977920" y="2333520"/>
            <a:ext cx="3996720" cy="3714840"/>
          </a:xfrm>
          <a:prstGeom prst="rect">
            <a:avLst/>
          </a:prstGeom>
          <a:ln w="0">
            <a:noFill/>
          </a:ln>
        </p:spPr>
      </p:pic>
      <p:sp>
        <p:nvSpPr>
          <p:cNvPr id="102" name="ZoneTexte 4"/>
          <p:cNvSpPr/>
          <p:nvPr/>
        </p:nvSpPr>
        <p:spPr>
          <a:xfrm>
            <a:off x="1469520" y="1412640"/>
            <a:ext cx="107287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dk1"/>
                </a:solidFill>
                <a:latin typeface="Calibri"/>
              </a:rPr>
              <a:t>Les enjeux de la biomasse et bio méthane dans  la CCCA et CUA</a:t>
            </a:r>
            <a:endParaRPr lang="fr-FR" sz="2800" b="0" strike="noStrike" spc="-1">
              <a:solidFill>
                <a:srgbClr val="000000"/>
              </a:solidFill>
              <a:latin typeface="Arial"/>
            </a:endParaRPr>
          </a:p>
        </p:txBody>
      </p:sp>
      <p:pic>
        <p:nvPicPr>
          <p:cNvPr id="103" name="Image 6"/>
          <p:cNvPicPr/>
          <p:nvPr/>
        </p:nvPicPr>
        <p:blipFill>
          <a:blip r:embed="rId3"/>
          <a:stretch/>
        </p:blipFill>
        <p:spPr>
          <a:xfrm>
            <a:off x="6833880" y="2333520"/>
            <a:ext cx="4591800" cy="35244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p:nvPr>
        </p:nvSpPr>
        <p:spPr>
          <a:xfrm>
            <a:off x="343080" y="1136520"/>
            <a:ext cx="10762920" cy="39589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800" b="1" strike="noStrike" spc="-1" dirty="0">
                <a:solidFill>
                  <a:schemeClr val="accent1"/>
                </a:solidFill>
              </a:rPr>
              <a:t>Délibération 566 : Evaluation du SCoT</a:t>
            </a:r>
            <a:endParaRPr lang="fr-FR" sz="2800" b="0" strike="noStrike" spc="-1" dirty="0">
              <a:solidFill>
                <a:schemeClr val="dk1"/>
              </a:solidFill>
            </a:endParaRPr>
          </a:p>
          <a:p>
            <a:pPr indent="0" defTabSz="914400">
              <a:lnSpc>
                <a:spcPct val="90000"/>
              </a:lnSpc>
              <a:spcBef>
                <a:spcPts val="1001"/>
              </a:spcBef>
              <a:buNone/>
              <a:tabLst>
                <a:tab pos="0" algn="l"/>
              </a:tabLst>
            </a:pPr>
            <a:endParaRPr lang="fr-FR" sz="2000" b="0" strike="noStrike" spc="-1" dirty="0">
              <a:solidFill>
                <a:schemeClr val="dk1"/>
              </a:solidFill>
            </a:endParaRPr>
          </a:p>
          <a:p>
            <a:pPr indent="0" defTabSz="914400">
              <a:lnSpc>
                <a:spcPct val="90000"/>
              </a:lnSpc>
              <a:spcBef>
                <a:spcPts val="1001"/>
              </a:spcBef>
              <a:buNone/>
              <a:tabLst>
                <a:tab pos="0" algn="l"/>
              </a:tabLst>
            </a:pPr>
            <a:r>
              <a:rPr lang="fr-FR" sz="1800" b="1" strike="noStrike" spc="-1" dirty="0">
                <a:solidFill>
                  <a:schemeClr val="dk1"/>
                </a:solidFill>
                <a:ea typeface="Aptos"/>
              </a:rPr>
              <a:t>Une obligation d’évaluation tous les 6 ans </a:t>
            </a:r>
            <a:endParaRPr lang="fr-FR" sz="1800" b="0" strike="noStrike" spc="-1" dirty="0">
              <a:solidFill>
                <a:schemeClr val="dk1"/>
              </a:solidFill>
            </a:endParaRPr>
          </a:p>
          <a:p>
            <a:pPr marL="228600" indent="-228600" algn="just" defTabSz="914400">
              <a:lnSpc>
                <a:spcPct val="90000"/>
              </a:lnSpc>
              <a:spcBef>
                <a:spcPts val="1001"/>
              </a:spcBef>
              <a:buClr>
                <a:srgbClr val="000000"/>
              </a:buClr>
              <a:buFont typeface="Arial"/>
              <a:buChar char="•"/>
              <a:tabLst>
                <a:tab pos="0" algn="l"/>
              </a:tabLst>
            </a:pPr>
            <a:r>
              <a:rPr lang="fr-FR" sz="2000" b="0" strike="noStrike" spc="-1" dirty="0">
                <a:solidFill>
                  <a:schemeClr val="dk1"/>
                </a:solidFill>
                <a:ea typeface="Aptos"/>
              </a:rPr>
              <a:t>Le Syndicat Mixte du SCoT procède à une analyse des résultats de l’application du schéma, notamment en matière d’environnement, de transport et de déplacements, de maîtrise de la consommation de l’espace, de réduction du rythme de l’artificialisation des sols, d’implantations commerciales et, en zone de montagne, de réhabilitation de l’immobilier de loisir et d’unités touristiques nouvelles structurantes.</a:t>
            </a:r>
            <a:endParaRPr lang="fr-FR" sz="2000" b="0" strike="noStrike" spc="-1" dirty="0">
              <a:solidFill>
                <a:schemeClr val="dk1"/>
              </a:solidFill>
            </a:endParaRPr>
          </a:p>
          <a:p>
            <a:pPr marL="228600" indent="-228600" defTabSz="914400">
              <a:lnSpc>
                <a:spcPct val="90000"/>
              </a:lnSpc>
              <a:spcBef>
                <a:spcPts val="1001"/>
              </a:spcBef>
              <a:buClr>
                <a:srgbClr val="000000"/>
              </a:buClr>
              <a:buFont typeface="Arial"/>
              <a:buChar char="•"/>
              <a:tabLst>
                <a:tab pos="0" algn="l"/>
              </a:tabLst>
            </a:pPr>
            <a:r>
              <a:rPr lang="fr-FR" sz="2000" b="0" strike="noStrike" spc="-1" dirty="0">
                <a:solidFill>
                  <a:schemeClr val="dk1"/>
                </a:solidFill>
                <a:ea typeface="Aptos"/>
              </a:rPr>
              <a:t>Cette analyse est communiquée au public, à l’autorité administrative compétente de l’Etat, et à l’autorité administrative compétente en matière d’environnement</a:t>
            </a:r>
            <a:endParaRPr lang="fr-FR" sz="2000" b="0" strike="noStrike" spc="-1" dirty="0">
              <a:solidFill>
                <a:schemeClr val="dk1"/>
              </a:solidFill>
            </a:endParaRPr>
          </a:p>
          <a:p>
            <a:pPr marL="228600" indent="-228600" defTabSz="914400">
              <a:lnSpc>
                <a:spcPct val="90000"/>
              </a:lnSpc>
              <a:spcBef>
                <a:spcPts val="1001"/>
              </a:spcBef>
              <a:buClr>
                <a:srgbClr val="000000"/>
              </a:buClr>
              <a:buFont typeface="Arial"/>
              <a:buChar char="•"/>
              <a:tabLst>
                <a:tab pos="0" algn="l"/>
              </a:tabLst>
            </a:pPr>
            <a:r>
              <a:rPr lang="fr-FR" sz="2000" b="0" strike="noStrike" spc="-1" dirty="0">
                <a:solidFill>
                  <a:schemeClr val="dk1"/>
                </a:solidFill>
                <a:ea typeface="Times New Roman"/>
              </a:rPr>
              <a:t>A défaut d’une telle délibération, le schéma de cohérence territoriale est caduc. </a:t>
            </a:r>
            <a:endParaRPr lang="fr-FR" sz="2000" b="0" strike="noStrike" spc="-1"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ZoneTexte 4"/>
          <p:cNvSpPr/>
          <p:nvPr/>
        </p:nvSpPr>
        <p:spPr>
          <a:xfrm>
            <a:off x="1325880" y="1225080"/>
            <a:ext cx="417528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dk1"/>
                </a:solidFill>
                <a:latin typeface="Calibri"/>
              </a:rPr>
              <a:t>Le Solaire thermique sur la CCCA</a:t>
            </a:r>
            <a:endParaRPr lang="fr-FR" sz="2800" b="0" strike="noStrike" spc="-1">
              <a:solidFill>
                <a:srgbClr val="000000"/>
              </a:solidFill>
              <a:latin typeface="Arial"/>
            </a:endParaRPr>
          </a:p>
        </p:txBody>
      </p:sp>
      <p:pic>
        <p:nvPicPr>
          <p:cNvPr id="105" name="Image 7"/>
          <p:cNvPicPr/>
          <p:nvPr/>
        </p:nvPicPr>
        <p:blipFill>
          <a:blip r:embed="rId2"/>
          <a:stretch/>
        </p:blipFill>
        <p:spPr>
          <a:xfrm>
            <a:off x="6323760" y="2350440"/>
            <a:ext cx="4352400" cy="3249000"/>
          </a:xfrm>
          <a:prstGeom prst="rect">
            <a:avLst/>
          </a:prstGeom>
          <a:ln w="0">
            <a:noFill/>
          </a:ln>
        </p:spPr>
      </p:pic>
      <p:sp>
        <p:nvSpPr>
          <p:cNvPr id="106" name="ZoneTexte 9"/>
          <p:cNvSpPr/>
          <p:nvPr/>
        </p:nvSpPr>
        <p:spPr>
          <a:xfrm>
            <a:off x="6323760" y="1212840"/>
            <a:ext cx="5077800" cy="94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dk1"/>
                </a:solidFill>
                <a:latin typeface="Calibri"/>
              </a:rPr>
              <a:t>Le Solaire photo voltaïque sur CCCA et CUA</a:t>
            </a:r>
            <a:endParaRPr lang="fr-FR" sz="2800" b="0" strike="noStrike" spc="-1">
              <a:solidFill>
                <a:srgbClr val="000000"/>
              </a:solidFill>
              <a:latin typeface="Arial"/>
            </a:endParaRPr>
          </a:p>
        </p:txBody>
      </p:sp>
      <p:pic>
        <p:nvPicPr>
          <p:cNvPr id="107" name="Image 11"/>
          <p:cNvPicPr/>
          <p:nvPr/>
        </p:nvPicPr>
        <p:blipFill>
          <a:blip r:embed="rId3"/>
          <a:stretch/>
        </p:blipFill>
        <p:spPr>
          <a:xfrm>
            <a:off x="1120680" y="2350440"/>
            <a:ext cx="4067280" cy="301932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ZoneTexte 4"/>
          <p:cNvSpPr/>
          <p:nvPr/>
        </p:nvSpPr>
        <p:spPr>
          <a:xfrm>
            <a:off x="889560" y="1934640"/>
            <a:ext cx="109602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fr-FR" sz="2800" b="0" strike="noStrike" spc="-1">
                <a:solidFill>
                  <a:schemeClr val="dk1"/>
                </a:solidFill>
                <a:latin typeface="Calibri"/>
              </a:rPr>
              <a:t>La géothermie sur CCCA et CUA             L’  Hydro électricité sur CCCA et CUA</a:t>
            </a:r>
            <a:endParaRPr lang="fr-FR" sz="2800" b="0" strike="noStrike" spc="-1">
              <a:solidFill>
                <a:srgbClr val="000000"/>
              </a:solidFill>
              <a:latin typeface="Arial"/>
            </a:endParaRPr>
          </a:p>
        </p:txBody>
      </p:sp>
      <p:pic>
        <p:nvPicPr>
          <p:cNvPr id="109" name="Image 6"/>
          <p:cNvPicPr/>
          <p:nvPr/>
        </p:nvPicPr>
        <p:blipFill>
          <a:blip r:embed="rId2"/>
          <a:stretch/>
        </p:blipFill>
        <p:spPr>
          <a:xfrm>
            <a:off x="6095880" y="2590560"/>
            <a:ext cx="4898160" cy="3701520"/>
          </a:xfrm>
          <a:prstGeom prst="rect">
            <a:avLst/>
          </a:prstGeom>
          <a:ln w="0">
            <a:noFill/>
          </a:ln>
        </p:spPr>
      </p:pic>
      <p:pic>
        <p:nvPicPr>
          <p:cNvPr id="110" name="Image 9"/>
          <p:cNvPicPr/>
          <p:nvPr/>
        </p:nvPicPr>
        <p:blipFill>
          <a:blip r:embed="rId3"/>
          <a:stretch/>
        </p:blipFill>
        <p:spPr>
          <a:xfrm>
            <a:off x="438120" y="2666520"/>
            <a:ext cx="4898160" cy="356832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 1"/>
          <p:cNvPicPr/>
          <p:nvPr/>
        </p:nvPicPr>
        <p:blipFill>
          <a:blip r:embed="rId3"/>
          <a:stretch/>
        </p:blipFill>
        <p:spPr>
          <a:xfrm>
            <a:off x="4084920" y="1847880"/>
            <a:ext cx="5089680" cy="4061520"/>
          </a:xfrm>
          <a:prstGeom prst="rect">
            <a:avLst/>
          </a:prstGeom>
          <a:ln w="0">
            <a:noFill/>
          </a:ln>
        </p:spPr>
      </p:pic>
      <p:sp>
        <p:nvSpPr>
          <p:cNvPr id="112" name="ZoneTexte 5"/>
          <p:cNvSpPr/>
          <p:nvPr/>
        </p:nvSpPr>
        <p:spPr>
          <a:xfrm>
            <a:off x="3860640" y="1027800"/>
            <a:ext cx="705096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2800" b="0" strike="noStrike" spc="-1">
                <a:solidFill>
                  <a:schemeClr val="dk1"/>
                </a:solidFill>
                <a:latin typeface="Calibri"/>
              </a:rPr>
              <a:t> l’Éolien sur les 3 interco du Scota</a:t>
            </a:r>
            <a:endParaRPr lang="fr-FR" sz="28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p:nvPr>
        </p:nvSpPr>
        <p:spPr>
          <a:xfrm>
            <a:off x="1784313" y="1366538"/>
            <a:ext cx="7505280" cy="2403720"/>
          </a:xfrm>
          <a:prstGeom prst="rect">
            <a:avLst/>
          </a:prstGeom>
          <a:noFill/>
          <a:ln w="0">
            <a:noFill/>
          </a:ln>
        </p:spPr>
        <p:txBody>
          <a:bodyPr lIns="91440" tIns="45720" rIns="91440" bIns="45720" anchor="t">
            <a:noAutofit/>
          </a:bodyPr>
          <a:lstStyle/>
          <a:p>
            <a:pPr indent="0" algn="just" defTabSz="914400">
              <a:lnSpc>
                <a:spcPct val="90000"/>
              </a:lnSpc>
              <a:spcBef>
                <a:spcPts val="1001"/>
              </a:spcBef>
              <a:buNone/>
              <a:tabLst>
                <a:tab pos="0" algn="l"/>
              </a:tabLst>
            </a:pPr>
            <a:r>
              <a:rPr lang="fr-FR" sz="3200" b="1" strike="noStrike" spc="-1" dirty="0">
                <a:solidFill>
                  <a:schemeClr val="accent1"/>
                </a:solidFill>
                <a:latin typeface="Calibri"/>
              </a:rPr>
              <a:t>IV / Point sur les R.N.S. </a:t>
            </a:r>
            <a:endParaRPr lang="fr-FR" sz="3200" b="0" strike="noStrike" spc="-1" dirty="0">
              <a:solidFill>
                <a:schemeClr val="dk1"/>
              </a:solidFill>
              <a:latin typeface="Calibri"/>
            </a:endParaRPr>
          </a:p>
          <a:p>
            <a:pPr indent="0" algn="just" defTabSz="914400">
              <a:lnSpc>
                <a:spcPct val="90000"/>
              </a:lnSpc>
              <a:spcBef>
                <a:spcPts val="1001"/>
              </a:spcBef>
              <a:buNone/>
              <a:tabLst>
                <a:tab pos="0" algn="l"/>
              </a:tabLst>
            </a:pPr>
            <a:endParaRPr lang="fr-FR" sz="3200" b="0" strike="noStrike" spc="-1" dirty="0">
              <a:solidFill>
                <a:schemeClr val="dk1"/>
              </a:solidFill>
              <a:latin typeface="Calibri"/>
            </a:endParaRPr>
          </a:p>
          <a:p>
            <a:pPr indent="0" algn="just" defTabSz="914400">
              <a:lnSpc>
                <a:spcPct val="90000"/>
              </a:lnSpc>
              <a:spcBef>
                <a:spcPts val="1001"/>
              </a:spcBef>
              <a:buNone/>
              <a:tabLst>
                <a:tab pos="0" algn="l"/>
              </a:tabLst>
            </a:pPr>
            <a:endParaRPr lang="fr-FR" sz="3200" b="0" strike="noStrike" spc="-1" dirty="0">
              <a:solidFill>
                <a:schemeClr val="dk1"/>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p:nvPr>
        </p:nvSpPr>
        <p:spPr>
          <a:xfrm>
            <a:off x="1784313" y="1366538"/>
            <a:ext cx="7505280" cy="2403720"/>
          </a:xfrm>
          <a:prstGeom prst="rect">
            <a:avLst/>
          </a:prstGeom>
          <a:noFill/>
          <a:ln w="0">
            <a:noFill/>
          </a:ln>
        </p:spPr>
        <p:txBody>
          <a:bodyPr lIns="91440" tIns="45720" rIns="91440" bIns="45720" anchor="t">
            <a:noAutofit/>
          </a:bodyPr>
          <a:lstStyle/>
          <a:p>
            <a:pPr indent="0" algn="just">
              <a:spcBef>
                <a:spcPts val="1001"/>
              </a:spcBef>
              <a:buNone/>
              <a:tabLst>
                <a:tab pos="0" algn="l"/>
              </a:tabLst>
            </a:pPr>
            <a:r>
              <a:rPr lang="fr-FR" sz="3200" b="1" strike="noStrike" spc="-1" dirty="0">
                <a:solidFill>
                  <a:schemeClr val="accent1"/>
                </a:solidFill>
                <a:latin typeface="Calibri"/>
              </a:rPr>
              <a:t>V/ Agenda</a:t>
            </a:r>
          </a:p>
          <a:p>
            <a:pPr marL="685800" indent="-457200" algn="just">
              <a:spcBef>
                <a:spcPts val="1001"/>
              </a:spcBef>
              <a:buFontTx/>
              <a:buChar char="-"/>
              <a:tabLst>
                <a:tab pos="0" algn="l"/>
              </a:tabLst>
            </a:pPr>
            <a:r>
              <a:rPr lang="fr-FR" sz="3200" b="1" spc="-1" dirty="0">
                <a:solidFill>
                  <a:schemeClr val="accent1"/>
                </a:solidFill>
              </a:rPr>
              <a:t>membres du bureau </a:t>
            </a:r>
            <a:r>
              <a:rPr lang="fr-FR" sz="3200" b="1" strike="noStrike" spc="-1" dirty="0">
                <a:solidFill>
                  <a:schemeClr val="accent1"/>
                </a:solidFill>
                <a:latin typeface="Calibri"/>
              </a:rPr>
              <a:t> : Réunion du 3 juillet après-midi sur le Projet d’Aménagement Stratégique (P.A.S.) avec Didier DELZOR du Cabinet E.A.U.  (Salle du Conseil – mairie de Dainville)</a:t>
            </a:r>
          </a:p>
          <a:p>
            <a:pPr marL="685800" indent="-457200" algn="just">
              <a:spcBef>
                <a:spcPts val="1001"/>
              </a:spcBef>
              <a:buFontTx/>
              <a:buChar char="-"/>
              <a:tabLst>
                <a:tab pos="0" algn="l"/>
              </a:tabLst>
            </a:pPr>
            <a:r>
              <a:rPr lang="fr-FR" sz="3200" b="1" spc="-1" dirty="0">
                <a:solidFill>
                  <a:schemeClr val="accent1"/>
                </a:solidFill>
                <a:latin typeface="Calibri"/>
              </a:rPr>
              <a:t>28 septembre Comité Syndical </a:t>
            </a:r>
            <a:endParaRPr lang="fr-FR" sz="3200" b="0" strike="noStrike" spc="-1" dirty="0">
              <a:solidFill>
                <a:schemeClr val="dk1"/>
              </a:solidFill>
              <a:latin typeface="Calibri"/>
            </a:endParaRPr>
          </a:p>
        </p:txBody>
      </p:sp>
    </p:spTree>
    <p:extLst>
      <p:ext uri="{BB962C8B-B14F-4D97-AF65-F5344CB8AC3E}">
        <p14:creationId xmlns:p14="http://schemas.microsoft.com/office/powerpoint/2010/main" val="909266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p:cNvSpPr>
          <p:nvPr>
            <p:ph type="sldNum" idx="34"/>
          </p:nvPr>
        </p:nvSpPr>
        <p:spPr>
          <a:xfrm>
            <a:off x="1055160" y="6614280"/>
            <a:ext cx="350640" cy="243360"/>
          </a:xfrm>
          <a:prstGeom prst="rect">
            <a:avLst/>
          </a:prstGeom>
          <a:solidFill>
            <a:srgbClr val="AEBCCA"/>
          </a:solid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solidFill>
                <a:latin typeface="Calibri"/>
              </a:defRPr>
            </a:lvl1pPr>
          </a:lstStyle>
          <a:p>
            <a:pPr indent="0" algn="r" defTabSz="914400">
              <a:lnSpc>
                <a:spcPct val="100000"/>
              </a:lnSpc>
              <a:buNone/>
            </a:pPr>
            <a:fld id="{5D542E3C-3CA9-42AF-944C-BEA39F0CF610}" type="slidenum">
              <a:rPr lang="fr-FR" sz="1200" b="0" strike="noStrike" spc="-1">
                <a:solidFill>
                  <a:schemeClr val="dk1"/>
                </a:solidFill>
                <a:latin typeface="Calibri"/>
              </a:rPr>
              <a:t>35</a:t>
            </a:fld>
            <a:endParaRPr lang="fr-FR" sz="1200" b="0" strike="noStrike" spc="-1">
              <a:solidFill>
                <a:srgbClr val="000000"/>
              </a:solidFill>
              <a:latin typeface="Times New Roman"/>
            </a:endParaRPr>
          </a:p>
        </p:txBody>
      </p:sp>
      <p:pic>
        <p:nvPicPr>
          <p:cNvPr id="210" name="01_Generique.jpg"/>
          <p:cNvPicPr/>
          <p:nvPr/>
        </p:nvPicPr>
        <p:blipFill>
          <a:blip r:embed="rId3"/>
          <a:srcRect t="19287" b="46025"/>
          <a:stretch/>
        </p:blipFill>
        <p:spPr>
          <a:xfrm>
            <a:off x="0" y="0"/>
            <a:ext cx="12191760" cy="4347720"/>
          </a:xfrm>
          <a:prstGeom prst="rect">
            <a:avLst/>
          </a:prstGeom>
          <a:ln w="12700">
            <a:noFill/>
          </a:ln>
        </p:spPr>
      </p:pic>
      <p:sp>
        <p:nvSpPr>
          <p:cNvPr id="211" name="Shape 703"/>
          <p:cNvSpPr/>
          <p:nvPr/>
        </p:nvSpPr>
        <p:spPr>
          <a:xfrm>
            <a:off x="4122360" y="5151960"/>
            <a:ext cx="3693960" cy="518040"/>
          </a:xfrm>
          <a:prstGeom prst="rect">
            <a:avLst/>
          </a:prstGeom>
          <a:noFill/>
          <a:ln w="25400">
            <a:noFill/>
          </a:ln>
        </p:spPr>
        <p:style>
          <a:lnRef idx="0">
            <a:scrgbClr r="0" g="0" b="0"/>
          </a:lnRef>
          <a:fillRef idx="0">
            <a:scrgbClr r="0" g="0" b="0"/>
          </a:fillRef>
          <a:effectRef idx="0">
            <a:scrgbClr r="0" g="0" b="0"/>
          </a:effectRef>
          <a:fontRef idx="minor"/>
        </p:style>
        <p:txBody>
          <a:bodyPr wrap="none" lIns="90000" rIns="90000" anchor="t">
            <a:spAutoFit/>
          </a:bodyPr>
          <a:lstStyle/>
          <a:p>
            <a:pPr defTabSz="914400">
              <a:lnSpc>
                <a:spcPct val="100000"/>
              </a:lnSpc>
            </a:pPr>
            <a:r>
              <a:rPr lang="fr-FR" sz="2800" b="0" strike="noStrike" spc="-1">
                <a:solidFill>
                  <a:schemeClr val="accent1"/>
                </a:solidFill>
                <a:latin typeface="Calibri"/>
              </a:rPr>
              <a:t>Merci de votre attention</a:t>
            </a:r>
            <a:endParaRPr lang="fr-FR"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p15="http://schemas.microsoft.com/office/powerpoint/2012/main"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ZoneTexte 10"/>
          <p:cNvSpPr/>
          <p:nvPr/>
        </p:nvSpPr>
        <p:spPr>
          <a:xfrm>
            <a:off x="617040" y="1224720"/>
            <a:ext cx="10957320" cy="440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defTabSz="914400">
              <a:lnSpc>
                <a:spcPct val="100000"/>
              </a:lnSpc>
            </a:pPr>
            <a:r>
              <a:rPr lang="fr-FR" sz="1800" b="0" u="sng" strike="noStrike" spc="-1" dirty="0">
                <a:solidFill>
                  <a:schemeClr val="dk1"/>
                </a:solidFill>
                <a:uFillTx/>
                <a:ea typeface="Aptos"/>
              </a:rPr>
              <a:t>Analyse thématique des résultats de l’application du SCoT</a:t>
            </a:r>
            <a:r>
              <a:rPr lang="fr-FR" sz="1800" b="0" strike="noStrike" spc="-1" dirty="0">
                <a:solidFill>
                  <a:schemeClr val="dk1"/>
                </a:solidFill>
                <a:ea typeface="Aptos"/>
              </a:rPr>
              <a:t> : </a:t>
            </a:r>
            <a:endParaRPr lang="fr-FR" sz="1800" b="0" strike="noStrike" spc="-1" dirty="0">
              <a:solidFill>
                <a:srgbClr val="000000"/>
              </a:solidFill>
            </a:endParaRPr>
          </a:p>
          <a:p>
            <a:pPr algn="just" defTabSz="914400">
              <a:lnSpc>
                <a:spcPct val="100000"/>
              </a:lnSpc>
            </a:pPr>
            <a:r>
              <a:rPr lang="fr-FR" sz="1800" b="0" strike="noStrike" spc="-1" dirty="0">
                <a:solidFill>
                  <a:schemeClr val="dk1"/>
                </a:solidFill>
                <a:ea typeface="Aptos"/>
              </a:rPr>
              <a:t> </a:t>
            </a:r>
            <a:endParaRPr lang="fr-FR" sz="1800" b="0" strike="noStrike" spc="-1" dirty="0">
              <a:solidFill>
                <a:srgbClr val="000000"/>
              </a:solidFill>
            </a:endParaRPr>
          </a:p>
          <a:p>
            <a:pPr algn="just" defTabSz="914400">
              <a:lnSpc>
                <a:spcPct val="100000"/>
              </a:lnSpc>
            </a:pPr>
            <a:r>
              <a:rPr lang="fr-FR" sz="1800" b="0" strike="noStrike" spc="-1" dirty="0">
                <a:solidFill>
                  <a:schemeClr val="dk1"/>
                </a:solidFill>
                <a:ea typeface="Aptos"/>
              </a:rPr>
              <a:t>Concernant l’évaluation du SCoT, ont été pris en compte les indicateurs des PLU et PLUi du territoire afin de permettre des comparaisons essentielles à la compatibilité des documents dans la hiérarchie des normes. </a:t>
            </a:r>
            <a:endParaRPr lang="fr-FR" sz="1800" b="0" strike="noStrike" spc="-1" dirty="0">
              <a:solidFill>
                <a:srgbClr val="000000"/>
              </a:solidFill>
            </a:endParaRPr>
          </a:p>
          <a:p>
            <a:pPr algn="just" defTabSz="914400">
              <a:lnSpc>
                <a:spcPct val="100000"/>
              </a:lnSpc>
            </a:pPr>
            <a:endParaRPr lang="fr-FR" sz="1800" b="0" strike="noStrike" spc="-1" dirty="0">
              <a:solidFill>
                <a:srgbClr val="000000"/>
              </a:solidFill>
            </a:endParaRPr>
          </a:p>
          <a:p>
            <a:pPr algn="just" defTabSz="914400">
              <a:lnSpc>
                <a:spcPct val="100000"/>
              </a:lnSpc>
            </a:pPr>
            <a:r>
              <a:rPr lang="fr-FR" sz="1800" b="0" strike="noStrike" spc="-1" dirty="0">
                <a:solidFill>
                  <a:schemeClr val="dk1"/>
                </a:solidFill>
                <a:ea typeface="Aptos"/>
              </a:rPr>
              <a:t>Thématiques de l’évaluation</a:t>
            </a:r>
            <a:endParaRPr lang="fr-FR" sz="1800" b="0" strike="noStrike" spc="-1" dirty="0">
              <a:solidFill>
                <a:srgbClr val="000000"/>
              </a:solidFill>
            </a:endParaRPr>
          </a:p>
          <a:p>
            <a:pPr algn="just" defTabSz="914400">
              <a:lnSpc>
                <a:spcPct val="100000"/>
              </a:lnSpc>
            </a:pPr>
            <a:endParaRPr lang="fr-FR" sz="1800" b="0" strike="noStrike" spc="-1" dirty="0">
              <a:solidFill>
                <a:srgbClr val="000000"/>
              </a:solidFill>
            </a:endParaRPr>
          </a:p>
          <a:p>
            <a:pPr marL="285840" indent="-285840" algn="just" defTabSz="914400">
              <a:lnSpc>
                <a:spcPct val="100000"/>
              </a:lnSpc>
              <a:buClr>
                <a:srgbClr val="000000"/>
              </a:buClr>
              <a:buFont typeface="OpenSymbol"/>
              <a:buChar char="-"/>
            </a:pPr>
            <a:r>
              <a:rPr lang="fr-FR" sz="1800" b="0" strike="noStrike" spc="-1" dirty="0">
                <a:solidFill>
                  <a:schemeClr val="dk1"/>
                </a:solidFill>
                <a:ea typeface="Aptos"/>
              </a:rPr>
              <a:t>Démographie</a:t>
            </a:r>
            <a:endParaRPr lang="fr-FR" sz="1800" b="0" strike="noStrike" spc="-1" dirty="0">
              <a:solidFill>
                <a:srgbClr val="000000"/>
              </a:solidFill>
            </a:endParaRPr>
          </a:p>
          <a:p>
            <a:pPr marL="285840" indent="-285840" algn="just" defTabSz="914400">
              <a:lnSpc>
                <a:spcPct val="100000"/>
              </a:lnSpc>
              <a:buClr>
                <a:srgbClr val="000000"/>
              </a:buClr>
              <a:buFont typeface="OpenSymbol"/>
              <a:buChar char="-"/>
            </a:pPr>
            <a:r>
              <a:rPr lang="fr-FR" sz="1800" b="0" strike="noStrike" spc="-1" dirty="0">
                <a:solidFill>
                  <a:schemeClr val="dk1"/>
                </a:solidFill>
                <a:ea typeface="Aptos"/>
              </a:rPr>
              <a:t>Objectifs de réduction de consommation d’espaces</a:t>
            </a:r>
            <a:endParaRPr lang="fr-FR" sz="1800" b="0" strike="noStrike" spc="-1" dirty="0">
              <a:solidFill>
                <a:srgbClr val="000000"/>
              </a:solidFill>
            </a:endParaRPr>
          </a:p>
          <a:p>
            <a:pPr marL="285840" indent="-285840" algn="just" defTabSz="914400">
              <a:lnSpc>
                <a:spcPct val="100000"/>
              </a:lnSpc>
              <a:buClr>
                <a:srgbClr val="000000"/>
              </a:buClr>
              <a:buFont typeface="OpenSymbol"/>
              <a:buChar char="-"/>
            </a:pPr>
            <a:r>
              <a:rPr lang="fr-FR" sz="1800" b="0" strike="noStrike" spc="-1" dirty="0">
                <a:solidFill>
                  <a:schemeClr val="dk1"/>
                </a:solidFill>
                <a:ea typeface="Aptos"/>
              </a:rPr>
              <a:t>Economie, Commerce, Service à la population</a:t>
            </a:r>
            <a:endParaRPr lang="fr-FR" sz="1800" b="0" strike="noStrike" spc="-1" dirty="0">
              <a:solidFill>
                <a:srgbClr val="000000"/>
              </a:solidFill>
            </a:endParaRPr>
          </a:p>
          <a:p>
            <a:pPr marL="285840" indent="-285840" algn="just" defTabSz="914400">
              <a:lnSpc>
                <a:spcPct val="100000"/>
              </a:lnSpc>
              <a:buClr>
                <a:srgbClr val="000000"/>
              </a:buClr>
              <a:buFont typeface="OpenSymbol"/>
              <a:buChar char="-"/>
            </a:pPr>
            <a:r>
              <a:rPr lang="fr-FR" sz="1800" b="0" strike="noStrike" spc="-1" dirty="0">
                <a:solidFill>
                  <a:schemeClr val="dk1"/>
                </a:solidFill>
                <a:ea typeface="Aptos"/>
              </a:rPr>
              <a:t>Transport Mobilité</a:t>
            </a:r>
            <a:endParaRPr lang="fr-FR" sz="1800" b="0" strike="noStrike" spc="-1" dirty="0">
              <a:solidFill>
                <a:srgbClr val="000000"/>
              </a:solidFill>
            </a:endParaRPr>
          </a:p>
          <a:p>
            <a:pPr marL="285840" indent="-285840" algn="just" defTabSz="914400">
              <a:lnSpc>
                <a:spcPct val="100000"/>
              </a:lnSpc>
              <a:buClr>
                <a:srgbClr val="000000"/>
              </a:buClr>
              <a:buFont typeface="OpenSymbol"/>
              <a:buChar char="-"/>
            </a:pPr>
            <a:r>
              <a:rPr lang="fr-FR" sz="1800" b="0" strike="noStrike" spc="-1" dirty="0">
                <a:solidFill>
                  <a:schemeClr val="dk1"/>
                </a:solidFill>
                <a:ea typeface="Aptos"/>
              </a:rPr>
              <a:t>Cadre de vie en environnement</a:t>
            </a:r>
            <a:endParaRPr lang="fr-FR" sz="1800" b="0" strike="noStrike" spc="-1" dirty="0">
              <a:solidFill>
                <a:srgbClr val="000000"/>
              </a:solidFill>
            </a:endParaRPr>
          </a:p>
          <a:p>
            <a:pPr marL="285840" indent="-285840" algn="just" defTabSz="914400">
              <a:lnSpc>
                <a:spcPct val="100000"/>
              </a:lnSpc>
              <a:buClr>
                <a:srgbClr val="000000"/>
              </a:buClr>
              <a:buFont typeface="OpenSymbol"/>
              <a:buChar char="-"/>
            </a:pPr>
            <a:r>
              <a:rPr lang="fr-FR" sz="1800" b="0" strike="noStrike" spc="-1" dirty="0">
                <a:solidFill>
                  <a:schemeClr val="dk1"/>
                </a:solidFill>
                <a:ea typeface="Aptos"/>
              </a:rPr>
              <a:t>Respect des prescriptions en matière d’urbanisme</a:t>
            </a:r>
            <a:endParaRPr lang="fr-FR" sz="1800" b="0" strike="noStrike" spc="-1" dirty="0">
              <a:solidFill>
                <a:srgbClr val="000000"/>
              </a:solidFill>
            </a:endParaRPr>
          </a:p>
          <a:p>
            <a:pPr algn="just" defTabSz="914400">
              <a:lnSpc>
                <a:spcPct val="100000"/>
              </a:lnSpc>
            </a:pPr>
            <a:r>
              <a:rPr lang="fr-FR" sz="1800" b="0" strike="noStrike" spc="-1" dirty="0">
                <a:solidFill>
                  <a:schemeClr val="dk1"/>
                </a:solidFill>
                <a:latin typeface="Times New Roman"/>
                <a:ea typeface="Aptos"/>
              </a:rPr>
              <a:t> </a:t>
            </a:r>
            <a:endParaRPr lang="fr-FR" sz="1800" b="0" strike="noStrike" spc="-1"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p:nvPr>
        </p:nvSpPr>
        <p:spPr>
          <a:xfrm>
            <a:off x="714240" y="882000"/>
            <a:ext cx="10762920" cy="39589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800" b="1" strike="noStrike" spc="-1" dirty="0">
                <a:solidFill>
                  <a:schemeClr val="accent1"/>
                </a:solidFill>
              </a:rPr>
              <a:t>Délibération 567  : Tableau des effectifs</a:t>
            </a:r>
            <a:endParaRPr lang="fr-FR" sz="2800" b="0" strike="noStrike" spc="-1" dirty="0">
              <a:solidFill>
                <a:schemeClr val="dk1"/>
              </a:solidFill>
            </a:endParaRPr>
          </a:p>
          <a:p>
            <a:pPr indent="0" defTabSz="914400">
              <a:lnSpc>
                <a:spcPct val="90000"/>
              </a:lnSpc>
              <a:spcBef>
                <a:spcPts val="1001"/>
              </a:spcBef>
              <a:buNone/>
              <a:tabLst>
                <a:tab pos="0" algn="l"/>
              </a:tabLst>
            </a:pPr>
            <a:endParaRPr lang="fr-FR" sz="2000" b="0" strike="noStrike" spc="-1" dirty="0">
              <a:solidFill>
                <a:schemeClr val="dk1"/>
              </a:solidFill>
            </a:endParaRPr>
          </a:p>
          <a:p>
            <a:pPr indent="0" defTabSz="914400">
              <a:lnSpc>
                <a:spcPct val="90000"/>
              </a:lnSpc>
              <a:spcBef>
                <a:spcPts val="1001"/>
              </a:spcBef>
              <a:buNone/>
              <a:tabLst>
                <a:tab pos="0" algn="l"/>
              </a:tabLst>
            </a:pPr>
            <a:r>
              <a:rPr lang="fr-FR" sz="1800" b="1" strike="noStrike" spc="-1" dirty="0">
                <a:solidFill>
                  <a:schemeClr val="dk1"/>
                </a:solidFill>
                <a:ea typeface="Aptos"/>
              </a:rPr>
              <a:t>Il est proposé l’ajustement du tableau des effectifs suite au recrutement à venir en date du 15 juillet</a:t>
            </a:r>
            <a:endParaRPr lang="fr-FR" sz="1800" b="0" strike="noStrike" spc="-1" dirty="0">
              <a:solidFill>
                <a:schemeClr val="dk1"/>
              </a:solidFill>
            </a:endParaRPr>
          </a:p>
          <a:p>
            <a:pPr indent="0" defTabSz="914400">
              <a:lnSpc>
                <a:spcPct val="90000"/>
              </a:lnSpc>
              <a:spcBef>
                <a:spcPts val="1001"/>
              </a:spcBef>
              <a:buNone/>
              <a:tabLst>
                <a:tab pos="0" algn="l"/>
              </a:tabLst>
            </a:pPr>
            <a:endParaRPr lang="fr-FR" sz="1800" b="0" strike="noStrike" spc="-1" dirty="0">
              <a:solidFill>
                <a:schemeClr val="dk1"/>
              </a:solidFill>
              <a:latin typeface="Calibri"/>
            </a:endParaRPr>
          </a:p>
          <a:p>
            <a:pPr indent="0" algn="just" defTabSz="914400">
              <a:lnSpc>
                <a:spcPct val="90000"/>
              </a:lnSpc>
              <a:spcBef>
                <a:spcPts val="1001"/>
              </a:spcBef>
              <a:buNone/>
              <a:tabLst>
                <a:tab pos="0" algn="l"/>
              </a:tabLst>
            </a:pPr>
            <a:endParaRPr lang="fr-FR" sz="2000" b="0" strike="noStrike" spc="-1" dirty="0">
              <a:solidFill>
                <a:schemeClr val="dk1"/>
              </a:solidFill>
              <a:latin typeface="Calibri"/>
            </a:endParaRPr>
          </a:p>
        </p:txBody>
      </p:sp>
      <p:pic>
        <p:nvPicPr>
          <p:cNvPr id="93" name="Image 2"/>
          <p:cNvPicPr/>
          <p:nvPr/>
        </p:nvPicPr>
        <p:blipFill>
          <a:blip r:embed="rId2"/>
          <a:stretch/>
        </p:blipFill>
        <p:spPr>
          <a:xfrm>
            <a:off x="1830240" y="2104920"/>
            <a:ext cx="6377760" cy="42987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p:nvPr>
        </p:nvSpPr>
        <p:spPr>
          <a:xfrm>
            <a:off x="714240" y="882000"/>
            <a:ext cx="10762920" cy="39589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800" b="1" strike="noStrike" spc="-1" dirty="0">
                <a:solidFill>
                  <a:schemeClr val="accent1"/>
                </a:solidFill>
              </a:rPr>
              <a:t>Délibération 568  : Partenariat avec l’Université d’Artois</a:t>
            </a:r>
            <a:endParaRPr lang="fr-FR" sz="28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Dans le cadre de la révision du SCoT et de nos relations avec l’Université d’Artois, il est proposé une collaboration avec le Master DTAE. </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Il s’agit de mener des ateliers dans leur parcours de formation visant à alimenter notre concertation avec la vision des jeunes de notre territoire.</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Une présentation du Scota pourra avoir lieu en septembre lors de la conférence de rentrée.</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Il est proposé de réaliser un atelier-projet de master 1 avec 4 pistes :</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o	La perception de la mobilité par les entreprises </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o	A partir du concept de « ville apaisée » : la place du piéton dans l’espace urbain et les territoires</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o	La mobilité des personnes fragiles et vulnérables</a:t>
            </a:r>
            <a:endParaRPr lang="fr-FR" sz="2400" b="0" strike="noStrike" spc="-1" dirty="0">
              <a:solidFill>
                <a:schemeClr val="dk1"/>
              </a:solidFill>
            </a:endParaRPr>
          </a:p>
          <a:p>
            <a:pPr indent="0" defTabSz="914400">
              <a:lnSpc>
                <a:spcPct val="90000"/>
              </a:lnSpc>
              <a:spcBef>
                <a:spcPts val="1001"/>
              </a:spcBef>
              <a:buNone/>
              <a:tabLst>
                <a:tab pos="0" algn="l"/>
              </a:tabLst>
            </a:pPr>
            <a:r>
              <a:rPr lang="fr-FR" sz="2400" b="0" strike="noStrike" spc="-1" dirty="0">
                <a:solidFill>
                  <a:schemeClr val="dk1"/>
                </a:solidFill>
                <a:ea typeface="Aptos"/>
              </a:rPr>
              <a:t>o	La mobilité des enfants</a:t>
            </a:r>
            <a:endParaRPr lang="fr-FR" sz="2400" b="0" strike="noStrike" spc="-1" dirty="0">
              <a:solidFill>
                <a:schemeClr val="dk1"/>
              </a:solidFill>
            </a:endParaRPr>
          </a:p>
          <a:p>
            <a:pPr indent="0" algn="just" defTabSz="914400">
              <a:lnSpc>
                <a:spcPct val="90000"/>
              </a:lnSpc>
              <a:spcBef>
                <a:spcPts val="1001"/>
              </a:spcBef>
              <a:buNone/>
              <a:tabLst>
                <a:tab pos="0" algn="l"/>
              </a:tabLst>
            </a:pPr>
            <a:endParaRPr lang="fr-FR" sz="2000" b="0" strike="noStrike" spc="-1" dirty="0">
              <a:solidFill>
                <a:schemeClr val="dk1"/>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ZoneTexte 3"/>
          <p:cNvSpPr/>
          <p:nvPr/>
        </p:nvSpPr>
        <p:spPr>
          <a:xfrm>
            <a:off x="398160" y="792360"/>
            <a:ext cx="10220400" cy="553852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fr-FR" sz="2400" b="0" strike="noStrike" spc="-1" dirty="0">
              <a:solidFill>
                <a:srgbClr val="000000"/>
              </a:solidFill>
              <a:latin typeface="Arial"/>
            </a:endParaRPr>
          </a:p>
          <a:p>
            <a:pPr algn="just" defTabSz="914400">
              <a:lnSpc>
                <a:spcPct val="100000"/>
              </a:lnSpc>
            </a:pPr>
            <a:r>
              <a:rPr lang="fr-FR" sz="2400" b="0" strike="noStrike" spc="-1" dirty="0">
                <a:solidFill>
                  <a:schemeClr val="dk1"/>
                </a:solidFill>
                <a:latin typeface="Calibri"/>
              </a:rPr>
              <a:t>Chaque piste sera étudiée par un groupe d’étudiants (en fonction de l’effectif de la promotion de M1, le nombre de groupes variera entre 3 et 4, le dernier sur les enfants n’étant proposé que si l’effectif dépasse 12).</a:t>
            </a:r>
            <a:endParaRPr lang="fr-FR" sz="2400" b="0" strike="noStrike" spc="-1" dirty="0">
              <a:solidFill>
                <a:srgbClr val="000000"/>
              </a:solidFill>
              <a:latin typeface="Arial"/>
            </a:endParaRPr>
          </a:p>
          <a:p>
            <a:pPr algn="just" defTabSz="914400">
              <a:lnSpc>
                <a:spcPct val="100000"/>
              </a:lnSpc>
            </a:pPr>
            <a:r>
              <a:rPr lang="fr-FR" sz="2400" b="0" strike="noStrike" spc="-1" dirty="0">
                <a:solidFill>
                  <a:schemeClr val="dk1"/>
                </a:solidFill>
                <a:latin typeface="Calibri"/>
              </a:rPr>
              <a:t>La question des AOM et des territoires de gouvernance sera abordé au semestre 2 dans le cadre des préconisations.</a:t>
            </a:r>
            <a:endParaRPr lang="fr-FR" sz="2400" b="0" strike="noStrike" spc="-1" dirty="0">
              <a:solidFill>
                <a:srgbClr val="000000"/>
              </a:solidFill>
              <a:latin typeface="Arial"/>
            </a:endParaRPr>
          </a:p>
          <a:p>
            <a:pPr algn="just" defTabSz="914400">
              <a:lnSpc>
                <a:spcPct val="100000"/>
              </a:lnSpc>
            </a:pPr>
            <a:endParaRPr lang="fr-FR" sz="2400" b="0" strike="noStrike" spc="-1" dirty="0">
              <a:solidFill>
                <a:srgbClr val="000000"/>
              </a:solidFill>
              <a:latin typeface="Arial"/>
            </a:endParaRPr>
          </a:p>
          <a:p>
            <a:pPr algn="just" defTabSz="914400">
              <a:lnSpc>
                <a:spcPct val="100000"/>
              </a:lnSpc>
            </a:pPr>
            <a:r>
              <a:rPr lang="fr-FR" sz="2400" b="0" strike="noStrike" spc="-1" dirty="0">
                <a:solidFill>
                  <a:schemeClr val="dk1"/>
                </a:solidFill>
                <a:latin typeface="Calibri"/>
              </a:rPr>
              <a:t>En vue de mener ce travail il sera nécessaire de pouvoir indemniser les déplacements des différents étudiants ; il est proposé un versement de 800 € à l’Université d’Artois qui indemnisera les étudiants directement sur état de déplacement.</a:t>
            </a:r>
            <a:endParaRPr lang="fr-FR" sz="2400" b="0" strike="noStrike" spc="-1" dirty="0">
              <a:solidFill>
                <a:srgbClr val="000000"/>
              </a:solidFill>
              <a:latin typeface="Arial"/>
            </a:endParaRPr>
          </a:p>
          <a:p>
            <a:pPr algn="just" defTabSz="914400">
              <a:lnSpc>
                <a:spcPct val="100000"/>
              </a:lnSpc>
            </a:pPr>
            <a:endParaRPr lang="fr-FR" sz="2400" b="0" strike="noStrike" spc="-1" dirty="0">
              <a:solidFill>
                <a:srgbClr val="000000"/>
              </a:solidFill>
              <a:latin typeface="Arial"/>
            </a:endParaRPr>
          </a:p>
          <a:p>
            <a:pPr algn="just" defTabSz="914400">
              <a:lnSpc>
                <a:spcPct val="100000"/>
              </a:lnSpc>
            </a:pPr>
            <a:r>
              <a:rPr lang="fr-FR" sz="2400" b="0" strike="noStrike" spc="-1" dirty="0">
                <a:solidFill>
                  <a:schemeClr val="dk1"/>
                </a:solidFill>
                <a:latin typeface="Calibri"/>
              </a:rPr>
              <a:t>Aussi il est proposé au bureau syndical la rédaction d’une convention liant le Scota et l’Université d’Artois.</a:t>
            </a:r>
            <a:endParaRPr lang="fr-FR" sz="2400" b="0" strike="noStrike" spc="-1" dirty="0">
              <a:solidFill>
                <a:srgbClr val="000000"/>
              </a:solidFill>
              <a:latin typeface="Arial"/>
            </a:endParaRPr>
          </a:p>
          <a:p>
            <a:pPr defTabSz="914400">
              <a:lnSpc>
                <a:spcPct val="100000"/>
              </a:lnSpc>
            </a:pPr>
            <a:endParaRPr lang="fr-FR" sz="18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3"/>
          <p:cNvSpPr>
            <a:spLocks noGrp="1"/>
          </p:cNvSpPr>
          <p:nvPr>
            <p:ph type="sldNum" idx="33"/>
          </p:nvPr>
        </p:nvSpPr>
        <p:spPr>
          <a:xfrm>
            <a:off x="1219320" y="6614280"/>
            <a:ext cx="350640" cy="243360"/>
          </a:xfrm>
          <a:prstGeom prst="rect">
            <a:avLst/>
          </a:prstGeom>
          <a:solidFill>
            <a:schemeClr val="accent2">
              <a:lumOff val="44810"/>
            </a:schemeClr>
          </a:solidFill>
          <a:ln w="0">
            <a:noFill/>
          </a:ln>
        </p:spPr>
        <p:txBody>
          <a:bodyPr lIns="91440" tIns="45720" rIns="91440" bIns="45720" anchor="ctr">
            <a:noAutofit/>
          </a:bodyPr>
          <a:lstStyle>
            <a:lvl1pPr indent="0" algn="r" defTabSz="914400">
              <a:lnSpc>
                <a:spcPct val="100000"/>
              </a:lnSpc>
              <a:buNone/>
              <a:defRPr lang="fr-FR" sz="1200" b="0" strike="noStrike" spc="-1">
                <a:solidFill>
                  <a:schemeClr val="dk1">
                    <a:tint val="75000"/>
                  </a:schemeClr>
                </a:solidFill>
                <a:latin typeface="Calibri"/>
              </a:defRPr>
            </a:lvl1pPr>
          </a:lstStyle>
          <a:p>
            <a:pPr indent="0" algn="r" defTabSz="914400">
              <a:lnSpc>
                <a:spcPct val="100000"/>
              </a:lnSpc>
              <a:buNone/>
            </a:pPr>
            <a:fld id="{8AD84276-BA72-4D24-A738-3488ED6D2187}" type="slidenum">
              <a:rPr lang="fr-FR" sz="1200" b="0" strike="noStrike" spc="-1">
                <a:solidFill>
                  <a:schemeClr val="dk1">
                    <a:tint val="75000"/>
                  </a:schemeClr>
                </a:solidFill>
                <a:latin typeface="Calibri"/>
              </a:rPr>
              <a:t>8</a:t>
            </a:fld>
            <a:endParaRPr lang="fr-FR" sz="1200" b="0" strike="noStrike" spc="-1">
              <a:solidFill>
                <a:srgbClr val="000000"/>
              </a:solidFill>
              <a:latin typeface="Times New Roman"/>
            </a:endParaRPr>
          </a:p>
        </p:txBody>
      </p:sp>
      <p:sp>
        <p:nvSpPr>
          <p:cNvPr id="3" name="Titre 2">
            <a:extLst>
              <a:ext uri="{FF2B5EF4-FFF2-40B4-BE49-F238E27FC236}">
                <a16:creationId xmlns:a16="http://schemas.microsoft.com/office/drawing/2014/main" id="{C7A6BD9E-E9E0-F094-6655-924FE8BAB381}"/>
              </a:ext>
            </a:extLst>
          </p:cNvPr>
          <p:cNvSpPr>
            <a:spLocks noGrp="1"/>
          </p:cNvSpPr>
          <p:nvPr>
            <p:ph type="title"/>
          </p:nvPr>
        </p:nvSpPr>
        <p:spPr>
          <a:xfrm>
            <a:off x="2756934" y="353880"/>
            <a:ext cx="10972440" cy="1144800"/>
          </a:xfrm>
        </p:spPr>
        <p:txBody>
          <a:bodyPr/>
          <a:lstStyle/>
          <a:p>
            <a:r>
              <a:rPr lang="fr-FR" sz="3200" b="1" dirty="0">
                <a:solidFill>
                  <a:schemeClr val="accent1"/>
                </a:solidFill>
              </a:rPr>
              <a:t>II/ Intervention d’Amandine Favier Stagiaire Master DTAE</a:t>
            </a:r>
            <a:br>
              <a:rPr lang="fr-FR" sz="3200" b="1" dirty="0">
                <a:solidFill>
                  <a:schemeClr val="accent1"/>
                </a:solidFill>
              </a:rPr>
            </a:br>
            <a:r>
              <a:rPr lang="fr-FR" sz="3200" b="1" dirty="0">
                <a:solidFill>
                  <a:schemeClr val="accent1"/>
                </a:solidFill>
              </a:rPr>
              <a:t> sur l’analyse des PCAET</a:t>
            </a:r>
          </a:p>
        </p:txBody>
      </p:sp>
      <p:pic>
        <p:nvPicPr>
          <p:cNvPr id="7" name="Image 6" descr="Une image contenant gâteau d’anniversaire, Dessin d’enfant, gâteau&#10;&#10;Description générée automatiquement">
            <a:extLst>
              <a:ext uri="{FF2B5EF4-FFF2-40B4-BE49-F238E27FC236}">
                <a16:creationId xmlns:a16="http://schemas.microsoft.com/office/drawing/2014/main" id="{8D265CC9-7030-44AB-0036-6CF06F933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705" y="1501953"/>
            <a:ext cx="6935960" cy="51123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p:nvPr>
        </p:nvSpPr>
        <p:spPr>
          <a:xfrm>
            <a:off x="540000" y="72720"/>
            <a:ext cx="10514880" cy="4860000"/>
          </a:xfrm>
          <a:prstGeom prst="rect">
            <a:avLst/>
          </a:prstGeom>
          <a:noFill/>
          <a:ln w="0">
            <a:noFill/>
          </a:ln>
        </p:spPr>
        <p:txBody>
          <a:bodyPr lIns="91440" tIns="45720" rIns="91440" bIns="45720" anchor="t">
            <a:normAutofit/>
          </a:bodyPr>
          <a:lstStyle/>
          <a:p>
            <a:pPr marL="432000" indent="0" algn="ctr">
              <a:lnSpc>
                <a:spcPct val="90000"/>
              </a:lnSpc>
              <a:spcBef>
                <a:spcPts val="1417"/>
              </a:spcBef>
              <a:buNone/>
              <a:tabLst>
                <a:tab pos="0" algn="l"/>
              </a:tabLst>
            </a:pPr>
            <a:r>
              <a:rPr lang="fr-FR" sz="2800" b="0" strike="noStrike" spc="-1" dirty="0">
                <a:solidFill>
                  <a:schemeClr val="dk1"/>
                </a:solidFill>
                <a:latin typeface="Calibri"/>
              </a:rPr>
              <a:t>Premiers éléments de l’analyse des PCAET</a:t>
            </a:r>
            <a:endParaRPr lang="fr-FR" sz="2800" b="0" strike="noStrike" spc="-1" dirty="0">
              <a:solidFill>
                <a:srgbClr val="000000"/>
              </a:solidFill>
              <a:latin typeface="Arial"/>
            </a:endParaRPr>
          </a:p>
          <a:p>
            <a:pPr marL="432000" indent="0" algn="ctr">
              <a:lnSpc>
                <a:spcPct val="90000"/>
              </a:lnSpc>
              <a:spcBef>
                <a:spcPts val="1417"/>
              </a:spcBef>
              <a:buNone/>
              <a:tabLst>
                <a:tab pos="0" algn="l"/>
              </a:tabLst>
            </a:pPr>
            <a:r>
              <a:rPr lang="fr-FR" sz="2800" b="0" strike="noStrike" spc="-1" dirty="0">
                <a:solidFill>
                  <a:schemeClr val="dk1"/>
                </a:solidFill>
                <a:latin typeface="Calibri"/>
              </a:rPr>
              <a:t> </a:t>
            </a:r>
            <a:r>
              <a:rPr lang="fr-FR" sz="2400" b="0" strike="noStrike" spc="-1" dirty="0">
                <a:solidFill>
                  <a:schemeClr val="dk1"/>
                </a:solidFill>
                <a:latin typeface="Calibri"/>
              </a:rPr>
              <a:t>Construction de la grille d’analyse</a:t>
            </a: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a:p>
            <a:pPr marL="432000" indent="0">
              <a:lnSpc>
                <a:spcPct val="90000"/>
              </a:lnSpc>
              <a:spcBef>
                <a:spcPts val="1417"/>
              </a:spcBef>
              <a:buNone/>
              <a:tabLst>
                <a:tab pos="0" algn="l"/>
              </a:tabLst>
            </a:pPr>
            <a:endParaRPr lang="fr-FR" sz="2400" b="0" strike="noStrike" spc="-1" dirty="0">
              <a:solidFill>
                <a:srgbClr val="000000"/>
              </a:solidFill>
              <a:latin typeface="Arial"/>
            </a:endParaRPr>
          </a:p>
        </p:txBody>
      </p:sp>
      <p:graphicFrame>
        <p:nvGraphicFramePr>
          <p:cNvPr id="99" name="Tableau 98"/>
          <p:cNvGraphicFramePr/>
          <p:nvPr>
            <p:extLst>
              <p:ext uri="{D42A27DB-BD31-4B8C-83A1-F6EECF244321}">
                <p14:modId xmlns:p14="http://schemas.microsoft.com/office/powerpoint/2010/main" val="1830622672"/>
              </p:ext>
            </p:extLst>
          </p:nvPr>
        </p:nvGraphicFramePr>
        <p:xfrm>
          <a:off x="1215660" y="1125290"/>
          <a:ext cx="9760680" cy="4285870"/>
        </p:xfrm>
        <a:graphic>
          <a:graphicData uri="http://schemas.openxmlformats.org/drawingml/2006/table">
            <a:tbl>
              <a:tblPr/>
              <a:tblGrid>
                <a:gridCol w="3252960">
                  <a:extLst>
                    <a:ext uri="{9D8B030D-6E8A-4147-A177-3AD203B41FA5}">
                      <a16:colId xmlns:a16="http://schemas.microsoft.com/office/drawing/2014/main" val="20000"/>
                    </a:ext>
                  </a:extLst>
                </a:gridCol>
                <a:gridCol w="3252960">
                  <a:extLst>
                    <a:ext uri="{9D8B030D-6E8A-4147-A177-3AD203B41FA5}">
                      <a16:colId xmlns:a16="http://schemas.microsoft.com/office/drawing/2014/main" val="20001"/>
                    </a:ext>
                  </a:extLst>
                </a:gridCol>
                <a:gridCol w="3254760">
                  <a:extLst>
                    <a:ext uri="{9D8B030D-6E8A-4147-A177-3AD203B41FA5}">
                      <a16:colId xmlns:a16="http://schemas.microsoft.com/office/drawing/2014/main" val="20002"/>
                    </a:ext>
                  </a:extLst>
                </a:gridCol>
              </a:tblGrid>
              <a:tr h="364680">
                <a:tc>
                  <a:txBody>
                    <a:bodyPr/>
                    <a:lstStyle/>
                    <a:p>
                      <a:pPr algn="ctr">
                        <a:lnSpc>
                          <a:spcPct val="150000"/>
                        </a:lnSpc>
                      </a:pPr>
                      <a:r>
                        <a:rPr lang="fr-FR" sz="1800" b="0" strike="noStrike" spc="-1">
                          <a:solidFill>
                            <a:srgbClr val="000000"/>
                          </a:solidFill>
                          <a:latin typeface="Calibri"/>
                        </a:rPr>
                        <a:t>Partie 1 </a:t>
                      </a:r>
                      <a:endParaRPr lang="fr-FR" sz="1800" b="0" strike="noStrike" spc="-1">
                        <a:solidFill>
                          <a:srgbClr val="000000"/>
                        </a:solidFill>
                        <a:latin typeface="Times New Roman"/>
                      </a:endParaRPr>
                    </a:p>
                  </a:txBody>
                  <a:tcPr marL="36000" marR="36000">
                    <a:lnL w="7200">
                      <a:solidFill>
                        <a:srgbClr val="796451"/>
                      </a:solidFill>
                      <a:prstDash val="solid"/>
                    </a:lnL>
                    <a:lnR w="7200">
                      <a:solidFill>
                        <a:srgbClr val="796451"/>
                      </a:solidFill>
                      <a:prstDash val="solid"/>
                    </a:lnR>
                    <a:lnT w="7200">
                      <a:solidFill>
                        <a:srgbClr val="796451"/>
                      </a:solidFill>
                      <a:prstDash val="solid"/>
                    </a:lnT>
                    <a:lnB w="7200">
                      <a:solidFill>
                        <a:srgbClr val="796451"/>
                      </a:solidFill>
                      <a:prstDash val="solid"/>
                    </a:lnB>
                    <a:solidFill>
                      <a:srgbClr val="D4CCBC"/>
                    </a:solidFill>
                  </a:tcPr>
                </a:tc>
                <a:tc>
                  <a:txBody>
                    <a:bodyPr/>
                    <a:lstStyle/>
                    <a:p>
                      <a:pPr algn="ctr">
                        <a:lnSpc>
                          <a:spcPct val="150000"/>
                        </a:lnSpc>
                      </a:pPr>
                      <a:r>
                        <a:rPr lang="fr-FR" sz="1800" b="0" strike="noStrike" spc="-1" dirty="0">
                          <a:solidFill>
                            <a:srgbClr val="000000"/>
                          </a:solidFill>
                          <a:latin typeface="Calibri"/>
                        </a:rPr>
                        <a:t>Partie 2</a:t>
                      </a:r>
                      <a:endParaRPr lang="fr-FR" sz="1800" b="0" strike="noStrike" spc="-1" dirty="0">
                        <a:solidFill>
                          <a:srgbClr val="000000"/>
                        </a:solidFill>
                        <a:latin typeface="Times New Roman"/>
                      </a:endParaRPr>
                    </a:p>
                  </a:txBody>
                  <a:tcPr marL="36000" marR="36000">
                    <a:lnL w="7200">
                      <a:solidFill>
                        <a:srgbClr val="796451"/>
                      </a:solidFill>
                      <a:prstDash val="solid"/>
                    </a:lnL>
                    <a:lnR w="7200">
                      <a:solidFill>
                        <a:srgbClr val="796451"/>
                      </a:solidFill>
                      <a:prstDash val="solid"/>
                    </a:lnR>
                    <a:lnT w="7200">
                      <a:solidFill>
                        <a:srgbClr val="796451"/>
                      </a:solidFill>
                      <a:prstDash val="solid"/>
                    </a:lnT>
                    <a:lnB w="7200">
                      <a:solidFill>
                        <a:srgbClr val="796451"/>
                      </a:solidFill>
                      <a:prstDash val="solid"/>
                    </a:lnB>
                    <a:solidFill>
                      <a:srgbClr val="D4CCBC"/>
                    </a:solidFill>
                  </a:tcPr>
                </a:tc>
                <a:tc>
                  <a:txBody>
                    <a:bodyPr/>
                    <a:lstStyle/>
                    <a:p>
                      <a:pPr algn="ctr">
                        <a:lnSpc>
                          <a:spcPct val="150000"/>
                        </a:lnSpc>
                      </a:pPr>
                      <a:r>
                        <a:rPr lang="fr-FR" sz="1800" b="0" strike="noStrike" spc="-1">
                          <a:solidFill>
                            <a:srgbClr val="000000"/>
                          </a:solidFill>
                          <a:latin typeface="Calibri"/>
                        </a:rPr>
                        <a:t>Partie 3</a:t>
                      </a:r>
                      <a:endParaRPr lang="fr-FR" sz="1800" b="0" strike="noStrike" spc="-1">
                        <a:solidFill>
                          <a:srgbClr val="000000"/>
                        </a:solidFill>
                        <a:latin typeface="Times New Roman"/>
                      </a:endParaRPr>
                    </a:p>
                  </a:txBody>
                  <a:tcPr marL="36000" marR="36000">
                    <a:lnL w="7200">
                      <a:solidFill>
                        <a:srgbClr val="796451"/>
                      </a:solidFill>
                      <a:prstDash val="solid"/>
                    </a:lnL>
                    <a:lnR w="7200">
                      <a:solidFill>
                        <a:srgbClr val="796451"/>
                      </a:solidFill>
                      <a:prstDash val="solid"/>
                    </a:lnR>
                    <a:lnT w="7200">
                      <a:solidFill>
                        <a:srgbClr val="796451"/>
                      </a:solidFill>
                      <a:prstDash val="solid"/>
                    </a:lnT>
                    <a:lnB w="7200">
                      <a:solidFill>
                        <a:srgbClr val="796451"/>
                      </a:solidFill>
                      <a:prstDash val="solid"/>
                    </a:lnB>
                    <a:solidFill>
                      <a:srgbClr val="D4CCBC"/>
                    </a:solidFill>
                  </a:tcPr>
                </a:tc>
                <a:extLst>
                  <a:ext uri="{0D108BD9-81ED-4DB2-BD59-A6C34878D82A}">
                    <a16:rowId xmlns:a16="http://schemas.microsoft.com/office/drawing/2014/main" val="10000"/>
                  </a:ext>
                </a:extLst>
              </a:tr>
              <a:tr h="364680">
                <a:tc>
                  <a:txBody>
                    <a:bodyPr/>
                    <a:lstStyle/>
                    <a:p>
                      <a:pPr>
                        <a:lnSpc>
                          <a:spcPct val="150000"/>
                        </a:lnSpc>
                        <a:spcBef>
                          <a:spcPts val="567"/>
                        </a:spcBef>
                        <a:spcAft>
                          <a:spcPts val="567"/>
                        </a:spcAft>
                      </a:pPr>
                      <a:r>
                        <a:rPr lang="fr-FR" sz="1800" b="0" strike="noStrike" spc="-1">
                          <a:solidFill>
                            <a:srgbClr val="000000"/>
                          </a:solidFill>
                          <a:latin typeface="Calibri"/>
                        </a:rPr>
                        <a:t>→ Présentation du territoire</a:t>
                      </a:r>
                      <a:endParaRPr lang="fr-FR" sz="1800" b="0" strike="noStrike" spc="-1">
                        <a:solidFill>
                          <a:srgbClr val="000000"/>
                        </a:solidFill>
                        <a:latin typeface="Times New Roman"/>
                      </a:endParaRPr>
                    </a:p>
                    <a:p>
                      <a:pPr>
                        <a:lnSpc>
                          <a:spcPct val="150000"/>
                        </a:lnSpc>
                      </a:pPr>
                      <a:endParaRPr lang="fr-FR" sz="1800" b="0" strike="noStrike" spc="-1">
                        <a:solidFill>
                          <a:srgbClr val="000000"/>
                        </a:solidFill>
                        <a:latin typeface="Times New Roman"/>
                      </a:endParaRPr>
                    </a:p>
                    <a:p>
                      <a:pPr>
                        <a:lnSpc>
                          <a:spcPct val="150000"/>
                        </a:lnSpc>
                        <a:spcAft>
                          <a:spcPts val="567"/>
                        </a:spcAft>
                      </a:pPr>
                      <a:r>
                        <a:rPr lang="fr-FR" sz="1800" b="0" strike="noStrike" spc="-1">
                          <a:solidFill>
                            <a:srgbClr val="000000"/>
                          </a:solidFill>
                          <a:latin typeface="Calibri"/>
                        </a:rPr>
                        <a:t>→ Présentation du PCAET : </a:t>
                      </a:r>
                      <a:endParaRPr lang="fr-FR" sz="1800" b="0" strike="noStrike" spc="-1">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a:solidFill>
                            <a:srgbClr val="000000"/>
                          </a:solidFill>
                          <a:latin typeface="Calibri"/>
                        </a:rPr>
                        <a:t>Structure</a:t>
                      </a:r>
                      <a:endParaRPr lang="fr-FR" sz="1800" b="0" strike="noStrike" spc="-1">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a:solidFill>
                            <a:srgbClr val="000000"/>
                          </a:solidFill>
                          <a:latin typeface="Calibri"/>
                        </a:rPr>
                        <a:t>Élaboration (phases de concertation, calendrier)</a:t>
                      </a:r>
                      <a:endParaRPr lang="fr-FR" sz="1800" b="0" strike="noStrike" spc="-1">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a:solidFill>
                            <a:srgbClr val="000000"/>
                          </a:solidFill>
                          <a:latin typeface="Calibri"/>
                        </a:rPr>
                        <a:t>Niveau de technicité</a:t>
                      </a:r>
                      <a:endParaRPr lang="fr-FR" sz="1800" b="0" strike="noStrike" spc="-1">
                        <a:solidFill>
                          <a:srgbClr val="000000"/>
                        </a:solidFill>
                        <a:latin typeface="Times New Roman"/>
                      </a:endParaRPr>
                    </a:p>
                  </a:txBody>
                  <a:tcPr marL="36000" marR="36000">
                    <a:lnL w="7200">
                      <a:solidFill>
                        <a:srgbClr val="796451"/>
                      </a:solidFill>
                      <a:prstDash val="solid"/>
                    </a:lnL>
                    <a:lnR w="7200">
                      <a:solidFill>
                        <a:srgbClr val="796451"/>
                      </a:solidFill>
                      <a:prstDash val="solid"/>
                    </a:lnR>
                    <a:lnT w="7200">
                      <a:solidFill>
                        <a:srgbClr val="796451"/>
                      </a:solidFill>
                      <a:prstDash val="solid"/>
                    </a:lnT>
                    <a:lnB w="7200">
                      <a:solidFill>
                        <a:srgbClr val="796451"/>
                      </a:solidFill>
                      <a:prstDash val="solid"/>
                    </a:lnB>
                    <a:solidFill>
                      <a:srgbClr val="E6E1D7"/>
                    </a:solidFill>
                  </a:tcPr>
                </a:tc>
                <a:tc>
                  <a:txBody>
                    <a:bodyPr/>
                    <a:lstStyle/>
                    <a:p>
                      <a:pPr>
                        <a:lnSpc>
                          <a:spcPct val="150000"/>
                        </a:lnSpc>
                        <a:spcAft>
                          <a:spcPts val="567"/>
                        </a:spcAft>
                      </a:pPr>
                      <a:r>
                        <a:rPr lang="fr-FR" sz="1800" b="0" strike="noStrike" spc="-1" dirty="0">
                          <a:solidFill>
                            <a:srgbClr val="000000"/>
                          </a:solidFill>
                          <a:latin typeface="Calibri"/>
                        </a:rPr>
                        <a:t>→ Analyse du diagnostic : </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Vulnérabilité</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Émissions de GES</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Consommation d’énergie</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Séquestration carbone</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Qualité de l’air</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Production d’EnR²</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a:t>
                      </a:r>
                      <a:endParaRPr lang="fr-FR" sz="1800" b="0" strike="noStrike" spc="-1" dirty="0">
                        <a:solidFill>
                          <a:srgbClr val="000000"/>
                        </a:solidFill>
                        <a:latin typeface="Times New Roman"/>
                      </a:endParaRPr>
                    </a:p>
                  </a:txBody>
                  <a:tcPr marL="36000" marR="36000">
                    <a:lnL w="7200">
                      <a:solidFill>
                        <a:srgbClr val="796451"/>
                      </a:solidFill>
                      <a:prstDash val="solid"/>
                    </a:lnL>
                    <a:lnR w="7200">
                      <a:solidFill>
                        <a:srgbClr val="796451"/>
                      </a:solidFill>
                      <a:prstDash val="solid"/>
                    </a:lnR>
                    <a:lnT w="7200">
                      <a:solidFill>
                        <a:srgbClr val="796451"/>
                      </a:solidFill>
                      <a:prstDash val="solid"/>
                    </a:lnT>
                    <a:lnB w="7200">
                      <a:solidFill>
                        <a:srgbClr val="796451"/>
                      </a:solidFill>
                      <a:prstDash val="solid"/>
                    </a:lnB>
                    <a:solidFill>
                      <a:srgbClr val="E6E1D7"/>
                    </a:solidFill>
                  </a:tcPr>
                </a:tc>
                <a:tc>
                  <a:txBody>
                    <a:bodyPr/>
                    <a:lstStyle/>
                    <a:p>
                      <a:pPr>
                        <a:lnSpc>
                          <a:spcPct val="150000"/>
                        </a:lnSpc>
                        <a:spcAft>
                          <a:spcPts val="567"/>
                        </a:spcAft>
                      </a:pPr>
                      <a:r>
                        <a:rPr lang="fr-FR" sz="1800" b="0" strike="noStrike" spc="-1" dirty="0">
                          <a:solidFill>
                            <a:srgbClr val="000000"/>
                          </a:solidFill>
                          <a:latin typeface="Calibri"/>
                        </a:rPr>
                        <a:t>→ Analyse de la stratégie et du plan d’actions : </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Choix de la stratégie</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Objectifs fixés</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Principaux leviers identifiés</a:t>
                      </a:r>
                      <a:endParaRPr lang="fr-FR" sz="1800" b="0" strike="noStrike" spc="-1" dirty="0">
                        <a:solidFill>
                          <a:srgbClr val="000000"/>
                        </a:solidFill>
                        <a:latin typeface="Times New Roman"/>
                      </a:endParaRPr>
                    </a:p>
                    <a:p>
                      <a:pPr>
                        <a:lnSpc>
                          <a:spcPct val="150000"/>
                        </a:lnSpc>
                      </a:pPr>
                      <a:endParaRPr lang="fr-FR" sz="1800" b="0" strike="noStrike" spc="-1" dirty="0">
                        <a:solidFill>
                          <a:srgbClr val="000000"/>
                        </a:solidFill>
                        <a:latin typeface="Times New Roman"/>
                      </a:endParaRPr>
                    </a:p>
                    <a:p>
                      <a:pPr>
                        <a:lnSpc>
                          <a:spcPct val="150000"/>
                        </a:lnSpc>
                      </a:pPr>
                      <a:r>
                        <a:rPr lang="fr-FR" sz="1800" b="0" strike="noStrike" spc="-1" dirty="0">
                          <a:solidFill>
                            <a:srgbClr val="000000"/>
                          </a:solidFill>
                          <a:latin typeface="Calibri"/>
                        </a:rPr>
                        <a:t>→ Regard critique : </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Place de l’action multi-niveaux</a:t>
                      </a:r>
                      <a:endParaRPr lang="fr-FR" sz="1800" b="0" strike="noStrike" spc="-1" dirty="0">
                        <a:solidFill>
                          <a:srgbClr val="000000"/>
                        </a:solidFill>
                        <a:latin typeface="Times New Roman"/>
                      </a:endParaRPr>
                    </a:p>
                    <a:p>
                      <a:pPr marL="144000" indent="-216000">
                        <a:lnSpc>
                          <a:spcPct val="150000"/>
                        </a:lnSpc>
                        <a:buClr>
                          <a:srgbClr val="000000"/>
                        </a:buClr>
                        <a:buSzPct val="45000"/>
                        <a:buFont typeface="Wingdings" charset="2"/>
                        <a:buChar char=""/>
                      </a:pPr>
                      <a:r>
                        <a:rPr lang="fr-FR" sz="1800" b="0" strike="noStrike" spc="-1" dirty="0">
                          <a:solidFill>
                            <a:srgbClr val="000000"/>
                          </a:solidFill>
                          <a:latin typeface="Calibri"/>
                        </a:rPr>
                        <a:t>Pensée systémique</a:t>
                      </a:r>
                      <a:endParaRPr lang="fr-FR" sz="1800" b="0" strike="noStrike" spc="-1" dirty="0">
                        <a:solidFill>
                          <a:srgbClr val="000000"/>
                        </a:solidFill>
                        <a:latin typeface="Times New Roman"/>
                      </a:endParaRPr>
                    </a:p>
                  </a:txBody>
                  <a:tcPr marL="36000" marR="36000">
                    <a:lnL w="7200">
                      <a:solidFill>
                        <a:srgbClr val="796451"/>
                      </a:solidFill>
                      <a:prstDash val="solid"/>
                    </a:lnL>
                    <a:lnR w="7200">
                      <a:solidFill>
                        <a:srgbClr val="796451"/>
                      </a:solidFill>
                      <a:prstDash val="solid"/>
                    </a:lnR>
                    <a:lnT w="7200">
                      <a:solidFill>
                        <a:srgbClr val="796451"/>
                      </a:solidFill>
                      <a:prstDash val="solid"/>
                    </a:lnT>
                    <a:lnB w="7200">
                      <a:solidFill>
                        <a:srgbClr val="796451"/>
                      </a:solidFill>
                      <a:prstDash val="solid"/>
                    </a:lnB>
                    <a:solidFill>
                      <a:srgbClr val="E6E1D7"/>
                    </a:solidFill>
                  </a:tcPr>
                </a:tc>
                <a:extLst>
                  <a:ext uri="{0D108BD9-81ED-4DB2-BD59-A6C34878D82A}">
                    <a16:rowId xmlns:a16="http://schemas.microsoft.com/office/drawing/2014/main" val="10001"/>
                  </a:ext>
                </a:extLst>
              </a:tr>
            </a:tbl>
          </a:graphicData>
        </a:graphic>
      </p:graphicFrame>
      <p:sp>
        <p:nvSpPr>
          <p:cNvPr id="100" name="Connecteur droit 99"/>
          <p:cNvSpPr/>
          <p:nvPr/>
        </p:nvSpPr>
        <p:spPr>
          <a:xfrm>
            <a:off x="720000" y="6299640"/>
            <a:ext cx="8280000" cy="360"/>
          </a:xfrm>
          <a:prstGeom prst="line">
            <a:avLst/>
          </a:prstGeom>
          <a:ln w="57240" cap="rnd">
            <a:solidFill>
              <a:srgbClr val="796451"/>
            </a:solidFill>
            <a:round/>
            <a:tailEnd type="triangle" w="med" len="med"/>
          </a:ln>
        </p:spPr>
        <p:style>
          <a:lnRef idx="0">
            <a:scrgbClr r="0" g="0" b="0"/>
          </a:lnRef>
          <a:fillRef idx="0">
            <a:scrgbClr r="0" g="0" b="0"/>
          </a:fillRef>
          <a:effectRef idx="0">
            <a:scrgbClr r="0" g="0" b="0"/>
          </a:effectRef>
          <a:fontRef idx="minor"/>
        </p:style>
        <p:txBody>
          <a:bodyPr lIns="118440" tIns="-73440" rIns="118440" bIns="-73440" anchor="ctr">
            <a:noAutofit/>
          </a:bodyPr>
          <a:lstStyle/>
          <a:p>
            <a:endParaRPr lang="fr-FR" sz="1800" b="0" strike="noStrike" spc="-1">
              <a:solidFill>
                <a:srgbClr val="000000"/>
              </a:solidFill>
              <a:latin typeface="Arial"/>
            </a:endParaRPr>
          </a:p>
        </p:txBody>
      </p:sp>
      <p:sp>
        <p:nvSpPr>
          <p:cNvPr id="101" name="Rectangle 100"/>
          <p:cNvSpPr/>
          <p:nvPr/>
        </p:nvSpPr>
        <p:spPr>
          <a:xfrm>
            <a:off x="0" y="6480000"/>
            <a:ext cx="1259640" cy="13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a:solidFill>
                  <a:srgbClr val="796451"/>
                </a:solidFill>
                <a:latin typeface="Calibri"/>
              </a:rPr>
              <a:t>8 avril 2024</a:t>
            </a:r>
            <a:endParaRPr lang="fr-FR" sz="1600" b="0" strike="noStrike" spc="-1">
              <a:solidFill>
                <a:srgbClr val="000000"/>
              </a:solidFill>
              <a:latin typeface="Arial"/>
            </a:endParaRPr>
          </a:p>
        </p:txBody>
      </p:sp>
      <p:sp>
        <p:nvSpPr>
          <p:cNvPr id="102" name="Rectangle 101"/>
          <p:cNvSpPr/>
          <p:nvPr/>
        </p:nvSpPr>
        <p:spPr>
          <a:xfrm>
            <a:off x="8280000" y="6479640"/>
            <a:ext cx="1259640" cy="49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a:solidFill>
                  <a:srgbClr val="796451"/>
                </a:solidFill>
                <a:latin typeface="Calibri"/>
              </a:rPr>
              <a:t>5 juillet 2024</a:t>
            </a:r>
            <a:endParaRPr lang="fr-FR" sz="1600" b="0" strike="noStrike" spc="-1">
              <a:solidFill>
                <a:srgbClr val="000000"/>
              </a:solidFill>
              <a:latin typeface="Arial"/>
            </a:endParaRPr>
          </a:p>
        </p:txBody>
      </p:sp>
      <p:sp>
        <p:nvSpPr>
          <p:cNvPr id="103" name="Rectangle 102"/>
          <p:cNvSpPr/>
          <p:nvPr/>
        </p:nvSpPr>
        <p:spPr>
          <a:xfrm>
            <a:off x="0" y="5760000"/>
            <a:ext cx="1439640" cy="49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a:solidFill>
                  <a:srgbClr val="796451"/>
                </a:solidFill>
                <a:latin typeface="Calibri"/>
              </a:rPr>
              <a:t>Début du stage</a:t>
            </a:r>
            <a:endParaRPr lang="fr-FR" sz="1600" b="0" strike="noStrike" spc="-1">
              <a:solidFill>
                <a:srgbClr val="000000"/>
              </a:solidFill>
              <a:latin typeface="Arial"/>
            </a:endParaRPr>
          </a:p>
        </p:txBody>
      </p:sp>
      <p:sp>
        <p:nvSpPr>
          <p:cNvPr id="104" name="Rectangle 103"/>
          <p:cNvSpPr/>
          <p:nvPr/>
        </p:nvSpPr>
        <p:spPr>
          <a:xfrm>
            <a:off x="8280360" y="5940000"/>
            <a:ext cx="1259640" cy="49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a:solidFill>
                  <a:srgbClr val="796451"/>
                </a:solidFill>
                <a:latin typeface="Calibri"/>
              </a:rPr>
              <a:t>Fin du stage</a:t>
            </a:r>
            <a:endParaRPr lang="fr-FR" sz="1600" b="0" strike="noStrike" spc="-1">
              <a:solidFill>
                <a:srgbClr val="000000"/>
              </a:solidFill>
              <a:latin typeface="Arial"/>
            </a:endParaRPr>
          </a:p>
        </p:txBody>
      </p:sp>
      <p:sp>
        <p:nvSpPr>
          <p:cNvPr id="105" name="Rectangle 104"/>
          <p:cNvSpPr/>
          <p:nvPr/>
        </p:nvSpPr>
        <p:spPr>
          <a:xfrm>
            <a:off x="6660000" y="6480000"/>
            <a:ext cx="1259640" cy="49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a:solidFill>
                  <a:srgbClr val="796451"/>
                </a:solidFill>
                <a:latin typeface="Calibri"/>
              </a:rPr>
              <a:t>25 juin 2024</a:t>
            </a:r>
            <a:endParaRPr lang="fr-FR" sz="1600" b="0" strike="noStrike" spc="-1">
              <a:solidFill>
                <a:srgbClr val="000000"/>
              </a:solidFill>
              <a:latin typeface="Arial"/>
            </a:endParaRPr>
          </a:p>
        </p:txBody>
      </p:sp>
      <p:sp>
        <p:nvSpPr>
          <p:cNvPr id="106" name="Rectangle 105"/>
          <p:cNvSpPr/>
          <p:nvPr/>
        </p:nvSpPr>
        <p:spPr>
          <a:xfrm>
            <a:off x="6505277" y="5590620"/>
            <a:ext cx="1595083" cy="105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600" b="0" strike="noStrike" spc="-1" dirty="0">
                <a:solidFill>
                  <a:srgbClr val="796451"/>
                </a:solidFill>
                <a:latin typeface="Calibri"/>
              </a:rPr>
              <a:t>Présentation en comité syndical</a:t>
            </a:r>
            <a:endParaRPr lang="fr-FR" sz="1600" b="0" strike="noStrike" spc="-1" dirty="0">
              <a:solidFill>
                <a:srgbClr val="000000"/>
              </a:solidFill>
              <a:latin typeface="Arial"/>
            </a:endParaRPr>
          </a:p>
        </p:txBody>
      </p:sp>
      <p:sp>
        <p:nvSpPr>
          <p:cNvPr id="107" name="Rectangle 106"/>
          <p:cNvSpPr/>
          <p:nvPr/>
        </p:nvSpPr>
        <p:spPr>
          <a:xfrm>
            <a:off x="540000" y="6119640"/>
            <a:ext cx="179640" cy="359640"/>
          </a:xfrm>
          <a:prstGeom prst="rect">
            <a:avLst/>
          </a:prstGeom>
          <a:solidFill>
            <a:srgbClr val="796451"/>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Arial"/>
            </a:endParaRPr>
          </a:p>
        </p:txBody>
      </p:sp>
      <p:sp>
        <p:nvSpPr>
          <p:cNvPr id="108" name="Rectangle 107"/>
          <p:cNvSpPr/>
          <p:nvPr/>
        </p:nvSpPr>
        <p:spPr>
          <a:xfrm>
            <a:off x="7200360" y="6119640"/>
            <a:ext cx="179640" cy="359640"/>
          </a:xfrm>
          <a:prstGeom prst="rect">
            <a:avLst/>
          </a:prstGeom>
          <a:solidFill>
            <a:srgbClr val="796451"/>
          </a:solidFill>
          <a:ln w="0">
            <a:solidFill>
              <a:srgbClr val="79645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r-FR" sz="1800" b="0" strike="noStrike" spc="-1">
              <a:solidFill>
                <a:srgbClr val="FFFFFF"/>
              </a:solidFill>
              <a:latin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2302</Words>
  <Application>Microsoft Office PowerPoint</Application>
  <PresentationFormat>Grand écran</PresentationFormat>
  <Paragraphs>418</Paragraphs>
  <Slides>35</Slides>
  <Notes>10</Notes>
  <HiddenSlides>0</HiddenSlides>
  <MMClips>0</MMClips>
  <ScaleCrop>false</ScaleCrop>
  <HeadingPairs>
    <vt:vector size="6" baseType="variant">
      <vt:variant>
        <vt:lpstr>Polices utilisées</vt:lpstr>
      </vt:variant>
      <vt:variant>
        <vt:i4>8</vt:i4>
      </vt:variant>
      <vt:variant>
        <vt:lpstr>Thème</vt:lpstr>
      </vt:variant>
      <vt:variant>
        <vt:i4>14</vt:i4>
      </vt:variant>
      <vt:variant>
        <vt:lpstr>Titres des diapositives</vt:lpstr>
      </vt:variant>
      <vt:variant>
        <vt:i4>35</vt:i4>
      </vt:variant>
    </vt:vector>
  </HeadingPairs>
  <TitlesOfParts>
    <vt:vector size="57" baseType="lpstr">
      <vt:lpstr>Aptos</vt:lpstr>
      <vt:lpstr>Arial</vt:lpstr>
      <vt:lpstr>Calibri</vt:lpstr>
      <vt:lpstr>Calibri Light</vt:lpstr>
      <vt:lpstr>OpenSymbol</vt:lpstr>
      <vt:lpstr>Symbol</vt:lpstr>
      <vt:lpstr>Times New Roman</vt:lpstr>
      <vt:lpstr>Wingdings</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Intervention d’Amandine Favier Stagiaire Master DTAE  sur l’analyse des PCAET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PARSY</dc:creator>
  <dc:description/>
  <cp:lastModifiedBy>SENECHAL Géraldine</cp:lastModifiedBy>
  <cp:revision>197</cp:revision>
  <cp:lastPrinted>2022-11-08T13:07:57Z</cp:lastPrinted>
  <dcterms:created xsi:type="dcterms:W3CDTF">2017-04-28T11:43:42Z</dcterms:created>
  <dcterms:modified xsi:type="dcterms:W3CDTF">2024-06-17T11:29:49Z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Grand écran</vt:lpwstr>
  </property>
  <property fmtid="{D5CDD505-2E9C-101B-9397-08002B2CF9AE}" pid="4" name="Slides">
    <vt:i4>11</vt:i4>
  </property>
</Properties>
</file>