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315" r:id="rId3"/>
    <p:sldId id="316" r:id="rId4"/>
    <p:sldId id="262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6" r:id="rId13"/>
    <p:sldId id="347" r:id="rId14"/>
    <p:sldId id="348" r:id="rId15"/>
    <p:sldId id="362" r:id="rId16"/>
    <p:sldId id="365" r:id="rId17"/>
    <p:sldId id="366" r:id="rId18"/>
    <p:sldId id="364" r:id="rId19"/>
    <p:sldId id="363" r:id="rId20"/>
    <p:sldId id="367" r:id="rId21"/>
    <p:sldId id="359" r:id="rId22"/>
    <p:sldId id="335" r:id="rId23"/>
    <p:sldId id="337" r:id="rId24"/>
    <p:sldId id="361" r:id="rId25"/>
    <p:sldId id="282" r:id="rId26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495A"/>
    <a:srgbClr val="FFFF00"/>
    <a:srgbClr val="F7D4BE"/>
    <a:srgbClr val="E6EC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8642" autoAdjust="0"/>
  </p:normalViewPr>
  <p:slideViewPr>
    <p:cSldViewPr snapToGrid="0">
      <p:cViewPr varScale="1">
        <p:scale>
          <a:sx n="101" d="100"/>
          <a:sy n="101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55DC0B7-BEC2-4738-8FA2-C2B3D4ACB3AE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5E63867-4399-4F09-9C4D-59020D269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63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B8A21C0-A02B-4A03-925B-D3051395543C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E58FCAF-7108-49D6-B169-C33FC078C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82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0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91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65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7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2" b="87264"/>
          <a:stretch/>
        </p:blipFill>
        <p:spPr>
          <a:xfrm>
            <a:off x="0" y="0"/>
            <a:ext cx="2593075" cy="1167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8" t="70647"/>
          <a:stretch/>
        </p:blipFill>
        <p:spPr>
          <a:xfrm>
            <a:off x="9157648" y="4019151"/>
            <a:ext cx="3034352" cy="2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0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titre Haut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309" y="6421078"/>
            <a:ext cx="1018486" cy="214673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1394985" y="970345"/>
            <a:ext cx="10378811" cy="352806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indent="0" defTabSz="630936">
              <a:spcBef>
                <a:spcPts val="650"/>
              </a:spcBef>
              <a:buSzTx/>
              <a:buFontTx/>
              <a:buNone/>
              <a:defRPr sz="1725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4"/>
          </p:nvPr>
        </p:nvSpPr>
        <p:spPr>
          <a:xfrm>
            <a:off x="1394985" y="449137"/>
            <a:ext cx="10378811" cy="5212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1219462" y="6614160"/>
            <a:ext cx="351046" cy="243841"/>
          </a:xfrm>
          <a:prstGeom prst="rect">
            <a:avLst/>
          </a:prstGeom>
          <a:solidFill>
            <a:schemeClr val="accent2">
              <a:hueOff val="-5013592"/>
              <a:satOff val="-17651"/>
              <a:lumOff val="44816"/>
            </a:schemeClr>
          </a:solidFill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662" y="395349"/>
            <a:ext cx="939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63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d'en-têt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176878" y="2445165"/>
            <a:ext cx="3838245" cy="382982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1055037" y="6614160"/>
            <a:ext cx="351046" cy="24384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0" y="-2"/>
            <a:ext cx="12192000" cy="4348164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 dirty="0"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309" y="6421078"/>
            <a:ext cx="1018486" cy="2146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64802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2" b="87264"/>
          <a:stretch/>
        </p:blipFill>
        <p:spPr>
          <a:xfrm>
            <a:off x="0" y="0"/>
            <a:ext cx="2593075" cy="1167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8" t="70647"/>
          <a:stretch/>
        </p:blipFill>
        <p:spPr>
          <a:xfrm>
            <a:off x="9157648" y="4019151"/>
            <a:ext cx="3034352" cy="2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0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2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0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1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00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97B8-5DBB-492C-A0AD-670D9E0D6247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01_Generique.jpg"/>
          <p:cNvPicPr>
            <a:picLocks noChangeAspect="1"/>
          </p:cNvPicPr>
          <p:nvPr/>
        </p:nvPicPr>
        <p:blipFill>
          <a:blip r:embed="rId2"/>
          <a:srcRect t="19310" b="38555"/>
          <a:stretch>
            <a:fillRect/>
          </a:stretch>
        </p:blipFill>
        <p:spPr>
          <a:xfrm>
            <a:off x="0" y="1575147"/>
            <a:ext cx="12192000" cy="528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94985" y="970345"/>
            <a:ext cx="10378811" cy="528846"/>
          </a:xfrm>
        </p:spPr>
        <p:txBody>
          <a:bodyPr>
            <a:normAutofit/>
          </a:bodyPr>
          <a:lstStyle/>
          <a:p>
            <a:r>
              <a:rPr lang="fr-FR" sz="2700" dirty="0"/>
              <a:t>13 Février 2024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600" dirty="0"/>
              <a:t>COMITE SYNDICAL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6057B3-CAD0-03C0-38ED-B6687FC2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60" y="0"/>
            <a:ext cx="559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1CD2F2-8115-4FE5-6911-A99F64AC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95" y="628259"/>
            <a:ext cx="6782255" cy="58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228293-FA60-4429-5B94-5F5B0A0D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33" y="885523"/>
            <a:ext cx="5365292" cy="28578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CB7992-6558-3DBA-D104-AFA49290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490" y="1"/>
            <a:ext cx="4625239" cy="69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31E5E3-8F19-9852-F7B9-2C7325290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18"/>
          <a:stretch/>
        </p:blipFill>
        <p:spPr>
          <a:xfrm>
            <a:off x="2352674" y="841218"/>
            <a:ext cx="6833060" cy="51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7AB16B-9684-D44F-DF80-614571ED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3" y="905441"/>
            <a:ext cx="5724686" cy="4133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A8203C-004D-F8A3-9A6B-374CE75D3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25" b="3208"/>
          <a:stretch/>
        </p:blipFill>
        <p:spPr>
          <a:xfrm>
            <a:off x="6096000" y="1318930"/>
            <a:ext cx="5553075" cy="36435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99C348-5D72-79AB-EA28-D129B5F7B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24" y="5220833"/>
            <a:ext cx="8248806" cy="16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9F58-DA79-B93A-C420-748821360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D9A6BA-914D-2FFA-BBC7-92B3AD6E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896331"/>
            <a:ext cx="6497841" cy="48060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9C8C3A-73A9-D24E-CD38-CED7860F7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6" b="6156"/>
          <a:stretch/>
        </p:blipFill>
        <p:spPr>
          <a:xfrm>
            <a:off x="0" y="1886547"/>
            <a:ext cx="5776609" cy="28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D8D67-DDFD-63DF-9D55-186A6E24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EE399B-BAEF-F876-8CCA-6B7172F1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75" y="572420"/>
            <a:ext cx="6963952" cy="36471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91352B-3673-8CF7-AABA-F2469F55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033" y="4219575"/>
            <a:ext cx="6235298" cy="21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1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447A8-88E9-7353-85FC-BDAB70126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D5ABBA-2C40-A728-74A5-B272F8CBB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09" y="719820"/>
            <a:ext cx="6956907" cy="54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0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3050-4345-545F-2CC1-C612AA56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246F77-D373-9D41-8CE3-92E9CD9F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81" y="466317"/>
            <a:ext cx="6494934" cy="18482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AEC1AB-6F99-6992-29EB-E75F9EA6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606" y="2211613"/>
            <a:ext cx="5964298" cy="39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E4BB9-97BF-FF89-0DCB-FD245DCD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E0C030-A290-C725-1B82-32B9C881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857195"/>
            <a:ext cx="6158257" cy="54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4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170E56-67FB-18EC-BB80-EA6549A1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5680"/>
            <a:ext cx="10515600" cy="56999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3800" b="1" dirty="0"/>
              <a:t>		Ordre du Jour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1. Délibération n°553 - </a:t>
            </a:r>
            <a:r>
              <a:rPr lang="fr-FR" dirty="0"/>
              <a:t>Modification de la représentation des membres de la C.U.A. au sein du comité syndical.</a:t>
            </a:r>
          </a:p>
          <a:p>
            <a:pPr marL="514350" indent="-514350" algn="just">
              <a:buAutoNum type="arabicPeriod"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2. Délibération n° 554 - </a:t>
            </a:r>
            <a:r>
              <a:rPr lang="fr-FR" dirty="0"/>
              <a:t>Rapport d'orientations budgétaires 2023.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3. Délibération n°555 - </a:t>
            </a:r>
            <a:r>
              <a:rPr lang="fr-FR" dirty="0"/>
              <a:t>Tableau des effectifs 2024.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4. Délibération n°556 - </a:t>
            </a:r>
            <a:r>
              <a:rPr lang="fr-FR" dirty="0"/>
              <a:t>Mise à disposition d’agent C.U.A.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5. Délibération n°557 - </a:t>
            </a:r>
            <a:r>
              <a:rPr lang="fr-FR" dirty="0"/>
              <a:t>Subvention à l’association du comité des œuvres sociales C.U.A./S.M.A.V. 2024.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6. Information : </a:t>
            </a:r>
            <a:r>
              <a:rPr lang="fr-FR" dirty="0"/>
              <a:t>Point d’actualité Conférence Régionale de gouvernance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7. Intervention de Monsieur Nicolas Thouvenin: Présentation de la plate-forme planification-ecologique.fr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514350" indent="-514350">
              <a:buAutoNum type="arabicPlain" startAt="3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89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98CE-7750-A6D8-EF42-A32163100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/>
          </p:cNvSpPr>
          <p:nvPr/>
        </p:nvSpPr>
        <p:spPr>
          <a:xfrm>
            <a:off x="2478667" y="373070"/>
            <a:ext cx="7695237" cy="5212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3.  Délibération n°555 - Tableau des effectifs 2024</a:t>
            </a:r>
          </a:p>
          <a:p>
            <a:pPr marL="0" indent="0">
              <a:buNone/>
            </a:pPr>
            <a:r>
              <a:rPr lang="fr-FR" sz="255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689858-4834-0A67-AA77-90C8FF5C7CC3}"/>
              </a:ext>
            </a:extLst>
          </p:cNvPr>
          <p:cNvSpPr txBox="1"/>
          <p:nvPr/>
        </p:nvSpPr>
        <p:spPr>
          <a:xfrm>
            <a:off x="581487" y="1750206"/>
            <a:ext cx="2585225" cy="13234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sz="2000" dirty="0"/>
              <a:t>Il est proposé d’adopter le nouveau tableau des effectifs du Scota comme suit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01B3C7-0526-A38B-78A3-1312745A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16" y="824791"/>
            <a:ext cx="5671374" cy="60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3D360F6-2CCC-C25E-81B9-44A3028D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1"/>
                </a:solidFill>
              </a:rPr>
              <a:t>4. Projet de délibération N° 556 : Mise à disposition d’un agent C.U.A.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Monsieur Christian Parsy, agent de la C.U.A. est mis à disposition du Scota par la C.U.A. pour l’année 2024.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Il convient d’en délibérer lors du prochain comité syndical.</a:t>
            </a:r>
          </a:p>
        </p:txBody>
      </p:sp>
    </p:spTree>
    <p:extLst>
      <p:ext uri="{BB962C8B-B14F-4D97-AF65-F5344CB8AC3E}">
        <p14:creationId xmlns:p14="http://schemas.microsoft.com/office/powerpoint/2010/main" val="2201073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FAF36F-750C-F5DA-C0DC-EA666485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62099"/>
            <a:ext cx="9467850" cy="39100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300" b="1" dirty="0">
                <a:solidFill>
                  <a:schemeClr val="accent1"/>
                </a:solidFill>
              </a:rPr>
              <a:t>5. Projet de délibération subvention à l’association du comité des œuvres sociales C.U.A./S.M.A.V. 2024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600" dirty="0"/>
              <a:t>L’assiette de la cotisation est la masse salariale du Scota de l’année n-2  soit 2022, sur la base de 1,1 % de la masse salariale (hors agents mis à disposition) de n-2, notre cotisation est amenée à augmenter de 1 251 € à 1 423 € (une chargée de mission urbanisme présente sur une année budgétaire).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600" dirty="0"/>
          </a:p>
          <a:p>
            <a:pPr marL="0" indent="0">
              <a:lnSpc>
                <a:spcPct val="120000"/>
              </a:lnSpc>
              <a:buNone/>
            </a:pPr>
            <a:r>
              <a:rPr lang="fr-FR" sz="2600" dirty="0"/>
              <a:t>Il est proposé au bureau l’attribution pour l’année 2024 d’une subvention de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600" dirty="0"/>
              <a:t>1 423 € à l’association du comité des œuvres sociales C.U.A./S.M.A.V. 2024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26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3D4980F-8946-C703-AE20-A27A306A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03"/>
            <a:ext cx="10515600" cy="145189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chemeClr val="accent1"/>
                </a:solidFill>
              </a:rPr>
              <a:t>6. Information : Point d’actualité Conférence Régionale de gouvernance de l’artificialisation des sols</a:t>
            </a:r>
          </a:p>
          <a:p>
            <a:pPr marL="0" indent="0">
              <a:lnSpc>
                <a:spcPct val="80000"/>
              </a:lnSpc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2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170E56-67FB-18EC-BB80-EA6549A1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537" y="199640"/>
            <a:ext cx="7505700" cy="1203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>
                <a:solidFill>
                  <a:schemeClr val="accent1"/>
                </a:solidFill>
              </a:rPr>
              <a:t>7. Intervention de Monsieur Nicolas Thouvenin présentation de la </a:t>
            </a:r>
            <a:r>
              <a:rPr lang="fr-FR" sz="2400" b="1" dirty="0" err="1">
                <a:solidFill>
                  <a:schemeClr val="accent1"/>
                </a:solidFill>
              </a:rPr>
              <a:t>plateforme</a:t>
            </a:r>
            <a:r>
              <a:rPr lang="fr-FR" sz="2400" b="1" dirty="0">
                <a:solidFill>
                  <a:schemeClr val="accent1"/>
                </a:solidFill>
              </a:rPr>
              <a:t> planification-ecologique.fr </a:t>
            </a:r>
            <a:endParaRPr lang="fr-FR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1EF680-2B55-E1EC-F9EA-939757CE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" y="1258586"/>
            <a:ext cx="7096192" cy="51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pic>
        <p:nvPicPr>
          <p:cNvPr id="702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9290" b="46030"/>
          <a:stretch>
            <a:fillRect/>
          </a:stretch>
        </p:blipFill>
        <p:spPr>
          <a:xfrm>
            <a:off x="0" y="-1"/>
            <a:ext cx="12192000" cy="4348163"/>
          </a:xfrm>
          <a:prstGeom prst="rect">
            <a:avLst/>
          </a:prstGeom>
        </p:spPr>
      </p:pic>
      <p:sp>
        <p:nvSpPr>
          <p:cNvPr id="703" name="Shape 703"/>
          <p:cNvSpPr/>
          <p:nvPr/>
        </p:nvSpPr>
        <p:spPr>
          <a:xfrm>
            <a:off x="4096292" y="5151813"/>
            <a:ext cx="3746475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rPr sz="2800" dirty="0">
                <a:solidFill>
                  <a:schemeClr val="accent1"/>
                </a:solidFill>
              </a:rPr>
              <a:t>Merci de votre attention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514C727-6836-A991-7C50-D104437F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36650"/>
            <a:ext cx="10763250" cy="3959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1. Désignation d’un nouveau représentant de la C.U.A. au sein du Scota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effectLst/>
                <a:ea typeface="Calibri" panose="020F0502020204030204" pitchFamily="34" charset="0"/>
              </a:rPr>
              <a:t>La C.U.A. est représentée au sein du Scota par 29 délégués désignés par les Conseils Communautaires de la C.U.A. lors des séances des 30 juillet</a:t>
            </a:r>
            <a:r>
              <a:rPr lang="fr-FR" sz="2000" dirty="0">
                <a:ea typeface="Calibri" panose="020F0502020204030204" pitchFamily="34" charset="0"/>
              </a:rPr>
              <a:t>, </a:t>
            </a:r>
            <a:r>
              <a:rPr lang="fr-FR" sz="2000" dirty="0">
                <a:effectLst/>
                <a:ea typeface="Calibri" panose="020F0502020204030204" pitchFamily="34" charset="0"/>
              </a:rPr>
              <a:t>24 septembre 2020 et 15 décembre 2023. </a:t>
            </a:r>
          </a:p>
          <a:p>
            <a:pPr marL="0" indent="0" algn="just">
              <a:buNone/>
            </a:pPr>
            <a:endParaRPr lang="fr-FR" sz="2000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effectLst/>
                <a:ea typeface="Calibri" panose="020F0502020204030204" pitchFamily="34" charset="0"/>
              </a:rPr>
              <a:t>Le Conseil de la C.U.A. du 15.12.2023 a désigné Monsieur Sylvain ROY à l’effet de siéger au Conseil syndical du Scota en lieu et place de Monsieur CANLER.</a:t>
            </a:r>
          </a:p>
          <a:p>
            <a:pPr marL="0" indent="0" algn="just">
              <a:buNone/>
            </a:pPr>
            <a:endParaRPr lang="fr-FR" sz="2000" dirty="0">
              <a:effectLst/>
              <a:ea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Conformément aux dispositions précitées, Madame Françoise ROSSIGNOL </a:t>
            </a:r>
            <a:r>
              <a:rPr lang="fr-FR" sz="2000" dirty="0">
                <a:ea typeface="Times New Roman" panose="02020603050405020304" pitchFamily="18" charset="0"/>
              </a:rPr>
              <a:t>est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amenée à installer dans sa fonction de membre du Comité Syndical du Syndicat mixte du SCoT de l’arrageois </a:t>
            </a:r>
            <a:r>
              <a:rPr lang="fr-FR" sz="2000" dirty="0">
                <a:ea typeface="Times New Roman" panose="02020603050405020304" pitchFamily="18" charset="0"/>
              </a:rPr>
              <a:t>Monsieur Sylvain ROY.</a:t>
            </a:r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2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43719" y="123825"/>
            <a:ext cx="10957831" cy="44087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2. Présentation du ROB 2024</a:t>
            </a:r>
          </a:p>
          <a:p>
            <a:endParaRPr lang="fr-FR" sz="2000" b="1" dirty="0"/>
          </a:p>
          <a:p>
            <a:r>
              <a:rPr lang="fr-FR" sz="2000" dirty="0"/>
              <a:t>Il est donné lecture au projet de Rapport d’Orientation Budgétaire 2024</a:t>
            </a:r>
          </a:p>
        </p:txBody>
      </p:sp>
    </p:spTree>
    <p:extLst>
      <p:ext uri="{BB962C8B-B14F-4D97-AF65-F5344CB8AC3E}">
        <p14:creationId xmlns:p14="http://schemas.microsoft.com/office/powerpoint/2010/main" val="216159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E78C73A-4D10-7036-8621-08D1961B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223390"/>
            <a:ext cx="6544588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E52BDE-BE28-E28B-ED67-0C0384053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285" y="1878708"/>
            <a:ext cx="6915430" cy="24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C7AC96-A212-B20D-97D0-DB292F446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4"/>
          <a:stretch/>
        </p:blipFill>
        <p:spPr>
          <a:xfrm>
            <a:off x="2857086" y="404391"/>
            <a:ext cx="6182139" cy="58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4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C48890-5A50-B240-557F-2E195BA5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49" y="492444"/>
            <a:ext cx="6871279" cy="32604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95F043-6CA4-20C5-2F8E-3717CC4EF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649" y="3752850"/>
            <a:ext cx="6939514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03EDC9-14CD-B86C-B815-CF5A884A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943" y="375811"/>
            <a:ext cx="5468113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4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533</Words>
  <Application>Microsoft Office PowerPoint</Application>
  <PresentationFormat>Grand écran</PresentationFormat>
  <Paragraphs>58</Paragraphs>
  <Slides>25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BOURGEOIS David</dc:creator>
  <cp:lastModifiedBy>SENECHAL Géraldine</cp:lastModifiedBy>
  <cp:revision>180</cp:revision>
  <cp:lastPrinted>2022-11-08T13:07:57Z</cp:lastPrinted>
  <dcterms:created xsi:type="dcterms:W3CDTF">2017-04-28T11:43:42Z</dcterms:created>
  <dcterms:modified xsi:type="dcterms:W3CDTF">2024-02-09T10:23:30Z</dcterms:modified>
</cp:coreProperties>
</file>