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341" r:id="rId3"/>
    <p:sldId id="268" r:id="rId4"/>
    <p:sldId id="263" r:id="rId5"/>
    <p:sldId id="271" r:id="rId6"/>
    <p:sldId id="302" r:id="rId7"/>
    <p:sldId id="303" r:id="rId8"/>
    <p:sldId id="299" r:id="rId9"/>
    <p:sldId id="300" r:id="rId10"/>
    <p:sldId id="297" r:id="rId11"/>
    <p:sldId id="329" r:id="rId12"/>
    <p:sldId id="298" r:id="rId13"/>
    <p:sldId id="306" r:id="rId14"/>
    <p:sldId id="311" r:id="rId15"/>
    <p:sldId id="346" r:id="rId16"/>
    <p:sldId id="340" r:id="rId17"/>
    <p:sldId id="282" r:id="rId18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1pPr>
    <a:lvl2pPr marL="0" marR="0" indent="4572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2pPr>
    <a:lvl3pPr marL="0" marR="0" indent="9144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3pPr>
    <a:lvl4pPr marL="0" marR="0" indent="13716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4pPr>
    <a:lvl5pPr marL="0" marR="0" indent="18288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5pPr>
    <a:lvl6pPr marL="0" marR="0" indent="22860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6pPr>
    <a:lvl7pPr marL="0" marR="0" indent="27432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7pPr>
    <a:lvl8pPr marL="0" marR="0" indent="32004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8pPr>
    <a:lvl9pPr marL="0" marR="0" indent="3657600" algn="ctr" defTabSz="1828800" rtl="0" fontAlgn="auto" latinLnBrk="0" hangingPunct="0">
      <a:lnSpc>
        <a:spcPct val="13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7E7E85"/>
        </a:solidFill>
        <a:effectLst/>
        <a:uFillTx/>
        <a:latin typeface="Fira Sans SemiBold"/>
        <a:ea typeface="Fira Sans SemiBold"/>
        <a:cs typeface="Fira Sans SemiBold"/>
        <a:sym typeface="Fira Sans SemiBold"/>
      </a:defRPr>
    </a:lvl9pPr>
  </p:defaultTextStyle>
  <p:extLst>
    <p:ext uri="{EFAFB233-063F-42B5-8137-9DF3F51BA10A}">
      <p15:sldGuideLst xmlns:p15="http://schemas.microsoft.com/office/powerpoint/2012/main">
        <p15:guide id="1" orient="horz" pos="500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B5C"/>
    <a:srgbClr val="CCD0D1"/>
    <a:srgbClr val="A8C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E7ED"/>
          </a:solidFill>
        </a:fill>
      </a:tcStyle>
    </a:wholeTbl>
    <a:band2H>
      <a:tcTxStyle/>
      <a:tcStyle>
        <a:tcBdr/>
        <a:fill>
          <a:solidFill>
            <a:srgbClr val="ECF3F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ABCCE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ABCCE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ABCC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FE3"/>
          </a:solidFill>
        </a:fill>
      </a:tcStyle>
    </a:wholeTbl>
    <a:band2H>
      <a:tcTxStyle/>
      <a:tcStyle>
        <a:tcBdr/>
        <a:fill>
          <a:solidFill>
            <a:srgbClr val="F2EFF2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29FB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29FB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29FB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EED4"/>
          </a:solidFill>
        </a:fill>
      </a:tcStyle>
    </a:wholeTbl>
    <a:band2H>
      <a:tcTxStyle/>
      <a:tcStyle>
        <a:tcBdr/>
        <a:fill>
          <a:solidFill>
            <a:srgbClr val="F4F7EB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0D27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0D272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0D272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7ABCCE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7ABCCE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327"/>
  </p:normalViewPr>
  <p:slideViewPr>
    <p:cSldViewPr snapToGrid="0" snapToObjects="1">
      <p:cViewPr varScale="1">
        <p:scale>
          <a:sx n="56" d="100"/>
          <a:sy n="56" d="100"/>
        </p:scale>
        <p:origin x="528" y="78"/>
      </p:cViewPr>
      <p:guideLst>
        <p:guide orient="horz" pos="5000"/>
        <p:guide pos="7680"/>
      </p:guideLst>
    </p:cSldViewPr>
  </p:slideViewPr>
  <p:outlineViewPr>
    <p:cViewPr>
      <p:scale>
        <a:sx n="33" d="100"/>
        <a:sy n="33" d="100"/>
      </p:scale>
      <p:origin x="0" y="-18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9" d="100"/>
          <a:sy n="129" d="100"/>
        </p:scale>
        <p:origin x="441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45FE8-4B13-8743-AD4F-B8D5FEED9948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D30E5-C25A-B444-8EB3-AE65F6B30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8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2" name="Shape 392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Fira Sans Regular"/>
      </a:defRPr>
    </a:lvl1pPr>
    <a:lvl2pPr indent="228600" defTabSz="1828800" latinLnBrk="0">
      <a:defRPr sz="2400">
        <a:latin typeface="+mn-lt"/>
        <a:ea typeface="+mn-ea"/>
        <a:cs typeface="+mn-cs"/>
        <a:sym typeface="Fira Sans Regular"/>
      </a:defRPr>
    </a:lvl2pPr>
    <a:lvl3pPr indent="457200" defTabSz="1828800" latinLnBrk="0">
      <a:defRPr sz="2400">
        <a:latin typeface="+mn-lt"/>
        <a:ea typeface="+mn-ea"/>
        <a:cs typeface="+mn-cs"/>
        <a:sym typeface="Fira Sans Regular"/>
      </a:defRPr>
    </a:lvl3pPr>
    <a:lvl4pPr indent="685800" defTabSz="1828800" latinLnBrk="0">
      <a:defRPr sz="2400">
        <a:latin typeface="+mn-lt"/>
        <a:ea typeface="+mn-ea"/>
        <a:cs typeface="+mn-cs"/>
        <a:sym typeface="Fira Sans Regular"/>
      </a:defRPr>
    </a:lvl4pPr>
    <a:lvl5pPr indent="914400" defTabSz="1828800" latinLnBrk="0">
      <a:defRPr sz="2400">
        <a:latin typeface="+mn-lt"/>
        <a:ea typeface="+mn-ea"/>
        <a:cs typeface="+mn-cs"/>
        <a:sym typeface="Fira Sans Regular"/>
      </a:defRPr>
    </a:lvl5pPr>
    <a:lvl6pPr indent="1143000" defTabSz="1828800" latinLnBrk="0">
      <a:defRPr sz="2400">
        <a:latin typeface="+mn-lt"/>
        <a:ea typeface="+mn-ea"/>
        <a:cs typeface="+mn-cs"/>
        <a:sym typeface="Fira Sans Regular"/>
      </a:defRPr>
    </a:lvl6pPr>
    <a:lvl7pPr indent="1371600" defTabSz="1828800" latinLnBrk="0">
      <a:defRPr sz="2400">
        <a:latin typeface="+mn-lt"/>
        <a:ea typeface="+mn-ea"/>
        <a:cs typeface="+mn-cs"/>
        <a:sym typeface="Fira Sans Regular"/>
      </a:defRPr>
    </a:lvl7pPr>
    <a:lvl8pPr indent="1600200" defTabSz="1828800" latinLnBrk="0">
      <a:defRPr sz="2400">
        <a:latin typeface="+mn-lt"/>
        <a:ea typeface="+mn-ea"/>
        <a:cs typeface="+mn-cs"/>
        <a:sym typeface="Fira Sans Regular"/>
      </a:defRPr>
    </a:lvl8pPr>
    <a:lvl9pPr indent="1828800" defTabSz="1828800" latinLnBrk="0">
      <a:defRPr sz="2400">
        <a:latin typeface="+mn-lt"/>
        <a:ea typeface="+mn-ea"/>
        <a:cs typeface="+mn-cs"/>
        <a:sym typeface="Fira Sans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149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1326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808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78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536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44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6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61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586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6075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9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118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Révision SCoT  = 62 920 :</a:t>
            </a:r>
          </a:p>
          <a:p>
            <a:r>
              <a:rPr lang="fr-FR" dirty="0" err="1"/>
              <a:t>Rp</a:t>
            </a:r>
            <a:r>
              <a:rPr lang="fr-FR" dirty="0"/>
              <a:t> : 19920</a:t>
            </a:r>
          </a:p>
          <a:p>
            <a:r>
              <a:rPr lang="fr-FR" dirty="0"/>
              <a:t>Révision : 3000</a:t>
            </a:r>
          </a:p>
          <a:p>
            <a:r>
              <a:rPr lang="fr-FR" dirty="0"/>
              <a:t>Annonces pub : 10000</a:t>
            </a:r>
          </a:p>
          <a:p>
            <a:r>
              <a:rPr lang="fr-FR" dirty="0"/>
              <a:t>Commission enquête : 30000</a:t>
            </a:r>
          </a:p>
          <a:p>
            <a:endParaRPr lang="fr-FR" dirty="0"/>
          </a:p>
          <a:p>
            <a:r>
              <a:rPr lang="fr-FR" dirty="0"/>
              <a:t>Etudes et schéma : 134 000 :</a:t>
            </a:r>
          </a:p>
          <a:p>
            <a:r>
              <a:rPr lang="fr-FR" dirty="0"/>
              <a:t>Schéma : 77 000</a:t>
            </a:r>
          </a:p>
          <a:p>
            <a:r>
              <a:rPr lang="fr-FR" dirty="0" err="1"/>
              <a:t>Rp</a:t>
            </a:r>
            <a:r>
              <a:rPr lang="fr-FR" dirty="0"/>
              <a:t> = 2190</a:t>
            </a:r>
          </a:p>
          <a:p>
            <a:r>
              <a:rPr lang="fr-FR" dirty="0" err="1"/>
              <a:t>Ppige</a:t>
            </a:r>
            <a:r>
              <a:rPr lang="fr-FR" dirty="0"/>
              <a:t> = 4 808</a:t>
            </a:r>
          </a:p>
          <a:p>
            <a:r>
              <a:rPr lang="fr-FR" dirty="0" err="1"/>
              <a:t>Prospec</a:t>
            </a:r>
            <a:r>
              <a:rPr lang="fr-FR" dirty="0"/>
              <a:t> = 50 000</a:t>
            </a:r>
          </a:p>
          <a:p>
            <a:endParaRPr lang="fr-FR" dirty="0"/>
          </a:p>
          <a:p>
            <a:r>
              <a:rPr lang="fr-FR" dirty="0"/>
              <a:t>Matériel mobilier et logiciel = 42 473 :</a:t>
            </a:r>
          </a:p>
          <a:p>
            <a:r>
              <a:rPr lang="fr-FR" dirty="0"/>
              <a:t>Logiciel : 2 500</a:t>
            </a:r>
          </a:p>
          <a:p>
            <a:r>
              <a:rPr lang="fr-FR" dirty="0"/>
              <a:t>Renouvellement pc : 12 000</a:t>
            </a:r>
          </a:p>
          <a:p>
            <a:r>
              <a:rPr lang="fr-FR" dirty="0"/>
              <a:t>Mobilier : 1800</a:t>
            </a:r>
          </a:p>
          <a:p>
            <a:r>
              <a:rPr lang="fr-FR" dirty="0"/>
              <a:t>Divers autre : 1200</a:t>
            </a:r>
          </a:p>
          <a:p>
            <a:r>
              <a:rPr lang="fr-FR" dirty="0"/>
              <a:t>Equilibre section = 24 973</a:t>
            </a:r>
          </a:p>
        </p:txBody>
      </p:sp>
    </p:spTree>
    <p:extLst>
      <p:ext uri="{BB962C8B-B14F-4D97-AF65-F5344CB8AC3E}">
        <p14:creationId xmlns:p14="http://schemas.microsoft.com/office/powerpoint/2010/main" val="68862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titre Haut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0618" y="12842155"/>
            <a:ext cx="2036971" cy="42934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2789969" y="1940690"/>
            <a:ext cx="20757621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indent="0" defTabSz="1261872">
              <a:spcBef>
                <a:spcPts val="1300"/>
              </a:spcBef>
              <a:buSzTx/>
              <a:buFontTx/>
              <a:buNone/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quarter" idx="14"/>
          </p:nvPr>
        </p:nvSpPr>
        <p:spPr>
          <a:xfrm>
            <a:off x="2789969" y="898274"/>
            <a:ext cx="20757621" cy="1042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2438924" y="13228319"/>
            <a:ext cx="702091" cy="487681"/>
          </a:xfrm>
          <a:prstGeom prst="rect">
            <a:avLst/>
          </a:prstGeom>
          <a:solidFill>
            <a:schemeClr val="accent2">
              <a:hueOff val="-5013592"/>
              <a:satOff val="-17651"/>
              <a:lumOff val="44816"/>
            </a:schemeClr>
          </a:solidFill>
        </p:spPr>
        <p:txBody>
          <a:bodyPr/>
          <a:lstStyle/>
          <a:p>
            <a:fld id="{86CB4B4D-7CA3-9044-876B-883B54F8677D}" type="slidenum">
              <a:t>‹N°›</a:t>
            </a:fld>
            <a:endParaRPr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324" y="790698"/>
            <a:ext cx="1879600" cy="1879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pleine page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23707208" y="0"/>
            <a:ext cx="702091" cy="4876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d'en-tête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pdf"/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8353755" y="4890329"/>
            <a:ext cx="7676490" cy="7659639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21100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pic" idx="13"/>
          </p:nvPr>
        </p:nvSpPr>
        <p:spPr>
          <a:xfrm>
            <a:off x="0" y="-3"/>
            <a:ext cx="24384000" cy="86963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 dirty="0"/>
          </a:p>
        </p:txBody>
      </p:sp>
      <p:pic>
        <p:nvPicPr>
          <p:cNvPr id="169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0618" y="12842155"/>
            <a:ext cx="2036971" cy="429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quipe-2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2789969" y="1940690"/>
            <a:ext cx="20757621" cy="70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 defTabSz="1261872">
              <a:lnSpc>
                <a:spcPct val="90000"/>
              </a:lnSpc>
              <a:spcBef>
                <a:spcPts val="1300"/>
              </a:spcBef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Sous-titre</a:t>
            </a:r>
          </a:p>
        </p:txBody>
      </p:sp>
      <p:sp>
        <p:nvSpPr>
          <p:cNvPr id="242" name="Shape 242"/>
          <p:cNvSpPr/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Cliquez pour modifier les styles du texte du masque</a:t>
            </a:r>
          </a:p>
        </p:txBody>
      </p:sp>
      <p:pic>
        <p:nvPicPr>
          <p:cNvPr id="243" name="pasted-image.pdf"/>
          <p:cNvPicPr>
            <a:picLocks noChangeAspect="1"/>
          </p:cNvPicPr>
          <p:nvPr/>
        </p:nvPicPr>
        <p:blipFill>
          <a:blip r:embed="rId2">
            <a:alphaModFix amt="24470"/>
          </a:blip>
          <a:stretch>
            <a:fillRect/>
          </a:stretch>
        </p:blipFill>
        <p:spPr>
          <a:xfrm>
            <a:off x="739084" y="765430"/>
            <a:ext cx="1885009" cy="188087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>
            <a:spLocks noGrp="1"/>
          </p:cNvSpPr>
          <p:nvPr>
            <p:ph type="pic" sz="quarter" idx="13"/>
          </p:nvPr>
        </p:nvSpPr>
        <p:spPr>
          <a:xfrm>
            <a:off x="2059273" y="3457447"/>
            <a:ext cx="5248657" cy="7461506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pic" sz="quarter" idx="14"/>
          </p:nvPr>
        </p:nvSpPr>
        <p:spPr>
          <a:xfrm>
            <a:off x="12882849" y="3457447"/>
            <a:ext cx="5248657" cy="7461506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pic" sz="quarter" idx="15"/>
          </p:nvPr>
        </p:nvSpPr>
        <p:spPr>
          <a:xfrm>
            <a:off x="18296222" y="3457447"/>
            <a:ext cx="5248657" cy="7461506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xfrm>
            <a:off x="20592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10685" y="6595409"/>
            <a:ext cx="10071100" cy="10045700"/>
          </a:xfrm>
          <a:prstGeom prst="rect">
            <a:avLst/>
          </a:prstGeom>
        </p:spPr>
      </p:pic>
      <p:sp>
        <p:nvSpPr>
          <p:cNvPr id="12" name="Shape 244"/>
          <p:cNvSpPr>
            <a:spLocks noGrp="1"/>
          </p:cNvSpPr>
          <p:nvPr>
            <p:ph type="pic" sz="quarter" idx="16"/>
          </p:nvPr>
        </p:nvSpPr>
        <p:spPr>
          <a:xfrm>
            <a:off x="7469476" y="3457447"/>
            <a:ext cx="5248657" cy="7461506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photos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2789969" y="1940690"/>
            <a:ext cx="20757621" cy="70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 defTabSz="1261872">
              <a:lnSpc>
                <a:spcPct val="90000"/>
              </a:lnSpc>
              <a:spcBef>
                <a:spcPts val="1300"/>
              </a:spcBef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Sous-titre</a:t>
            </a:r>
          </a:p>
        </p:txBody>
      </p:sp>
      <p:sp>
        <p:nvSpPr>
          <p:cNvPr id="259" name="Shape 259"/>
          <p:cNvSpPr/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Cliquez pour modifier les styles du texte du masque</a:t>
            </a:r>
          </a:p>
        </p:txBody>
      </p:sp>
      <p:pic>
        <p:nvPicPr>
          <p:cNvPr id="260" name="pasted-image.pdf"/>
          <p:cNvPicPr>
            <a:picLocks noChangeAspect="1"/>
          </p:cNvPicPr>
          <p:nvPr/>
        </p:nvPicPr>
        <p:blipFill>
          <a:blip r:embed="rId2">
            <a:alphaModFix amt="24470"/>
          </a:blip>
          <a:stretch>
            <a:fillRect/>
          </a:stretch>
        </p:blipFill>
        <p:spPr>
          <a:xfrm>
            <a:off x="739084" y="765430"/>
            <a:ext cx="1885009" cy="1880871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>
            <a:spLocks noGrp="1"/>
          </p:cNvSpPr>
          <p:nvPr>
            <p:ph type="pic" sz="quarter" idx="13"/>
          </p:nvPr>
        </p:nvSpPr>
        <p:spPr>
          <a:xfrm>
            <a:off x="2059273" y="4654295"/>
            <a:ext cx="5248657" cy="4407409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pic" sz="quarter" idx="14"/>
          </p:nvPr>
        </p:nvSpPr>
        <p:spPr>
          <a:xfrm>
            <a:off x="12882849" y="4654295"/>
            <a:ext cx="5248657" cy="4407409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pic" sz="quarter" idx="15"/>
          </p:nvPr>
        </p:nvSpPr>
        <p:spPr>
          <a:xfrm>
            <a:off x="18296222" y="4654295"/>
            <a:ext cx="5248657" cy="4407409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xfrm>
            <a:off x="20592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10685" y="6595409"/>
            <a:ext cx="10071100" cy="10045700"/>
          </a:xfrm>
          <a:prstGeom prst="rect">
            <a:avLst/>
          </a:prstGeom>
        </p:spPr>
      </p:pic>
      <p:sp>
        <p:nvSpPr>
          <p:cNvPr id="12" name="Shape 263"/>
          <p:cNvSpPr>
            <a:spLocks noGrp="1"/>
          </p:cNvSpPr>
          <p:nvPr>
            <p:ph type="pic" sz="quarter" idx="16"/>
          </p:nvPr>
        </p:nvSpPr>
        <p:spPr>
          <a:xfrm>
            <a:off x="7469476" y="4654294"/>
            <a:ext cx="5248657" cy="4407409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photos-2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2789969" y="1940690"/>
            <a:ext cx="20757621" cy="70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 defTabSz="1261872">
              <a:lnSpc>
                <a:spcPct val="90000"/>
              </a:lnSpc>
              <a:spcBef>
                <a:spcPts val="1300"/>
              </a:spcBef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Sous-titre</a:t>
            </a:r>
          </a:p>
        </p:txBody>
      </p:sp>
      <p:sp>
        <p:nvSpPr>
          <p:cNvPr id="276" name="Shape 276"/>
          <p:cNvSpPr/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Cliquez pour modifier les styles du texte du masque</a:t>
            </a:r>
          </a:p>
        </p:txBody>
      </p:sp>
      <p:pic>
        <p:nvPicPr>
          <p:cNvPr id="277" name="pasted-image.pdf"/>
          <p:cNvPicPr>
            <a:picLocks noChangeAspect="1"/>
          </p:cNvPicPr>
          <p:nvPr/>
        </p:nvPicPr>
        <p:blipFill>
          <a:blip r:embed="rId2">
            <a:alphaModFix amt="24470"/>
          </a:blip>
          <a:stretch>
            <a:fillRect/>
          </a:stretch>
        </p:blipFill>
        <p:spPr>
          <a:xfrm>
            <a:off x="739084" y="765430"/>
            <a:ext cx="1885009" cy="188087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>
            <a:spLocks noGrp="1"/>
          </p:cNvSpPr>
          <p:nvPr>
            <p:ph type="pic" sz="quarter" idx="13"/>
          </p:nvPr>
        </p:nvSpPr>
        <p:spPr>
          <a:xfrm>
            <a:off x="2059273" y="3581398"/>
            <a:ext cx="5267327" cy="7461251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pic" sz="quarter" idx="14"/>
          </p:nvPr>
        </p:nvSpPr>
        <p:spPr>
          <a:xfrm>
            <a:off x="12866975" y="3581396"/>
            <a:ext cx="5267328" cy="7461251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pic" sz="quarter" idx="15"/>
          </p:nvPr>
        </p:nvSpPr>
        <p:spPr>
          <a:xfrm>
            <a:off x="18270825" y="3581394"/>
            <a:ext cx="5267328" cy="7461251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xfrm>
            <a:off x="20592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10685" y="6595409"/>
            <a:ext cx="10071100" cy="10045700"/>
          </a:xfrm>
          <a:prstGeom prst="rect">
            <a:avLst/>
          </a:prstGeom>
        </p:spPr>
      </p:pic>
      <p:sp>
        <p:nvSpPr>
          <p:cNvPr id="12" name="Shape 280"/>
          <p:cNvSpPr>
            <a:spLocks noGrp="1"/>
          </p:cNvSpPr>
          <p:nvPr>
            <p:ph type="pic" sz="quarter" idx="16"/>
          </p:nvPr>
        </p:nvSpPr>
        <p:spPr>
          <a:xfrm>
            <a:off x="7463122" y="3581393"/>
            <a:ext cx="5267328" cy="7461251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e+4 photos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xfrm>
            <a:off x="20592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2059273" y="3683000"/>
            <a:ext cx="10132727" cy="7467600"/>
          </a:xfrm>
          <a:prstGeom prst="rect">
            <a:avLst/>
          </a:prstGeom>
          <a:solidFill>
            <a:srgbClr val="4E5865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pic" sz="quarter" idx="13"/>
          </p:nvPr>
        </p:nvSpPr>
        <p:spPr>
          <a:xfrm>
            <a:off x="12192000" y="3682998"/>
            <a:ext cx="5375277" cy="37306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41" name="Shape 341"/>
          <p:cNvSpPr>
            <a:spLocks noGrp="1"/>
          </p:cNvSpPr>
          <p:nvPr>
            <p:ph type="pic" sz="quarter" idx="14"/>
          </p:nvPr>
        </p:nvSpPr>
        <p:spPr>
          <a:xfrm>
            <a:off x="12192000" y="7413624"/>
            <a:ext cx="5375277" cy="37306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42" name="Shape 342"/>
          <p:cNvSpPr>
            <a:spLocks noGrp="1"/>
          </p:cNvSpPr>
          <p:nvPr>
            <p:ph type="pic" sz="quarter" idx="15"/>
          </p:nvPr>
        </p:nvSpPr>
        <p:spPr>
          <a:xfrm>
            <a:off x="17568862" y="7413624"/>
            <a:ext cx="5375277" cy="37306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pic" sz="quarter" idx="16"/>
          </p:nvPr>
        </p:nvSpPr>
        <p:spPr>
          <a:xfrm>
            <a:off x="17568862" y="3676648"/>
            <a:ext cx="5375277" cy="37306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2789969" y="1940690"/>
            <a:ext cx="20757621" cy="70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 defTabSz="1261872">
              <a:lnSpc>
                <a:spcPct val="90000"/>
              </a:lnSpc>
              <a:spcBef>
                <a:spcPts val="1300"/>
              </a:spcBef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Sous-titre</a:t>
            </a:r>
          </a:p>
        </p:txBody>
      </p:sp>
      <p:sp>
        <p:nvSpPr>
          <p:cNvPr id="348" name="Shape 348"/>
          <p:cNvSpPr/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Cliquez pour modifier les styles du texte du masque</a:t>
            </a:r>
          </a:p>
        </p:txBody>
      </p:sp>
      <p:pic>
        <p:nvPicPr>
          <p:cNvPr id="349" name="pasted-image.pdf"/>
          <p:cNvPicPr>
            <a:picLocks noChangeAspect="1"/>
          </p:cNvPicPr>
          <p:nvPr/>
        </p:nvPicPr>
        <p:blipFill>
          <a:blip r:embed="rId2">
            <a:alphaModFix amt="24470"/>
          </a:blip>
          <a:stretch>
            <a:fillRect/>
          </a:stretch>
        </p:blipFill>
        <p:spPr>
          <a:xfrm>
            <a:off x="739084" y="765430"/>
            <a:ext cx="1885009" cy="1880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 photos"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/>
          </p:cNvSpPr>
          <p:nvPr>
            <p:ph type="sldNum" sz="quarter" idx="2"/>
          </p:nvPr>
        </p:nvSpPr>
        <p:spPr>
          <a:xfrm>
            <a:off x="2059273" y="13228319"/>
            <a:ext cx="702091" cy="487681"/>
          </a:xfrm>
          <a:prstGeom prst="rect">
            <a:avLst/>
          </a:prstGeom>
          <a:solidFill>
            <a:srgbClr val="AEBCCA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pic" sz="quarter" idx="13"/>
          </p:nvPr>
        </p:nvSpPr>
        <p:spPr>
          <a:xfrm>
            <a:off x="-3" y="3838573"/>
            <a:ext cx="6711951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pic" sz="quarter" idx="14"/>
          </p:nvPr>
        </p:nvSpPr>
        <p:spPr>
          <a:xfrm>
            <a:off x="6861175" y="3835400"/>
            <a:ext cx="5327653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59" name="Shape 359"/>
          <p:cNvSpPr>
            <a:spLocks noGrp="1"/>
          </p:cNvSpPr>
          <p:nvPr>
            <p:ph type="pic" sz="quarter" idx="15"/>
          </p:nvPr>
        </p:nvSpPr>
        <p:spPr>
          <a:xfrm>
            <a:off x="12338052" y="3835398"/>
            <a:ext cx="6991347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pic" sz="quarter" idx="16"/>
          </p:nvPr>
        </p:nvSpPr>
        <p:spPr>
          <a:xfrm>
            <a:off x="16014700" y="7648574"/>
            <a:ext cx="8366126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pic" sz="quarter" idx="17"/>
          </p:nvPr>
        </p:nvSpPr>
        <p:spPr>
          <a:xfrm>
            <a:off x="0" y="7648574"/>
            <a:ext cx="9144000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62" name="Shape 362"/>
          <p:cNvSpPr>
            <a:spLocks noGrp="1"/>
          </p:cNvSpPr>
          <p:nvPr>
            <p:ph type="pic" sz="quarter" idx="18"/>
          </p:nvPr>
        </p:nvSpPr>
        <p:spPr>
          <a:xfrm>
            <a:off x="19475450" y="3835396"/>
            <a:ext cx="4905377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2789969" y="1940690"/>
            <a:ext cx="20757621" cy="705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 defTabSz="1261872">
              <a:lnSpc>
                <a:spcPct val="90000"/>
              </a:lnSpc>
              <a:spcBef>
                <a:spcPts val="1300"/>
              </a:spcBef>
              <a:defRPr sz="3450" i="1"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Sous-titre</a:t>
            </a:r>
          </a:p>
        </p:txBody>
      </p:sp>
      <p:sp>
        <p:nvSpPr>
          <p:cNvPr id="367" name="Shape 367"/>
          <p:cNvSpPr/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>
            <a:lvl1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t>Cliquez pour modifier les styles du texte du masque</a:t>
            </a:r>
          </a:p>
        </p:txBody>
      </p:sp>
      <p:pic>
        <p:nvPicPr>
          <p:cNvPr id="368" name="pasted-image.pdf"/>
          <p:cNvPicPr>
            <a:picLocks noChangeAspect="1"/>
          </p:cNvPicPr>
          <p:nvPr/>
        </p:nvPicPr>
        <p:blipFill>
          <a:blip r:embed="rId2">
            <a:alphaModFix amt="24470"/>
          </a:blip>
          <a:stretch>
            <a:fillRect/>
          </a:stretch>
        </p:blipFill>
        <p:spPr>
          <a:xfrm>
            <a:off x="739084" y="765430"/>
            <a:ext cx="1885009" cy="1880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10685" y="6595409"/>
            <a:ext cx="10071100" cy="10045700"/>
          </a:xfrm>
          <a:prstGeom prst="rect">
            <a:avLst/>
          </a:prstGeom>
        </p:spPr>
      </p:pic>
      <p:sp>
        <p:nvSpPr>
          <p:cNvPr id="14" name="Shape 361"/>
          <p:cNvSpPr>
            <a:spLocks noGrp="1"/>
          </p:cNvSpPr>
          <p:nvPr>
            <p:ph type="pic" sz="quarter" idx="19"/>
          </p:nvPr>
        </p:nvSpPr>
        <p:spPr>
          <a:xfrm>
            <a:off x="9302296" y="7645399"/>
            <a:ext cx="6531429" cy="3654427"/>
          </a:xfrm>
          <a:prstGeom prst="rect">
            <a:avLst/>
          </a:prstGeom>
          <a:ln w="12700"/>
        </p:spPr>
        <p:txBody>
          <a:bodyPr tIns="45719" bIns="45719"/>
          <a:lstStyle/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17070" y="5411470"/>
            <a:ext cx="13754100" cy="28956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64" r:id="rId3"/>
    <p:sldLayoutId id="2147483669" r:id="rId4"/>
    <p:sldLayoutId id="2147483670" r:id="rId5"/>
    <p:sldLayoutId id="2147483671" r:id="rId6"/>
    <p:sldLayoutId id="2147483675" r:id="rId7"/>
    <p:sldLayoutId id="2147483676" r:id="rId8"/>
  </p:sldLayoutIdLst>
  <p:transition spd="med"/>
  <p:txStyles>
    <p:titleStyle>
      <a:lvl1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1pPr>
      <a:lvl2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2pPr>
      <a:lvl3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3pPr>
      <a:lvl4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4pPr>
      <a:lvl5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5pPr>
      <a:lvl6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6pPr>
      <a:lvl7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7pPr>
      <a:lvl8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8pPr>
      <a:lvl9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chemeClr val="accent3">
              <a:hueOff val="3956102"/>
              <a:satOff val="-37830"/>
              <a:lumOff val="-30327"/>
            </a:schemeClr>
          </a:solidFill>
          <a:uFillTx/>
          <a:latin typeface="+mn-lt"/>
          <a:ea typeface="+mn-ea"/>
          <a:cs typeface="+mn-cs"/>
          <a:sym typeface="Fira Sans Regular"/>
        </a:defRPr>
      </a:lvl9pPr>
    </p:titleStyle>
    <p:bodyStyle>
      <a:lvl1pPr marL="457200" marR="0" indent="-457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1pPr>
      <a:lvl2pPr marL="990600" marR="0" indent="-5334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2pPr>
      <a:lvl3pPr marL="1554479" marR="0" indent="-640079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3pPr>
      <a:lvl4pPr marL="20828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4pPr>
      <a:lvl5pPr marL="25400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5pPr>
      <a:lvl6pPr marL="29972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6pPr>
      <a:lvl7pPr marL="34544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7pPr>
      <a:lvl8pPr marL="39116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8pPr>
      <a:lvl9pPr marL="43688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9pPr>
    </p:bodyStyle>
    <p:otherStyle>
      <a:lvl1pPr marL="0" marR="0" indent="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1pPr>
      <a:lvl2pPr marL="0" marR="0" indent="4572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2pPr>
      <a:lvl3pPr marL="0" marR="0" indent="9144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3pPr>
      <a:lvl4pPr marL="0" marR="0" indent="13716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4pPr>
      <a:lvl5pPr marL="0" marR="0" indent="18288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5pPr>
      <a:lvl6pPr marL="0" marR="0" indent="22860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6pPr>
      <a:lvl7pPr marL="0" marR="0" indent="27432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7pPr>
      <a:lvl8pPr marL="0" marR="0" indent="32004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8pPr>
      <a:lvl9pPr marL="0" marR="0" indent="3657600" algn="ct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01_Generique.jpg"/>
          <p:cNvPicPr>
            <a:picLocks noChangeAspect="1"/>
          </p:cNvPicPr>
          <p:nvPr/>
        </p:nvPicPr>
        <p:blipFill>
          <a:blip r:embed="rId2"/>
          <a:srcRect t="19310" b="38555"/>
          <a:stretch>
            <a:fillRect/>
          </a:stretch>
        </p:blipFill>
        <p:spPr>
          <a:xfrm>
            <a:off x="0" y="3150294"/>
            <a:ext cx="24384000" cy="1056570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789969" y="1940690"/>
            <a:ext cx="20757621" cy="1057691"/>
          </a:xfrm>
        </p:spPr>
        <p:txBody>
          <a:bodyPr>
            <a:normAutofit/>
          </a:bodyPr>
          <a:lstStyle/>
          <a:p>
            <a:r>
              <a:rPr lang="fr-FR" sz="5400" dirty="0"/>
              <a:t>15 MARS 2023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fr-FR" sz="7200" dirty="0"/>
              <a:t>BUREAU SYNDICAL</a:t>
            </a:r>
          </a:p>
        </p:txBody>
      </p:sp>
      <p:sp>
        <p:nvSpPr>
          <p:cNvPr id="482" name="Shape 4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4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03_Agriculture.jpg">
            <a:extLst>
              <a:ext uri="{FF2B5EF4-FFF2-40B4-BE49-F238E27FC236}">
                <a16:creationId xmlns:a16="http://schemas.microsoft.com/office/drawing/2014/main" id="{9D1EA588-5318-0044-8376-6261A4F3E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" y="0"/>
            <a:ext cx="24374366" cy="4278209"/>
          </a:xfrm>
          <a:prstGeom prst="rect">
            <a:avLst/>
          </a:prstGeom>
          <a:ln w="12700"/>
        </p:spPr>
      </p:pic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1447799" y="0"/>
            <a:ext cx="6377764" cy="3381830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90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1447799" y="1234781"/>
            <a:ext cx="6377764" cy="8467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fr-FR" sz="3600" dirty="0"/>
              <a:t>La section de fonctionnement</a:t>
            </a:r>
            <a:endParaRPr sz="3600" dirty="0"/>
          </a:p>
        </p:txBody>
      </p:sp>
      <p:sp>
        <p:nvSpPr>
          <p:cNvPr id="426" name="Shape 426"/>
          <p:cNvSpPr/>
          <p:nvPr/>
        </p:nvSpPr>
        <p:spPr>
          <a:xfrm>
            <a:off x="275771" y="4775338"/>
            <a:ext cx="9444228" cy="51139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dirty="0">
                <a:solidFill>
                  <a:srgbClr val="574B5C"/>
                </a:solidFill>
              </a:rPr>
              <a:t>Recettes de fonctionnement</a:t>
            </a:r>
            <a:endParaRPr sz="3600" dirty="0">
              <a:solidFill>
                <a:srgbClr val="574B5C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 algn="l"/>
            <a:r>
              <a:rPr lang="fr-FR" sz="3200" dirty="0"/>
              <a:t>Cotisations			410 000 €</a:t>
            </a:r>
          </a:p>
          <a:p>
            <a:pPr algn="l"/>
            <a:r>
              <a:rPr lang="fr-FR" sz="3200" dirty="0"/>
              <a:t>Atténuation des charges		     5 500 €</a:t>
            </a:r>
          </a:p>
          <a:p>
            <a:pPr algn="l"/>
            <a:r>
              <a:rPr lang="fr-FR" sz="3200" dirty="0"/>
              <a:t>Résultat de fonctionnement reporté       337 193 €</a:t>
            </a:r>
          </a:p>
          <a:p>
            <a:pPr algn="l"/>
            <a:r>
              <a:rPr lang="fr-FR" sz="3200" dirty="0"/>
              <a:t>Recettes exceptionnelles		        101 €</a:t>
            </a:r>
          </a:p>
          <a:p>
            <a:endParaRPr lang="fr-FR" sz="3200" dirty="0"/>
          </a:p>
          <a:p>
            <a:pPr algn="l"/>
            <a:endParaRPr dirty="0"/>
          </a:p>
        </p:txBody>
      </p:sp>
      <p:sp>
        <p:nvSpPr>
          <p:cNvPr id="427" name="Shape 427"/>
          <p:cNvSpPr/>
          <p:nvPr/>
        </p:nvSpPr>
        <p:spPr>
          <a:xfrm flipH="1">
            <a:off x="9720000" y="5760000"/>
            <a:ext cx="1" cy="5760000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14040000" y="5759999"/>
            <a:ext cx="1" cy="5760000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9884286" y="7354460"/>
            <a:ext cx="3991428" cy="2694069"/>
          </a:xfrm>
          <a:prstGeom prst="rect">
            <a:avLst/>
          </a:prstGeom>
          <a:noFill/>
          <a:ln w="25400">
            <a:miter lim="400000"/>
          </a:ln>
          <a:scene3d>
            <a:camera prst="orthographicFront"/>
            <a:lightRig rig="threePt" dir="t"/>
          </a:scene3d>
          <a:sp3d>
            <a:bevelB/>
          </a:sp3d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200" b="1" dirty="0">
                <a:solidFill>
                  <a:srgbClr val="574B5C"/>
                </a:solidFill>
                <a:latin typeface="Roboto Bold"/>
                <a:ea typeface="Roboto Bold"/>
                <a:cs typeface="Roboto Bold"/>
                <a:sym typeface="Roboto Bold"/>
              </a:rPr>
              <a:t>A RETENIR</a:t>
            </a:r>
            <a:endParaRPr sz="3200" b="1" dirty="0">
              <a:solidFill>
                <a:srgbClr val="574B5C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r>
              <a:rPr lang="fr-FR" sz="3200" dirty="0"/>
              <a:t>Cotisation</a:t>
            </a:r>
          </a:p>
          <a:p>
            <a:r>
              <a:rPr lang="fr-FR" sz="3200" b="1" dirty="0">
                <a:solidFill>
                  <a:srgbClr val="574B5C"/>
                </a:solidFill>
              </a:rPr>
              <a:t>2,37 € par habitant</a:t>
            </a:r>
          </a:p>
        </p:txBody>
      </p:sp>
      <p:sp>
        <p:nvSpPr>
          <p:cNvPr id="430" name="Shape 430"/>
          <p:cNvSpPr/>
          <p:nvPr/>
        </p:nvSpPr>
        <p:spPr>
          <a:xfrm>
            <a:off x="14400000" y="4773600"/>
            <a:ext cx="10058400" cy="63943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dirty="0">
                <a:solidFill>
                  <a:srgbClr val="574B5C"/>
                </a:solidFill>
              </a:rPr>
              <a:t>Dépenses de fonctionnement</a:t>
            </a:r>
            <a:endParaRPr lang="fr-FR" sz="3600" dirty="0">
              <a:solidFill>
                <a:srgbClr val="574B5C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 algn="l"/>
            <a:r>
              <a:rPr lang="fr-FR" sz="3200" dirty="0"/>
              <a:t>Charges à caractère général                     	  252 280 €</a:t>
            </a:r>
          </a:p>
          <a:p>
            <a:pPr algn="l"/>
            <a:r>
              <a:rPr lang="fr-FR" sz="3200" dirty="0"/>
              <a:t>Charges de personnel et frais assimilés	  283 800 €</a:t>
            </a:r>
          </a:p>
          <a:p>
            <a:pPr algn="l"/>
            <a:r>
              <a:rPr lang="fr-FR" sz="3200" dirty="0"/>
              <a:t>Autres charges de gestion courante	   123 800 €</a:t>
            </a:r>
          </a:p>
          <a:p>
            <a:pPr algn="l"/>
            <a:r>
              <a:rPr lang="fr-FR" sz="3200" dirty="0"/>
              <a:t>Charges exceptionnelles                                      100 €</a:t>
            </a:r>
          </a:p>
          <a:p>
            <a:pPr algn="l"/>
            <a:endParaRPr lang="fr-FR" sz="3200" dirty="0"/>
          </a:p>
          <a:p>
            <a:r>
              <a:rPr lang="fr-FR" sz="3200" dirty="0"/>
              <a:t>Dépenses d’Ordre</a:t>
            </a:r>
          </a:p>
          <a:p>
            <a:pPr algn="l"/>
            <a:r>
              <a:rPr lang="fr-FR" sz="3200" dirty="0"/>
              <a:t>Amortissements			    92 814 €</a:t>
            </a:r>
          </a:p>
          <a:p>
            <a:pPr algn="l"/>
            <a:endParaRPr dirty="0"/>
          </a:p>
        </p:txBody>
      </p:sp>
      <p:sp>
        <p:nvSpPr>
          <p:cNvPr id="11" name="Shape 425">
            <a:extLst>
              <a:ext uri="{FF2B5EF4-FFF2-40B4-BE49-F238E27FC236}">
                <a16:creationId xmlns:a16="http://schemas.microsoft.com/office/drawing/2014/main" id="{863D57D4-5CF6-0A49-BE75-C485DA625224}"/>
              </a:ext>
            </a:extLst>
          </p:cNvPr>
          <p:cNvSpPr/>
          <p:nvPr/>
        </p:nvSpPr>
        <p:spPr>
          <a:xfrm>
            <a:off x="1447800" y="2469562"/>
            <a:ext cx="6377764" cy="84715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r">
              <a:defRPr>
                <a:solidFill>
                  <a:srgbClr val="FFFFFF"/>
                </a:solidFill>
              </a:defRPr>
            </a:pPr>
            <a:r>
              <a:rPr lang="fr-FR" sz="3600" dirty="0"/>
              <a:t>752 794 €</a:t>
            </a:r>
            <a:endParaRPr sz="3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75E8ED-AC7D-4177-B2FB-91D11EDBBED4}"/>
              </a:ext>
            </a:extLst>
          </p:cNvPr>
          <p:cNvSpPr txBox="1"/>
          <p:nvPr/>
        </p:nvSpPr>
        <p:spPr>
          <a:xfrm flipH="1">
            <a:off x="20410097" y="11107580"/>
            <a:ext cx="3761118" cy="8248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Total  </a:t>
            </a:r>
            <a:r>
              <a:rPr lang="fr-FR" sz="3200" dirty="0"/>
              <a:t>752 794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 €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A1AEE9-945A-4175-9A7D-36ABFF6B67C8}"/>
              </a:ext>
            </a:extLst>
          </p:cNvPr>
          <p:cNvSpPr txBox="1"/>
          <p:nvPr/>
        </p:nvSpPr>
        <p:spPr>
          <a:xfrm>
            <a:off x="6238323" y="11107579"/>
            <a:ext cx="3761118" cy="8248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Total </a:t>
            </a:r>
            <a:r>
              <a:rPr lang="fr-FR" sz="3200" dirty="0"/>
              <a:t>752 794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426905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 animBg="1"/>
      <p:bldP spid="429" grpId="0" animBg="1"/>
      <p:bldP spid="430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423" name="03_Agriculture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84000" cy="4279900"/>
          </a:xfrm>
          <a:prstGeom prst="rect">
            <a:avLst/>
          </a:prstGeom>
        </p:spPr>
      </p:pic>
      <p:sp>
        <p:nvSpPr>
          <p:cNvPr id="424" name="Shape 424"/>
          <p:cNvSpPr/>
          <p:nvPr/>
        </p:nvSpPr>
        <p:spPr>
          <a:xfrm>
            <a:off x="1446363" y="-64133"/>
            <a:ext cx="6379200" cy="3380400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90000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1857089" y="1234781"/>
            <a:ext cx="5559181" cy="8467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fr-FR" sz="3600" dirty="0"/>
              <a:t>La section d’investissement</a:t>
            </a:r>
            <a:endParaRPr sz="3600" dirty="0"/>
          </a:p>
        </p:txBody>
      </p:sp>
      <p:sp>
        <p:nvSpPr>
          <p:cNvPr id="426" name="Shape 426"/>
          <p:cNvSpPr/>
          <p:nvPr/>
        </p:nvSpPr>
        <p:spPr>
          <a:xfrm>
            <a:off x="180591" y="4773600"/>
            <a:ext cx="9427866" cy="63943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dirty="0">
                <a:solidFill>
                  <a:srgbClr val="574B5C"/>
                </a:solidFill>
              </a:rPr>
              <a:t>Recettes d’investissement</a:t>
            </a:r>
            <a:endParaRPr sz="3600" dirty="0">
              <a:solidFill>
                <a:srgbClr val="574B5C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 algn="l"/>
            <a:r>
              <a:rPr lang="fr-FR" sz="3200" dirty="0"/>
              <a:t>Solde d’exécution de la section d’</a:t>
            </a:r>
            <a:r>
              <a:rPr lang="fr-FR" sz="3200" dirty="0" err="1"/>
              <a:t>inv</a:t>
            </a:r>
            <a:r>
              <a:rPr lang="fr-FR" sz="3200" dirty="0"/>
              <a:t>…	 324 338 €</a:t>
            </a:r>
          </a:p>
          <a:p>
            <a:pPr algn="l"/>
            <a:r>
              <a:rPr lang="fr-FR" sz="3200" dirty="0"/>
              <a:t>FCTVA			 	     4 500 €</a:t>
            </a:r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Recettes d’Ordre</a:t>
            </a:r>
          </a:p>
          <a:p>
            <a:pPr algn="l"/>
            <a:r>
              <a:rPr lang="fr-FR" sz="3200" dirty="0"/>
              <a:t>Opération d’ordre entre sections 	92 814 €</a:t>
            </a:r>
          </a:p>
          <a:p>
            <a:pPr algn="l"/>
            <a:endParaRPr dirty="0"/>
          </a:p>
        </p:txBody>
      </p:sp>
      <p:sp>
        <p:nvSpPr>
          <p:cNvPr id="427" name="Shape 427"/>
          <p:cNvSpPr/>
          <p:nvPr/>
        </p:nvSpPr>
        <p:spPr>
          <a:xfrm flipH="1">
            <a:off x="9539422" y="5759999"/>
            <a:ext cx="14322" cy="6688264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14344807" y="5759999"/>
            <a:ext cx="481" cy="6688264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9539422" y="6553318"/>
            <a:ext cx="4748904" cy="7735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endParaRPr lang="fr-FR" sz="3200" dirty="0"/>
          </a:p>
        </p:txBody>
      </p:sp>
      <p:sp>
        <p:nvSpPr>
          <p:cNvPr id="430" name="Shape 430"/>
          <p:cNvSpPr/>
          <p:nvPr/>
        </p:nvSpPr>
        <p:spPr>
          <a:xfrm>
            <a:off x="14400000" y="4773600"/>
            <a:ext cx="9984000" cy="447378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dirty="0">
                <a:solidFill>
                  <a:srgbClr val="574B5C"/>
                </a:solidFill>
              </a:rPr>
              <a:t>Dépenses d’investissement</a:t>
            </a:r>
            <a:endParaRPr lang="fr-FR" sz="3600" dirty="0">
              <a:solidFill>
                <a:srgbClr val="574B5C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 algn="l"/>
            <a:r>
              <a:rPr lang="fr-FR" sz="3200" dirty="0"/>
              <a:t>Immobilisations incorporelles   	    112 000 €</a:t>
            </a:r>
          </a:p>
          <a:p>
            <a:pPr algn="l"/>
            <a:r>
              <a:rPr lang="fr-FR" sz="3200" dirty="0"/>
              <a:t>Immobilisations corporelles    	    309 652 €</a:t>
            </a:r>
          </a:p>
          <a:p>
            <a:pPr algn="l"/>
            <a:endParaRPr lang="fr-FR" sz="3200" dirty="0"/>
          </a:p>
          <a:p>
            <a:pPr algn="l"/>
            <a:endParaRPr lang="fr-FR" sz="3200" dirty="0"/>
          </a:p>
          <a:p>
            <a:pPr algn="l"/>
            <a:endParaRPr dirty="0"/>
          </a:p>
        </p:txBody>
      </p:sp>
      <p:sp>
        <p:nvSpPr>
          <p:cNvPr id="11" name="Shape 425">
            <a:extLst>
              <a:ext uri="{FF2B5EF4-FFF2-40B4-BE49-F238E27FC236}">
                <a16:creationId xmlns:a16="http://schemas.microsoft.com/office/drawing/2014/main" id="{863D57D4-5CF6-0A49-BE75-C485DA625224}"/>
              </a:ext>
            </a:extLst>
          </p:cNvPr>
          <p:cNvSpPr/>
          <p:nvPr/>
        </p:nvSpPr>
        <p:spPr>
          <a:xfrm>
            <a:off x="1929394" y="2469562"/>
            <a:ext cx="5896169" cy="84670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r">
              <a:defRPr>
                <a:solidFill>
                  <a:srgbClr val="FFFFFF"/>
                </a:solidFill>
              </a:defRPr>
            </a:pPr>
            <a:r>
              <a:rPr lang="fr-FR" sz="3600" dirty="0"/>
              <a:t>421 652 €</a:t>
            </a:r>
            <a:endParaRPr sz="36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0EEF72-68D3-46C7-AC43-4910A0536234}"/>
              </a:ext>
            </a:extLst>
          </p:cNvPr>
          <p:cNvSpPr txBox="1"/>
          <p:nvPr/>
        </p:nvSpPr>
        <p:spPr>
          <a:xfrm>
            <a:off x="6342625" y="11592990"/>
            <a:ext cx="2965875" cy="8248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Total </a:t>
            </a:r>
            <a:r>
              <a:rPr lang="fr-FR" sz="3200" dirty="0"/>
              <a:t>421 652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 €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C438BE-EA1E-60A8-AFF5-725CE103A875}"/>
              </a:ext>
            </a:extLst>
          </p:cNvPr>
          <p:cNvSpPr txBox="1"/>
          <p:nvPr/>
        </p:nvSpPr>
        <p:spPr>
          <a:xfrm>
            <a:off x="21092290" y="11592989"/>
            <a:ext cx="2965875" cy="82483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Total </a:t>
            </a:r>
            <a:r>
              <a:rPr lang="fr-FR" sz="3200" dirty="0"/>
              <a:t>421 652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rPr>
              <a:t> €</a:t>
            </a:r>
          </a:p>
        </p:txBody>
      </p:sp>
    </p:spTree>
    <p:extLst>
      <p:ext uri="{BB962C8B-B14F-4D97-AF65-F5344CB8AC3E}">
        <p14:creationId xmlns:p14="http://schemas.microsoft.com/office/powerpoint/2010/main" val="3645352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" grpId="0" animBg="1"/>
      <p:bldP spid="429" grpId="0" animBg="1"/>
      <p:bldP spid="430" grpId="0" animBg="1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12191999" y="5541334"/>
            <a:ext cx="1" cy="2633331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14" name="Shape 486">
            <a:extLst>
              <a:ext uri="{FF2B5EF4-FFF2-40B4-BE49-F238E27FC236}">
                <a16:creationId xmlns:a16="http://schemas.microsoft.com/office/drawing/2014/main" id="{DEA1F34E-5EA9-D548-BB2D-C0583778E184}"/>
              </a:ext>
            </a:extLst>
          </p:cNvPr>
          <p:cNvSpPr txBox="1">
            <a:spLocks/>
          </p:cNvSpPr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</p:spPr>
        <p:txBody>
          <a:bodyPr/>
          <a:lstStyle>
            <a:lvl1pPr marL="457200" marR="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574B5C"/>
                </a:solidFill>
              </a:rPr>
              <a:t>La maquette budgétaire simplifiée</a:t>
            </a:r>
          </a:p>
        </p:txBody>
      </p:sp>
      <p:graphicFrame>
        <p:nvGraphicFramePr>
          <p:cNvPr id="15" name="Table 487">
            <a:extLst>
              <a:ext uri="{FF2B5EF4-FFF2-40B4-BE49-F238E27FC236}">
                <a16:creationId xmlns:a16="http://schemas.microsoft.com/office/drawing/2014/main" id="{8C6DB2FE-BDC9-C849-8501-14461FE26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587896"/>
              </p:ext>
            </p:extLst>
          </p:nvPr>
        </p:nvGraphicFramePr>
        <p:xfrm>
          <a:off x="317560" y="4904128"/>
          <a:ext cx="11598668" cy="5383581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428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631">
                  <a:extLst>
                    <a:ext uri="{9D8B030D-6E8A-4147-A177-3AD203B41FA5}">
                      <a16:colId xmlns:a16="http://schemas.microsoft.com/office/drawing/2014/main" val="4129595755"/>
                    </a:ext>
                  </a:extLst>
                </a:gridCol>
                <a:gridCol w="1625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737"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Recettes</a:t>
                      </a:r>
                      <a:endParaRPr sz="3200" b="0" spc="-39" dirty="0">
                        <a:solidFill>
                          <a:srgbClr val="FFFFFF"/>
                        </a:solidFill>
                        <a:latin typeface="+mn-lt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25400">
                      <a:miter lim="400000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1B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Dépenses</a:t>
                      </a:r>
                    </a:p>
                  </a:txBody>
                  <a:tcPr marL="60960" marR="60960" marT="60960" marB="60960" anchor="ctr" horzOverflow="overflow">
                    <a:lnL w="25400">
                      <a:noFill/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Résultat de fonctionnement reporté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337 193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Charges à caractère général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252 280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14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Dotations et participations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410 000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Charges de personnel et frais assimilés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283 800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Produits exceptionnels et atténuation des dépenses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5501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Autres charges de gestion courante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123 800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24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Opérations d’ordre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Opérations d’ordre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92 814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752 794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752 794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" name="Table 487">
            <a:extLst>
              <a:ext uri="{FF2B5EF4-FFF2-40B4-BE49-F238E27FC236}">
                <a16:creationId xmlns:a16="http://schemas.microsoft.com/office/drawing/2014/main" id="{658603B6-7A14-8E4E-94DE-B850125E2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056771"/>
              </p:ext>
            </p:extLst>
          </p:nvPr>
        </p:nvGraphicFramePr>
        <p:xfrm>
          <a:off x="12467771" y="4904128"/>
          <a:ext cx="11509830" cy="5449821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064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5928">
                  <a:extLst>
                    <a:ext uri="{9D8B030D-6E8A-4147-A177-3AD203B41FA5}">
                      <a16:colId xmlns:a16="http://schemas.microsoft.com/office/drawing/2014/main" val="4129595755"/>
                    </a:ext>
                  </a:extLst>
                </a:gridCol>
                <a:gridCol w="1519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737"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Recettes</a:t>
                      </a:r>
                      <a:endParaRPr sz="3200" b="0" spc="-39" dirty="0">
                        <a:solidFill>
                          <a:srgbClr val="FFFFFF"/>
                        </a:solidFill>
                        <a:latin typeface="+mn-lt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25400">
                      <a:miter lim="400000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1B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Dépenses</a:t>
                      </a:r>
                      <a:endParaRPr sz="3200" b="0" spc="-39" dirty="0">
                        <a:solidFill>
                          <a:srgbClr val="FFFFFF"/>
                        </a:solidFill>
                        <a:latin typeface="+mn-lt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noFill/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Solde d’exécution section d’ Invest.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324 338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Emprunts et dettes assimilées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03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Dotations, fonds divers et réserve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4 500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Immobilisations incorporelles</a:t>
                      </a:r>
                      <a:r>
                        <a:rPr lang="fr-FR" sz="16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112 000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489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Opérations d’ordre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92 814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Immobilisations corporelles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309 652 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45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fr-FR" sz="2800" b="1" i="0" u="none" strike="noStrike" cap="none" spc="-39" baseline="0" dirty="0">
                        <a:ln>
                          <a:noFill/>
                        </a:ln>
                        <a:solidFill>
                          <a:srgbClr val="7E7E85"/>
                        </a:solidFill>
                        <a:uFillTx/>
                        <a:latin typeface="+mn-lt"/>
                        <a:ea typeface="Calibri"/>
                        <a:cs typeface="Calibri"/>
                        <a:sym typeface="Fira Sans Regular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73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 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421 652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 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1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421 652</a:t>
                      </a:r>
                      <a:endParaRPr sz="2800" b="1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Shape 485">
            <a:extLst>
              <a:ext uri="{FF2B5EF4-FFF2-40B4-BE49-F238E27FC236}">
                <a16:creationId xmlns:a16="http://schemas.microsoft.com/office/drawing/2014/main" id="{DB120E3A-EB69-5140-B524-682D410F9FB3}"/>
              </a:ext>
            </a:extLst>
          </p:cNvPr>
          <p:cNvSpPr txBox="1">
            <a:spLocks/>
          </p:cNvSpPr>
          <p:nvPr/>
        </p:nvSpPr>
        <p:spPr>
          <a:xfrm>
            <a:off x="941673" y="3779860"/>
            <a:ext cx="10678728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Section de fonctionnement</a:t>
            </a:r>
          </a:p>
        </p:txBody>
      </p:sp>
      <p:sp>
        <p:nvSpPr>
          <p:cNvPr id="18" name="Shape 485">
            <a:extLst>
              <a:ext uri="{FF2B5EF4-FFF2-40B4-BE49-F238E27FC236}">
                <a16:creationId xmlns:a16="http://schemas.microsoft.com/office/drawing/2014/main" id="{62F0DFCD-3FD1-D84B-B368-DCA85E55F0BB}"/>
              </a:ext>
            </a:extLst>
          </p:cNvPr>
          <p:cNvSpPr txBox="1">
            <a:spLocks/>
          </p:cNvSpPr>
          <p:nvPr/>
        </p:nvSpPr>
        <p:spPr>
          <a:xfrm>
            <a:off x="12868862" y="3779859"/>
            <a:ext cx="10678728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Section d’investissement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4D3E08-2306-7041-963D-7D4FB2390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4" y="695582"/>
            <a:ext cx="1535394" cy="15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Monsieur Michel MATHISSART</a:t>
            </a:r>
            <a:endParaRPr dirty="0"/>
          </a:p>
        </p:txBody>
      </p:sp>
      <p:sp>
        <p:nvSpPr>
          <p:cNvPr id="403" name="Shape 403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PARTIE ADMINISTRATIVE</a:t>
            </a:r>
            <a:endParaRPr dirty="0"/>
          </a:p>
        </p:txBody>
      </p:sp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6" name="Shape 400">
            <a:extLst>
              <a:ext uri="{FF2B5EF4-FFF2-40B4-BE49-F238E27FC236}">
                <a16:creationId xmlns:a16="http://schemas.microsoft.com/office/drawing/2014/main" id="{FF2FADE9-D7E1-4A35-86E1-07FC5CBEB36E}"/>
              </a:ext>
            </a:extLst>
          </p:cNvPr>
          <p:cNvSpPr/>
          <p:nvPr/>
        </p:nvSpPr>
        <p:spPr>
          <a:xfrm>
            <a:off x="3374930" y="2963642"/>
            <a:ext cx="20172659" cy="19851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574B5C"/>
              </a:solidFill>
            </a:endParaRP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lang="fr-FR" dirty="0"/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sz="2000" dirty="0"/>
          </a:p>
        </p:txBody>
      </p:sp>
      <p:sp>
        <p:nvSpPr>
          <p:cNvPr id="7" name="Shape 400">
            <a:extLst>
              <a:ext uri="{FF2B5EF4-FFF2-40B4-BE49-F238E27FC236}">
                <a16:creationId xmlns:a16="http://schemas.microsoft.com/office/drawing/2014/main" id="{6DB9D13E-6084-4965-A5D4-301190E350E0}"/>
              </a:ext>
            </a:extLst>
          </p:cNvPr>
          <p:cNvSpPr/>
          <p:nvPr/>
        </p:nvSpPr>
        <p:spPr>
          <a:xfrm>
            <a:off x="3842760" y="3834370"/>
            <a:ext cx="20172659" cy="18746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531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Approbation du Compte Administratif 2022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8" name="Shape 400">
            <a:extLst>
              <a:ext uri="{FF2B5EF4-FFF2-40B4-BE49-F238E27FC236}">
                <a16:creationId xmlns:a16="http://schemas.microsoft.com/office/drawing/2014/main" id="{CCB9EFF8-D3BD-4571-9A41-691191D7606F}"/>
              </a:ext>
            </a:extLst>
          </p:cNvPr>
          <p:cNvSpPr/>
          <p:nvPr/>
        </p:nvSpPr>
        <p:spPr>
          <a:xfrm>
            <a:off x="3842760" y="5509961"/>
            <a:ext cx="14017826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532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>
                <a:solidFill>
                  <a:schemeClr val="tx1"/>
                </a:solidFill>
              </a:rPr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Approbation du Compte de Gestion 2022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9" name="Shape 400">
            <a:extLst>
              <a:ext uri="{FF2B5EF4-FFF2-40B4-BE49-F238E27FC236}">
                <a16:creationId xmlns:a16="http://schemas.microsoft.com/office/drawing/2014/main" id="{676D2994-6F56-AD47-9349-7FB741EE99CD}"/>
              </a:ext>
            </a:extLst>
          </p:cNvPr>
          <p:cNvSpPr/>
          <p:nvPr/>
        </p:nvSpPr>
        <p:spPr>
          <a:xfrm>
            <a:off x="3842760" y="7434138"/>
            <a:ext cx="20172659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533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Affectations du résultat 2022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12" name="Shape 400">
            <a:extLst>
              <a:ext uri="{FF2B5EF4-FFF2-40B4-BE49-F238E27FC236}">
                <a16:creationId xmlns:a16="http://schemas.microsoft.com/office/drawing/2014/main" id="{51E71516-B7C6-1D47-8D6D-9364CC4A2357}"/>
              </a:ext>
            </a:extLst>
          </p:cNvPr>
          <p:cNvSpPr/>
          <p:nvPr/>
        </p:nvSpPr>
        <p:spPr>
          <a:xfrm>
            <a:off x="3842760" y="11607002"/>
            <a:ext cx="20172659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535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Fixation de la cotisation 2023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13" name="Shape 400">
            <a:extLst>
              <a:ext uri="{FF2B5EF4-FFF2-40B4-BE49-F238E27FC236}">
                <a16:creationId xmlns:a16="http://schemas.microsoft.com/office/drawing/2014/main" id="{B9A46666-551C-A44B-AFB2-A1626B00E628}"/>
              </a:ext>
            </a:extLst>
          </p:cNvPr>
          <p:cNvSpPr/>
          <p:nvPr/>
        </p:nvSpPr>
        <p:spPr>
          <a:xfrm>
            <a:off x="3842760" y="9679782"/>
            <a:ext cx="20172659" cy="187403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534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/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Budget Primitif 2023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11" name="Shape 403">
            <a:extLst>
              <a:ext uri="{FF2B5EF4-FFF2-40B4-BE49-F238E27FC236}">
                <a16:creationId xmlns:a16="http://schemas.microsoft.com/office/drawing/2014/main" id="{E852F905-4076-FD48-B739-E5C1B1EF68D5}"/>
              </a:ext>
            </a:extLst>
          </p:cNvPr>
          <p:cNvSpPr txBox="1">
            <a:spLocks/>
          </p:cNvSpPr>
          <p:nvPr/>
        </p:nvSpPr>
        <p:spPr>
          <a:xfrm>
            <a:off x="2588120" y="2863665"/>
            <a:ext cx="20757621" cy="104241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5400" i="1" dirty="0"/>
              <a:t>Délibérations relatives au budget</a:t>
            </a:r>
          </a:p>
        </p:txBody>
      </p:sp>
    </p:spTree>
    <p:extLst>
      <p:ext uri="{BB962C8B-B14F-4D97-AF65-F5344CB8AC3E}">
        <p14:creationId xmlns:p14="http://schemas.microsoft.com/office/powerpoint/2010/main" val="32558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PARTIE ADMINISTRATIVE</a:t>
            </a:r>
            <a:endParaRPr dirty="0"/>
          </a:p>
        </p:txBody>
      </p:sp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6" name="Shape 400">
            <a:extLst>
              <a:ext uri="{FF2B5EF4-FFF2-40B4-BE49-F238E27FC236}">
                <a16:creationId xmlns:a16="http://schemas.microsoft.com/office/drawing/2014/main" id="{FF2FADE9-D7E1-4A35-86E1-07FC5CBEB36E}"/>
              </a:ext>
            </a:extLst>
          </p:cNvPr>
          <p:cNvSpPr/>
          <p:nvPr/>
        </p:nvSpPr>
        <p:spPr>
          <a:xfrm>
            <a:off x="3374930" y="2963642"/>
            <a:ext cx="20172659" cy="19851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574B5C"/>
              </a:solidFill>
            </a:endParaRP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lang="fr-FR" dirty="0"/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sz="2000" dirty="0"/>
          </a:p>
        </p:txBody>
      </p:sp>
      <p:sp>
        <p:nvSpPr>
          <p:cNvPr id="8" name="Shape 400">
            <a:extLst>
              <a:ext uri="{FF2B5EF4-FFF2-40B4-BE49-F238E27FC236}">
                <a16:creationId xmlns:a16="http://schemas.microsoft.com/office/drawing/2014/main" id="{CCB9EFF8-D3BD-4571-9A41-691191D7606F}"/>
              </a:ext>
            </a:extLst>
          </p:cNvPr>
          <p:cNvSpPr/>
          <p:nvPr/>
        </p:nvSpPr>
        <p:spPr>
          <a:xfrm>
            <a:off x="3841199" y="3834000"/>
            <a:ext cx="19329351" cy="53955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/>
              <a:t>Délibération n° 536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>
                <a:solidFill>
                  <a:schemeClr val="tx1"/>
                </a:solidFill>
              </a:rPr>
              <a:t>	</a:t>
            </a: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Subvention COS CUA-SMAV 2023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rPr>
              <a:t>Délibération n° 537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	Election des membres de la commission de la commande publique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b="1" dirty="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rPr>
              <a:t>Délibération n° 538 </a:t>
            </a: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r>
              <a:rPr lang="fr-FR" sz="4400" dirty="0">
                <a:solidFill>
                  <a:schemeClr val="tx1"/>
                </a:solidFill>
                <a:latin typeface="Fira Sans Light" panose="020B0403050000020004" pitchFamily="34" charset="0"/>
              </a:rPr>
              <a:t>	Avis du Scota sur le Règlement Local de Publicité de la CCSA</a:t>
            </a: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16" name="Shape 402">
            <a:extLst>
              <a:ext uri="{FF2B5EF4-FFF2-40B4-BE49-F238E27FC236}">
                <a16:creationId xmlns:a16="http://schemas.microsoft.com/office/drawing/2014/main" id="{D3E43AFB-8447-2745-8047-B0DB61D533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969" y="1940690"/>
            <a:ext cx="20757621" cy="70561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Madame Françoise ROSSIGNOL</a:t>
            </a:r>
            <a:endParaRPr dirty="0"/>
          </a:p>
        </p:txBody>
      </p:sp>
      <p:sp>
        <p:nvSpPr>
          <p:cNvPr id="17" name="Shape 403">
            <a:extLst>
              <a:ext uri="{FF2B5EF4-FFF2-40B4-BE49-F238E27FC236}">
                <a16:creationId xmlns:a16="http://schemas.microsoft.com/office/drawing/2014/main" id="{F9AC647A-6881-CA4E-80B3-C84CA9C633CE}"/>
              </a:ext>
            </a:extLst>
          </p:cNvPr>
          <p:cNvSpPr txBox="1">
            <a:spLocks/>
          </p:cNvSpPr>
          <p:nvPr/>
        </p:nvSpPr>
        <p:spPr>
          <a:xfrm>
            <a:off x="2588120" y="2863665"/>
            <a:ext cx="20757621" cy="104241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5400" i="1" dirty="0"/>
              <a:t>Autres délibérations</a:t>
            </a:r>
          </a:p>
        </p:txBody>
      </p:sp>
    </p:spTree>
    <p:extLst>
      <p:ext uri="{BB962C8B-B14F-4D97-AF65-F5344CB8AC3E}">
        <p14:creationId xmlns:p14="http://schemas.microsoft.com/office/powerpoint/2010/main" val="7776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/>
          </p:cNvSpPr>
          <p:nvPr>
            <p:ph type="body" sz="quarter" idx="14"/>
          </p:nvPr>
        </p:nvSpPr>
        <p:spPr>
          <a:xfrm>
            <a:off x="2789969" y="898274"/>
            <a:ext cx="21312235" cy="104241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fr-FR" dirty="0"/>
              <a:t>Organisation du prochain Comité Syndical Salle de l’Ordinaire Arras le 29 mars 2023 </a:t>
            </a:r>
            <a:endParaRPr dirty="0"/>
          </a:p>
        </p:txBody>
      </p:sp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6" name="Shape 400">
            <a:extLst>
              <a:ext uri="{FF2B5EF4-FFF2-40B4-BE49-F238E27FC236}">
                <a16:creationId xmlns:a16="http://schemas.microsoft.com/office/drawing/2014/main" id="{FF2FADE9-D7E1-4A35-86E1-07FC5CBEB36E}"/>
              </a:ext>
            </a:extLst>
          </p:cNvPr>
          <p:cNvSpPr/>
          <p:nvPr/>
        </p:nvSpPr>
        <p:spPr>
          <a:xfrm>
            <a:off x="3374930" y="2963642"/>
            <a:ext cx="20172659" cy="198515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§"/>
            </a:pPr>
            <a:endParaRPr lang="fr-FR" sz="1800" dirty="0">
              <a:solidFill>
                <a:srgbClr val="574B5C"/>
              </a:solidFill>
            </a:endParaRPr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lang="fr-FR" dirty="0"/>
          </a:p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sz="2000" dirty="0"/>
          </a:p>
        </p:txBody>
      </p:sp>
      <p:sp>
        <p:nvSpPr>
          <p:cNvPr id="8" name="Shape 400">
            <a:extLst>
              <a:ext uri="{FF2B5EF4-FFF2-40B4-BE49-F238E27FC236}">
                <a16:creationId xmlns:a16="http://schemas.microsoft.com/office/drawing/2014/main" id="{CCB9EFF8-D3BD-4571-9A41-691191D7606F}"/>
              </a:ext>
            </a:extLst>
          </p:cNvPr>
          <p:cNvSpPr/>
          <p:nvPr/>
        </p:nvSpPr>
        <p:spPr>
          <a:xfrm>
            <a:off x="3841200" y="3834000"/>
            <a:ext cx="14017826" cy="99437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5200"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</a:defRPr>
            </a:pPr>
            <a:endParaRPr sz="4400" dirty="0">
              <a:solidFill>
                <a:schemeClr val="tx1"/>
              </a:solidFill>
              <a:latin typeface="Fira Sans Light" panose="020B0403050000020004" pitchFamily="34" charset="0"/>
            </a:endParaRPr>
          </a:p>
        </p:txBody>
      </p:sp>
      <p:sp>
        <p:nvSpPr>
          <p:cNvPr id="16" name="Shape 402">
            <a:extLst>
              <a:ext uri="{FF2B5EF4-FFF2-40B4-BE49-F238E27FC236}">
                <a16:creationId xmlns:a16="http://schemas.microsoft.com/office/drawing/2014/main" id="{D3E43AFB-8447-2745-8047-B0DB61D533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969" y="1940690"/>
            <a:ext cx="20757621" cy="70561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Madame Françoise ROSSIGNOL</a:t>
            </a:r>
            <a:endParaRPr dirty="0"/>
          </a:p>
        </p:txBody>
      </p:sp>
      <p:sp>
        <p:nvSpPr>
          <p:cNvPr id="17" name="Shape 403">
            <a:extLst>
              <a:ext uri="{FF2B5EF4-FFF2-40B4-BE49-F238E27FC236}">
                <a16:creationId xmlns:a16="http://schemas.microsoft.com/office/drawing/2014/main" id="{F9AC647A-6881-CA4E-80B3-C84CA9C633CE}"/>
              </a:ext>
            </a:extLst>
          </p:cNvPr>
          <p:cNvSpPr txBox="1">
            <a:spLocks/>
          </p:cNvSpPr>
          <p:nvPr/>
        </p:nvSpPr>
        <p:spPr>
          <a:xfrm>
            <a:off x="2588120" y="2863665"/>
            <a:ext cx="20757621" cy="104241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chemeClr val="accent3">
                    <a:hueOff val="3956102"/>
                    <a:satOff val="-37830"/>
                    <a:lumOff val="-30327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endParaRPr lang="fr-FR" sz="5400" i="1" dirty="0"/>
          </a:p>
        </p:txBody>
      </p:sp>
    </p:spTree>
    <p:extLst>
      <p:ext uri="{BB962C8B-B14F-4D97-AF65-F5344CB8AC3E}">
        <p14:creationId xmlns:p14="http://schemas.microsoft.com/office/powerpoint/2010/main" val="15997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Madame Françoise ROSSIGNOL</a:t>
            </a:r>
          </a:p>
        </p:txBody>
      </p:sp>
      <p:sp>
        <p:nvSpPr>
          <p:cNvPr id="403" name="Shape 403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Agenda</a:t>
            </a:r>
            <a:endParaRPr dirty="0"/>
          </a:p>
        </p:txBody>
      </p:sp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7" name="Shape 400">
            <a:extLst>
              <a:ext uri="{FF2B5EF4-FFF2-40B4-BE49-F238E27FC236}">
                <a16:creationId xmlns:a16="http://schemas.microsoft.com/office/drawing/2014/main" id="{540227CC-E506-49F7-AB06-3080DF4988F0}"/>
              </a:ext>
            </a:extLst>
          </p:cNvPr>
          <p:cNvSpPr/>
          <p:nvPr/>
        </p:nvSpPr>
        <p:spPr>
          <a:xfrm>
            <a:off x="5505000" y="5127600"/>
            <a:ext cx="18731342" cy="2521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/>
            <a:r>
              <a:rPr lang="fr-FR" sz="4000" dirty="0">
                <a:solidFill>
                  <a:schemeClr val="tx1"/>
                </a:solidFill>
              </a:rPr>
              <a:t>	</a:t>
            </a:r>
            <a:r>
              <a:rPr lang="fr-FR" sz="4000" b="1" u="sng" dirty="0">
                <a:solidFill>
                  <a:schemeClr val="tx2"/>
                </a:solidFill>
              </a:rPr>
              <a:t>Mardi 29 Mars 2023 </a:t>
            </a:r>
            <a:r>
              <a:rPr lang="fr-FR" sz="4000" b="1" u="sng" dirty="0">
                <a:solidFill>
                  <a:srgbClr val="574B5C"/>
                </a:solidFill>
              </a:rPr>
              <a:t>- 18h00</a:t>
            </a:r>
            <a:endParaRPr lang="fr-FR" sz="4000" b="1" u="sng" dirty="0">
              <a:solidFill>
                <a:schemeClr val="tx2"/>
              </a:solidFill>
            </a:endParaRPr>
          </a:p>
          <a:p>
            <a:pPr algn="l"/>
            <a:r>
              <a:rPr lang="fr-FR" sz="4000" b="1" dirty="0">
                <a:solidFill>
                  <a:schemeClr val="tx2"/>
                </a:solidFill>
              </a:rPr>
              <a:t>		</a:t>
            </a:r>
            <a:r>
              <a:rPr lang="fr-FR" sz="4000" b="1" dirty="0">
                <a:solidFill>
                  <a:srgbClr val="574B5C"/>
                </a:solidFill>
              </a:rPr>
              <a:t>Comité Syndical à la Salle de l’Ordinaire ARRAS </a:t>
            </a:r>
          </a:p>
          <a:p>
            <a:pPr algn="l"/>
            <a:r>
              <a:rPr lang="fr-FR" sz="4000" b="1" dirty="0">
                <a:solidFill>
                  <a:srgbClr val="574B5C"/>
                </a:solidFill>
              </a:rPr>
              <a:t>		</a:t>
            </a:r>
            <a:r>
              <a:rPr lang="fr-FR" sz="400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84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hueOff val="-8260724"/>
            <a:satOff val="-13769"/>
            <a:lumOff val="3025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702" name="01_Generique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9290" b="46030"/>
          <a:stretch>
            <a:fillRect/>
          </a:stretch>
        </p:blipFill>
        <p:spPr>
          <a:xfrm>
            <a:off x="0" y="-2"/>
            <a:ext cx="24384000" cy="8696326"/>
          </a:xfrm>
          <a:prstGeom prst="rect">
            <a:avLst/>
          </a:prstGeom>
        </p:spPr>
      </p:pic>
      <p:sp>
        <p:nvSpPr>
          <p:cNvPr id="703" name="Shape 703"/>
          <p:cNvSpPr/>
          <p:nvPr/>
        </p:nvSpPr>
        <p:spPr>
          <a:xfrm>
            <a:off x="8192583" y="10303626"/>
            <a:ext cx="7998867" cy="1198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r>
              <a:t>Merci de votre attention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77" name="08_Urbanisme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78" name="Shape 478"/>
          <p:cNvSpPr/>
          <p:nvPr/>
        </p:nvSpPr>
        <p:spPr>
          <a:xfrm>
            <a:off x="0" y="9230062"/>
            <a:ext cx="24384000" cy="2504739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8925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3517050" y="9629888"/>
            <a:ext cx="20866949" cy="960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r>
              <a:rPr lang="fr-FR" dirty="0">
                <a:latin typeface="Fira Sans SemiBold"/>
                <a:ea typeface="Fira Sans SemiBold"/>
                <a:cs typeface="Fira Sans SemiBold"/>
                <a:sym typeface="Fira Sans SemiBold"/>
              </a:rPr>
              <a:t>Propositions de délibérations Comité Syndical du 29 Mars 2023</a:t>
            </a:r>
            <a:endParaRPr dirty="0"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9832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77" name="08_Urbanisme.jpg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78" name="Shape 478"/>
          <p:cNvSpPr/>
          <p:nvPr/>
        </p:nvSpPr>
        <p:spPr>
          <a:xfrm>
            <a:off x="0" y="9230062"/>
            <a:ext cx="24384000" cy="2504739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8925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3517051" y="9629888"/>
            <a:ext cx="9661920" cy="960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r>
              <a:rPr lang="fr-FR" dirty="0"/>
              <a:t>COMPTE ADMINISTRATIF 2022</a:t>
            </a:r>
            <a:endParaRPr dirty="0"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406" name="01_Generique.jp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88" t="60898" b="15085"/>
          <a:stretch>
            <a:fillRect/>
          </a:stretch>
        </p:blipFill>
        <p:spPr>
          <a:xfrm>
            <a:off x="-46043" y="0"/>
            <a:ext cx="24430043" cy="6045200"/>
          </a:xfrm>
          <a:prstGeom prst="rect">
            <a:avLst/>
          </a:prstGeom>
        </p:spPr>
      </p:pic>
      <p:sp>
        <p:nvSpPr>
          <p:cNvPr id="407" name="Shape 407"/>
          <p:cNvSpPr/>
          <p:nvPr/>
        </p:nvSpPr>
        <p:spPr>
          <a:xfrm>
            <a:off x="-279400" y="2129459"/>
            <a:ext cx="24693400" cy="1816213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6152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chemeClr val="accent5">
                    <a:hueOff val="-10611120"/>
                    <a:satOff val="-44289"/>
                    <a:lumOff val="18183"/>
                  </a:schemeClr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1260120" y="2504563"/>
            <a:ext cx="713251" cy="713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6" h="21600" extrusionOk="0">
                <a:moveTo>
                  <a:pt x="19309" y="1688"/>
                </a:moveTo>
                <a:cubicBezTo>
                  <a:pt x="18164" y="675"/>
                  <a:pt x="16691" y="0"/>
                  <a:pt x="15382" y="0"/>
                </a:cubicBezTo>
                <a:cubicBezTo>
                  <a:pt x="14236" y="0"/>
                  <a:pt x="13091" y="506"/>
                  <a:pt x="12273" y="1350"/>
                </a:cubicBezTo>
                <a:cubicBezTo>
                  <a:pt x="9164" y="4556"/>
                  <a:pt x="9164" y="4556"/>
                  <a:pt x="9164" y="4556"/>
                </a:cubicBezTo>
                <a:cubicBezTo>
                  <a:pt x="9164" y="4556"/>
                  <a:pt x="9164" y="4556"/>
                  <a:pt x="9000" y="4556"/>
                </a:cubicBezTo>
                <a:cubicBezTo>
                  <a:pt x="9000" y="4556"/>
                  <a:pt x="9000" y="4556"/>
                  <a:pt x="9000" y="4556"/>
                </a:cubicBezTo>
                <a:cubicBezTo>
                  <a:pt x="9000" y="4556"/>
                  <a:pt x="9000" y="4556"/>
                  <a:pt x="9000" y="4556"/>
                </a:cubicBezTo>
                <a:cubicBezTo>
                  <a:pt x="2291" y="11644"/>
                  <a:pt x="2291" y="11644"/>
                  <a:pt x="2291" y="11644"/>
                </a:cubicBezTo>
                <a:cubicBezTo>
                  <a:pt x="1964" y="11981"/>
                  <a:pt x="1800" y="12319"/>
                  <a:pt x="1636" y="12825"/>
                </a:cubicBezTo>
                <a:cubicBezTo>
                  <a:pt x="164" y="18562"/>
                  <a:pt x="164" y="18562"/>
                  <a:pt x="164" y="18562"/>
                </a:cubicBezTo>
                <a:cubicBezTo>
                  <a:pt x="164" y="18562"/>
                  <a:pt x="0" y="19069"/>
                  <a:pt x="0" y="19238"/>
                </a:cubicBezTo>
                <a:cubicBezTo>
                  <a:pt x="0" y="20588"/>
                  <a:pt x="982" y="21600"/>
                  <a:pt x="2291" y="21600"/>
                </a:cubicBezTo>
                <a:cubicBezTo>
                  <a:pt x="2618" y="21600"/>
                  <a:pt x="3109" y="21431"/>
                  <a:pt x="3109" y="21431"/>
                </a:cubicBezTo>
                <a:cubicBezTo>
                  <a:pt x="8673" y="19913"/>
                  <a:pt x="8673" y="19913"/>
                  <a:pt x="8673" y="19913"/>
                </a:cubicBezTo>
                <a:cubicBezTo>
                  <a:pt x="9000" y="19913"/>
                  <a:pt x="9327" y="19575"/>
                  <a:pt x="9655" y="19238"/>
                </a:cubicBezTo>
                <a:cubicBezTo>
                  <a:pt x="19636" y="8944"/>
                  <a:pt x="19636" y="8944"/>
                  <a:pt x="19636" y="8944"/>
                </a:cubicBezTo>
                <a:cubicBezTo>
                  <a:pt x="21600" y="7088"/>
                  <a:pt x="21273" y="3881"/>
                  <a:pt x="19309" y="1688"/>
                </a:cubicBezTo>
                <a:close/>
                <a:moveTo>
                  <a:pt x="10473" y="16031"/>
                </a:moveTo>
                <a:cubicBezTo>
                  <a:pt x="10473" y="15525"/>
                  <a:pt x="10309" y="14850"/>
                  <a:pt x="9982" y="14344"/>
                </a:cubicBezTo>
                <a:cubicBezTo>
                  <a:pt x="16200" y="7931"/>
                  <a:pt x="16200" y="7931"/>
                  <a:pt x="16200" y="7931"/>
                </a:cubicBezTo>
                <a:cubicBezTo>
                  <a:pt x="16527" y="9113"/>
                  <a:pt x="16364" y="10463"/>
                  <a:pt x="15545" y="11306"/>
                </a:cubicBezTo>
                <a:cubicBezTo>
                  <a:pt x="15545" y="11306"/>
                  <a:pt x="15545" y="11306"/>
                  <a:pt x="15545" y="11306"/>
                </a:cubicBezTo>
                <a:cubicBezTo>
                  <a:pt x="15545" y="11306"/>
                  <a:pt x="15545" y="11306"/>
                  <a:pt x="15545" y="11306"/>
                </a:cubicBezTo>
                <a:cubicBezTo>
                  <a:pt x="10473" y="16538"/>
                  <a:pt x="10473" y="16538"/>
                  <a:pt x="10473" y="16538"/>
                </a:cubicBezTo>
                <a:cubicBezTo>
                  <a:pt x="10473" y="16369"/>
                  <a:pt x="10473" y="16200"/>
                  <a:pt x="10473" y="16031"/>
                </a:cubicBezTo>
                <a:close/>
                <a:moveTo>
                  <a:pt x="9655" y="13669"/>
                </a:moveTo>
                <a:cubicBezTo>
                  <a:pt x="9491" y="13331"/>
                  <a:pt x="9164" y="12825"/>
                  <a:pt x="8836" y="12487"/>
                </a:cubicBezTo>
                <a:cubicBezTo>
                  <a:pt x="8345" y="12150"/>
                  <a:pt x="8018" y="11813"/>
                  <a:pt x="7527" y="11475"/>
                </a:cubicBezTo>
                <a:cubicBezTo>
                  <a:pt x="13745" y="5063"/>
                  <a:pt x="13745" y="5063"/>
                  <a:pt x="13745" y="5063"/>
                </a:cubicBezTo>
                <a:cubicBezTo>
                  <a:pt x="14236" y="5231"/>
                  <a:pt x="14727" y="5569"/>
                  <a:pt x="15055" y="6075"/>
                </a:cubicBezTo>
                <a:cubicBezTo>
                  <a:pt x="15382" y="6412"/>
                  <a:pt x="15709" y="6750"/>
                  <a:pt x="15873" y="7256"/>
                </a:cubicBezTo>
                <a:lnTo>
                  <a:pt x="9655" y="13669"/>
                </a:lnTo>
                <a:close/>
                <a:moveTo>
                  <a:pt x="6873" y="11138"/>
                </a:moveTo>
                <a:cubicBezTo>
                  <a:pt x="6218" y="10969"/>
                  <a:pt x="5564" y="10800"/>
                  <a:pt x="4909" y="10800"/>
                </a:cubicBezTo>
                <a:cubicBezTo>
                  <a:pt x="9982" y="5569"/>
                  <a:pt x="9982" y="5569"/>
                  <a:pt x="9982" y="5569"/>
                </a:cubicBezTo>
                <a:cubicBezTo>
                  <a:pt x="10800" y="4725"/>
                  <a:pt x="11945" y="4556"/>
                  <a:pt x="13091" y="4894"/>
                </a:cubicBezTo>
                <a:lnTo>
                  <a:pt x="6873" y="11138"/>
                </a:lnTo>
                <a:close/>
                <a:moveTo>
                  <a:pt x="2782" y="20081"/>
                </a:moveTo>
                <a:cubicBezTo>
                  <a:pt x="2618" y="20250"/>
                  <a:pt x="2455" y="20250"/>
                  <a:pt x="2291" y="20250"/>
                </a:cubicBezTo>
                <a:cubicBezTo>
                  <a:pt x="1800" y="20250"/>
                  <a:pt x="1309" y="19744"/>
                  <a:pt x="1309" y="19238"/>
                </a:cubicBezTo>
                <a:cubicBezTo>
                  <a:pt x="1309" y="19069"/>
                  <a:pt x="1309" y="18900"/>
                  <a:pt x="1309" y="18900"/>
                </a:cubicBezTo>
                <a:cubicBezTo>
                  <a:pt x="2127" y="16200"/>
                  <a:pt x="2127" y="16200"/>
                  <a:pt x="2127" y="16200"/>
                </a:cubicBezTo>
                <a:cubicBezTo>
                  <a:pt x="2782" y="16200"/>
                  <a:pt x="3600" y="16538"/>
                  <a:pt x="4255" y="17213"/>
                </a:cubicBezTo>
                <a:cubicBezTo>
                  <a:pt x="4909" y="17888"/>
                  <a:pt x="5236" y="18731"/>
                  <a:pt x="5236" y="19575"/>
                </a:cubicBezTo>
                <a:lnTo>
                  <a:pt x="2782" y="20081"/>
                </a:lnTo>
                <a:close/>
                <a:moveTo>
                  <a:pt x="5727" y="19406"/>
                </a:moveTo>
                <a:cubicBezTo>
                  <a:pt x="5727" y="18394"/>
                  <a:pt x="5400" y="17550"/>
                  <a:pt x="4745" y="16706"/>
                </a:cubicBezTo>
                <a:cubicBezTo>
                  <a:pt x="4091" y="16031"/>
                  <a:pt x="3109" y="15694"/>
                  <a:pt x="2291" y="15525"/>
                </a:cubicBezTo>
                <a:cubicBezTo>
                  <a:pt x="2945" y="13162"/>
                  <a:pt x="2945" y="13162"/>
                  <a:pt x="2945" y="13162"/>
                </a:cubicBezTo>
                <a:cubicBezTo>
                  <a:pt x="2945" y="12994"/>
                  <a:pt x="3109" y="12825"/>
                  <a:pt x="3109" y="12656"/>
                </a:cubicBezTo>
                <a:cubicBezTo>
                  <a:pt x="4418" y="11644"/>
                  <a:pt x="6545" y="11981"/>
                  <a:pt x="7855" y="13500"/>
                </a:cubicBezTo>
                <a:cubicBezTo>
                  <a:pt x="9327" y="15019"/>
                  <a:pt x="9655" y="17213"/>
                  <a:pt x="8509" y="18562"/>
                </a:cubicBezTo>
                <a:cubicBezTo>
                  <a:pt x="8345" y="18562"/>
                  <a:pt x="8345" y="18731"/>
                  <a:pt x="8182" y="18731"/>
                </a:cubicBezTo>
                <a:lnTo>
                  <a:pt x="5727" y="19406"/>
                </a:lnTo>
                <a:close/>
                <a:moveTo>
                  <a:pt x="18818" y="7931"/>
                </a:moveTo>
                <a:cubicBezTo>
                  <a:pt x="17673" y="9113"/>
                  <a:pt x="17673" y="9113"/>
                  <a:pt x="17673" y="9113"/>
                </a:cubicBezTo>
                <a:cubicBezTo>
                  <a:pt x="17673" y="8944"/>
                  <a:pt x="17673" y="8775"/>
                  <a:pt x="17673" y="8606"/>
                </a:cubicBezTo>
                <a:cubicBezTo>
                  <a:pt x="17509" y="7256"/>
                  <a:pt x="17018" y="6075"/>
                  <a:pt x="16036" y="5063"/>
                </a:cubicBezTo>
                <a:cubicBezTo>
                  <a:pt x="14891" y="4050"/>
                  <a:pt x="13582" y="3375"/>
                  <a:pt x="12109" y="3375"/>
                </a:cubicBezTo>
                <a:cubicBezTo>
                  <a:pt x="13255" y="2194"/>
                  <a:pt x="13255" y="2194"/>
                  <a:pt x="13255" y="2194"/>
                </a:cubicBezTo>
                <a:cubicBezTo>
                  <a:pt x="13745" y="1688"/>
                  <a:pt x="14564" y="1350"/>
                  <a:pt x="15382" y="1350"/>
                </a:cubicBezTo>
                <a:cubicBezTo>
                  <a:pt x="16364" y="1350"/>
                  <a:pt x="17509" y="1856"/>
                  <a:pt x="18327" y="2700"/>
                </a:cubicBezTo>
                <a:cubicBezTo>
                  <a:pt x="19145" y="3544"/>
                  <a:pt x="19636" y="4556"/>
                  <a:pt x="19636" y="5569"/>
                </a:cubicBezTo>
                <a:cubicBezTo>
                  <a:pt x="19636" y="6412"/>
                  <a:pt x="19309" y="7256"/>
                  <a:pt x="18818" y="793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770214" y="6045200"/>
            <a:ext cx="6356300" cy="22875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b="1" dirty="0">
                <a:latin typeface="Roboto Bold"/>
                <a:ea typeface="Roboto Bold"/>
                <a:cs typeface="Roboto Bold"/>
                <a:sym typeface="Roboto Bold"/>
              </a:rPr>
              <a:t>Section de Fonctionnement</a:t>
            </a:r>
            <a:endParaRPr sz="3600" b="1" dirty="0"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600" dirty="0">
              <a:latin typeface="Roboto Bold"/>
              <a:ea typeface="Roboto Bold"/>
              <a:cs typeface="Roboto Bold"/>
              <a:sym typeface="Roboto Bold"/>
            </a:endParaRPr>
          </a:p>
          <a:p>
            <a:r>
              <a:rPr lang="fr-FR" sz="3600" dirty="0"/>
              <a:t>Résultat 2022	</a:t>
            </a:r>
            <a:r>
              <a:rPr lang="fr-FR" sz="3600" dirty="0">
                <a:solidFill>
                  <a:srgbClr val="FF0000"/>
                </a:solidFill>
              </a:rPr>
              <a:t>- 82 975 €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1695196" y="8332234"/>
            <a:ext cx="10299397" cy="41498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/>
            <a:r>
              <a:rPr lang="fr-FR" sz="3600" dirty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  <a:sym typeface="Roboto Bold"/>
              </a:rPr>
              <a:t>Résultat de fonctionnement cumulé</a:t>
            </a:r>
          </a:p>
          <a:p>
            <a:pPr algn="l"/>
            <a:r>
              <a:rPr lang="fr-FR" sz="3600" dirty="0">
                <a:latin typeface="Fira Sans" panose="020B0503050000020004" pitchFamily="34" charset="0"/>
              </a:rPr>
              <a:t>	Excédent reporté 2021	+ 420 168 €</a:t>
            </a:r>
          </a:p>
          <a:p>
            <a:pPr algn="l"/>
            <a:r>
              <a:rPr lang="fr-FR" sz="3600" dirty="0"/>
              <a:t>	</a:t>
            </a:r>
          </a:p>
          <a:p>
            <a:pPr algn="l"/>
            <a:endParaRPr lang="fr-FR" sz="3600" dirty="0"/>
          </a:p>
          <a:p>
            <a:pPr algn="l"/>
            <a:r>
              <a:rPr lang="fr-FR" sz="3600" dirty="0">
                <a:latin typeface="Roboto Bold"/>
                <a:ea typeface="Roboto Bold"/>
                <a:cs typeface="Roboto Bold"/>
                <a:sym typeface="Roboto Bold"/>
              </a:rPr>
              <a:t>		</a:t>
            </a:r>
            <a:r>
              <a:rPr lang="fr-FR" sz="3600" b="1" i="1" dirty="0">
                <a:latin typeface="Fira Sans" panose="020B0503050000020004" pitchFamily="34" charset="0"/>
                <a:ea typeface="Roboto Bold"/>
                <a:cs typeface="Roboto Bold"/>
                <a:sym typeface="Roboto Bold"/>
              </a:rPr>
              <a:t>RÉSULTAT	+ 337 193  €</a:t>
            </a: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lang="fr-FR" dirty="0"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12413408" y="6045200"/>
            <a:ext cx="7238933" cy="228754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3600" b="1" dirty="0">
                <a:latin typeface="Roboto Bold"/>
                <a:ea typeface="Roboto Bold"/>
                <a:cs typeface="Roboto Bold"/>
                <a:sym typeface="Roboto Bold"/>
              </a:rPr>
              <a:t>Section d’Investissement</a:t>
            </a:r>
            <a:endParaRPr sz="3600" b="1" dirty="0"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lang="fr-FR" sz="3600" dirty="0">
              <a:latin typeface="Roboto Bold"/>
              <a:ea typeface="Roboto Bold"/>
              <a:cs typeface="Roboto Bold"/>
              <a:sym typeface="Roboto Bold"/>
            </a:endParaRPr>
          </a:p>
          <a:p>
            <a:r>
              <a:rPr lang="fr-FR" sz="3600" dirty="0"/>
              <a:t>Résultat 2021	+ 52 797 €</a:t>
            </a:r>
          </a:p>
        </p:txBody>
      </p:sp>
      <p:sp>
        <p:nvSpPr>
          <p:cNvPr id="420" name="Shape 420"/>
          <p:cNvSpPr/>
          <p:nvPr/>
        </p:nvSpPr>
        <p:spPr>
          <a:xfrm>
            <a:off x="13175684" y="8332234"/>
            <a:ext cx="10016821" cy="51683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algn="l"/>
            <a:r>
              <a:rPr lang="fr-FR" sz="3600" dirty="0">
                <a:solidFill>
                  <a:schemeClr val="bg1">
                    <a:lumMod val="50000"/>
                  </a:schemeClr>
                </a:solidFill>
                <a:latin typeface="Roboto Bold"/>
                <a:ea typeface="Roboto Bold"/>
                <a:cs typeface="Roboto Bold"/>
                <a:sym typeface="Roboto Bold"/>
              </a:rPr>
              <a:t>Résultat d’investissement cumulé</a:t>
            </a:r>
          </a:p>
          <a:p>
            <a:pPr algn="l"/>
            <a:r>
              <a:rPr lang="fr-FR" sz="3600" dirty="0"/>
              <a:t>	</a:t>
            </a:r>
            <a:r>
              <a:rPr lang="fr-FR" sz="3600" dirty="0">
                <a:latin typeface="Fira Sans" panose="020B0503050000020004" pitchFamily="34" charset="0"/>
              </a:rPr>
              <a:t>Excédent reporté 2021 </a:t>
            </a:r>
            <a:r>
              <a:rPr lang="fr-FR" sz="3600" dirty="0"/>
              <a:t>	+ 271 542 €</a:t>
            </a:r>
          </a:p>
          <a:p>
            <a:pPr algn="l"/>
            <a:r>
              <a:rPr lang="fr-FR" sz="3600" dirty="0"/>
              <a:t>	</a:t>
            </a:r>
          </a:p>
          <a:p>
            <a:pPr algn="l"/>
            <a:r>
              <a:rPr lang="fr-FR" sz="3600" dirty="0">
                <a:latin typeface="Roboto Bold"/>
                <a:ea typeface="Roboto Bold"/>
                <a:cs typeface="Roboto Bold"/>
                <a:sym typeface="Roboto Bold"/>
              </a:rPr>
              <a:t>		</a:t>
            </a:r>
          </a:p>
          <a:p>
            <a:pPr algn="l"/>
            <a:r>
              <a:rPr lang="fr-FR" sz="3600" b="1" i="1" dirty="0">
                <a:latin typeface="Fira Sans" panose="020B0503050000020004" pitchFamily="34" charset="0"/>
                <a:ea typeface="Roboto Bold"/>
                <a:cs typeface="Roboto Bold"/>
                <a:sym typeface="Roboto Bold"/>
              </a:rPr>
              <a:t>		RÉSULTAT	+  324 339€</a:t>
            </a:r>
            <a:endParaRPr lang="fr-FR" sz="3600" b="1" i="1" dirty="0">
              <a:latin typeface="Fira Sans" panose="020B0503050000020004" pitchFamily="34" charset="0"/>
              <a:sym typeface="Roboto Bold"/>
            </a:endParaRPr>
          </a:p>
          <a:p>
            <a:pPr algn="l"/>
            <a:r>
              <a:rPr lang="fr-FR" sz="3600" dirty="0">
                <a:latin typeface="Fira Sans" panose="020B0503050000020004" pitchFamily="34" charset="0"/>
              </a:rPr>
              <a:t>	</a:t>
            </a:r>
          </a:p>
          <a:p>
            <a:pPr algn="l"/>
            <a:r>
              <a:rPr lang="fr-FR" sz="3600" b="1" i="1" dirty="0">
                <a:latin typeface="Fira Sans" panose="020B0503050000020004" pitchFamily="34" charset="0"/>
                <a:ea typeface="Roboto Bold"/>
                <a:cs typeface="Roboto Bold"/>
                <a:sym typeface="Roboto Bold"/>
              </a:rPr>
              <a:t>		</a:t>
            </a:r>
            <a:endParaRPr sz="3600" b="1" i="1" dirty="0">
              <a:latin typeface="Fira Sans" panose="020B05030500000200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B28C08-3511-C541-A127-F6ADD828CAAD}"/>
              </a:ext>
            </a:extLst>
          </p:cNvPr>
          <p:cNvSpPr txBox="1"/>
          <p:nvPr/>
        </p:nvSpPr>
        <p:spPr>
          <a:xfrm>
            <a:off x="2466013" y="2221277"/>
            <a:ext cx="20860000" cy="186512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Le Compte Administratif est le bilan financier de l’ordonnateur qui doit rendre compte annuellement des opérations budgétaires qu’il a exécutées. Il présente les résultats comptables de l’exercice. </a:t>
            </a:r>
            <a:endParaRPr lang="fr-FR" sz="2400" b="1" dirty="0">
              <a:solidFill>
                <a:schemeClr val="bg1"/>
              </a:solidFill>
            </a:endParaRPr>
          </a:p>
          <a:p>
            <a:pPr marL="0" marR="0" indent="0" algn="ctr" defTabSz="18288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7E7E85"/>
              </a:solidFill>
              <a:effectLst/>
              <a:uFillTx/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9" name="Shape 427">
            <a:extLst>
              <a:ext uri="{FF2B5EF4-FFF2-40B4-BE49-F238E27FC236}">
                <a16:creationId xmlns:a16="http://schemas.microsoft.com/office/drawing/2014/main" id="{55C1067D-088A-C549-ACBE-35908F839427}"/>
              </a:ext>
            </a:extLst>
          </p:cNvPr>
          <p:cNvSpPr/>
          <p:nvPr/>
        </p:nvSpPr>
        <p:spPr>
          <a:xfrm>
            <a:off x="12204000" y="7200000"/>
            <a:ext cx="1" cy="5760000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animBg="1"/>
      <p:bldP spid="418" grpId="0" animBg="1"/>
      <p:bldP spid="419" grpId="0" animBg="1"/>
      <p:bldP spid="4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La section de fonctionnement CA 2022</a:t>
            </a:r>
            <a:endParaRPr dirty="0"/>
          </a:p>
        </p:txBody>
      </p:sp>
      <p:sp>
        <p:nvSpPr>
          <p:cNvPr id="507" name="Shape 5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graphicFrame>
        <p:nvGraphicFramePr>
          <p:cNvPr id="491" name="Chart 491"/>
          <p:cNvGraphicFramePr/>
          <p:nvPr>
            <p:extLst>
              <p:ext uri="{D42A27DB-BD31-4B8C-83A1-F6EECF244321}">
                <p14:modId xmlns:p14="http://schemas.microsoft.com/office/powerpoint/2010/main" val="788305798"/>
              </p:ext>
            </p:extLst>
          </p:nvPr>
        </p:nvGraphicFramePr>
        <p:xfrm>
          <a:off x="2560026" y="3564314"/>
          <a:ext cx="3592528" cy="359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0" name="Shape 500"/>
          <p:cNvSpPr/>
          <p:nvPr/>
        </p:nvSpPr>
        <p:spPr>
          <a:xfrm>
            <a:off x="7874384" y="2389064"/>
            <a:ext cx="2520394" cy="838625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3600" dirty="0"/>
              <a:t>421 611 €</a:t>
            </a:r>
            <a:endParaRPr sz="3600" dirty="0"/>
          </a:p>
        </p:txBody>
      </p:sp>
      <p:sp>
        <p:nvSpPr>
          <p:cNvPr id="27" name="Shape 500">
            <a:extLst>
              <a:ext uri="{FF2B5EF4-FFF2-40B4-BE49-F238E27FC236}">
                <a16:creationId xmlns:a16="http://schemas.microsoft.com/office/drawing/2014/main" id="{B0B5E64A-1832-A749-B34A-05D07B61BF5D}"/>
              </a:ext>
            </a:extLst>
          </p:cNvPr>
          <p:cNvSpPr/>
          <p:nvPr/>
        </p:nvSpPr>
        <p:spPr>
          <a:xfrm>
            <a:off x="8984990" y="3128093"/>
            <a:ext cx="2431397" cy="547969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425 407 € en 2021</a:t>
            </a:r>
            <a:endParaRPr sz="2000" dirty="0"/>
          </a:p>
        </p:txBody>
      </p:sp>
      <p:sp>
        <p:nvSpPr>
          <p:cNvPr id="28" name="Shape 485">
            <a:extLst>
              <a:ext uri="{FF2B5EF4-FFF2-40B4-BE49-F238E27FC236}">
                <a16:creationId xmlns:a16="http://schemas.microsoft.com/office/drawing/2014/main" id="{AEB4EF6D-D55C-9143-A295-913A593CD9B7}"/>
              </a:ext>
            </a:extLst>
          </p:cNvPr>
          <p:cNvSpPr txBox="1">
            <a:spLocks/>
          </p:cNvSpPr>
          <p:nvPr/>
        </p:nvSpPr>
        <p:spPr>
          <a:xfrm>
            <a:off x="3447527" y="2389064"/>
            <a:ext cx="8744473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Recettes réelles</a:t>
            </a:r>
          </a:p>
        </p:txBody>
      </p:sp>
      <p:sp>
        <p:nvSpPr>
          <p:cNvPr id="29" name="Shape 485">
            <a:extLst>
              <a:ext uri="{FF2B5EF4-FFF2-40B4-BE49-F238E27FC236}">
                <a16:creationId xmlns:a16="http://schemas.microsoft.com/office/drawing/2014/main" id="{C12C2B4E-E785-434B-9F65-B478A61221AC}"/>
              </a:ext>
            </a:extLst>
          </p:cNvPr>
          <p:cNvSpPr txBox="1">
            <a:spLocks/>
          </p:cNvSpPr>
          <p:nvPr/>
        </p:nvSpPr>
        <p:spPr>
          <a:xfrm>
            <a:off x="13989225" y="2389019"/>
            <a:ext cx="8744473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Dépenses réelles</a:t>
            </a:r>
          </a:p>
        </p:txBody>
      </p:sp>
      <p:sp>
        <p:nvSpPr>
          <p:cNvPr id="31" name="Shape 500">
            <a:extLst>
              <a:ext uri="{FF2B5EF4-FFF2-40B4-BE49-F238E27FC236}">
                <a16:creationId xmlns:a16="http://schemas.microsoft.com/office/drawing/2014/main" id="{A742A64E-ADCF-644F-B53A-74E7BADBCE3E}"/>
              </a:ext>
            </a:extLst>
          </p:cNvPr>
          <p:cNvSpPr/>
          <p:nvPr/>
        </p:nvSpPr>
        <p:spPr>
          <a:xfrm>
            <a:off x="19482198" y="2390400"/>
            <a:ext cx="2477690" cy="838625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3600" dirty="0"/>
              <a:t>417 469 €</a:t>
            </a:r>
            <a:endParaRPr sz="3600" dirty="0"/>
          </a:p>
        </p:txBody>
      </p:sp>
      <p:sp>
        <p:nvSpPr>
          <p:cNvPr id="33" name="Shape 500">
            <a:extLst>
              <a:ext uri="{FF2B5EF4-FFF2-40B4-BE49-F238E27FC236}">
                <a16:creationId xmlns:a16="http://schemas.microsoft.com/office/drawing/2014/main" id="{156D0C8A-0742-2049-9283-D8BCCEF78292}"/>
              </a:ext>
            </a:extLst>
          </p:cNvPr>
          <p:cNvSpPr/>
          <p:nvPr/>
        </p:nvSpPr>
        <p:spPr>
          <a:xfrm>
            <a:off x="20566031" y="3150000"/>
            <a:ext cx="2408269" cy="548866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355 559 € en 2021</a:t>
            </a:r>
            <a:endParaRPr sz="2000" dirty="0"/>
          </a:p>
        </p:txBody>
      </p:sp>
      <p:sp>
        <p:nvSpPr>
          <p:cNvPr id="36" name="Shape 427">
            <a:extLst>
              <a:ext uri="{FF2B5EF4-FFF2-40B4-BE49-F238E27FC236}">
                <a16:creationId xmlns:a16="http://schemas.microsoft.com/office/drawing/2014/main" id="{26F8CDA4-C53E-F440-A414-AB615587D1C0}"/>
              </a:ext>
            </a:extLst>
          </p:cNvPr>
          <p:cNvSpPr/>
          <p:nvPr/>
        </p:nvSpPr>
        <p:spPr>
          <a:xfrm>
            <a:off x="12192001" y="2847120"/>
            <a:ext cx="0" cy="10080000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17" name="Shape 499">
            <a:extLst>
              <a:ext uri="{FF2B5EF4-FFF2-40B4-BE49-F238E27FC236}">
                <a16:creationId xmlns:a16="http://schemas.microsoft.com/office/drawing/2014/main" id="{FB1F08B1-8B1F-3B4F-BA15-71D655D926F0}"/>
              </a:ext>
            </a:extLst>
          </p:cNvPr>
          <p:cNvSpPr/>
          <p:nvPr/>
        </p:nvSpPr>
        <p:spPr>
          <a:xfrm>
            <a:off x="18783719" y="7642448"/>
            <a:ext cx="4479846" cy="24604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Charges à caractère général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80 539 €</a:t>
            </a:r>
          </a:p>
          <a:p>
            <a:r>
              <a:rPr lang="fr-FR" sz="2800" dirty="0">
                <a:solidFill>
                  <a:schemeClr val="bg1"/>
                </a:solidFill>
              </a:rPr>
              <a:t>20,30 %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" name="Shape 499">
            <a:extLst>
              <a:ext uri="{FF2B5EF4-FFF2-40B4-BE49-F238E27FC236}">
                <a16:creationId xmlns:a16="http://schemas.microsoft.com/office/drawing/2014/main" id="{74B67E5D-8960-E34F-A8AA-AE35CB56AA22}"/>
              </a:ext>
            </a:extLst>
          </p:cNvPr>
          <p:cNvSpPr/>
          <p:nvPr/>
        </p:nvSpPr>
        <p:spPr>
          <a:xfrm>
            <a:off x="17678168" y="4562941"/>
            <a:ext cx="4479846" cy="24604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Autres charges de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gestion courante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81 831 €</a:t>
            </a:r>
          </a:p>
          <a:p>
            <a:r>
              <a:rPr lang="fr-FR" sz="2800" dirty="0">
                <a:solidFill>
                  <a:schemeClr val="bg1"/>
                </a:solidFill>
              </a:rPr>
              <a:t>20,60 %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" name="Shape 499">
            <a:extLst>
              <a:ext uri="{FF2B5EF4-FFF2-40B4-BE49-F238E27FC236}">
                <a16:creationId xmlns:a16="http://schemas.microsoft.com/office/drawing/2014/main" id="{A6406A78-608E-3A44-A651-B38768B54183}"/>
              </a:ext>
            </a:extLst>
          </p:cNvPr>
          <p:cNvSpPr/>
          <p:nvPr/>
        </p:nvSpPr>
        <p:spPr>
          <a:xfrm>
            <a:off x="13540413" y="7485834"/>
            <a:ext cx="4839773" cy="246041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Charges de personnel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et frais assimilés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234 687 €</a:t>
            </a:r>
          </a:p>
          <a:p>
            <a:r>
              <a:rPr lang="fr-FR" sz="2800" dirty="0">
                <a:solidFill>
                  <a:schemeClr val="bg1"/>
                </a:solidFill>
              </a:rPr>
              <a:t>59,10 %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" name="Shape 500">
            <a:extLst>
              <a:ext uri="{FF2B5EF4-FFF2-40B4-BE49-F238E27FC236}">
                <a16:creationId xmlns:a16="http://schemas.microsoft.com/office/drawing/2014/main" id="{6D9A6CA5-FB59-284D-9550-ED71143DA36D}"/>
              </a:ext>
            </a:extLst>
          </p:cNvPr>
          <p:cNvSpPr/>
          <p:nvPr/>
        </p:nvSpPr>
        <p:spPr>
          <a:xfrm>
            <a:off x="9443518" y="3664411"/>
            <a:ext cx="2431397" cy="548866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422 028 € en 2020</a:t>
            </a:r>
            <a:endParaRPr sz="2000" dirty="0"/>
          </a:p>
        </p:txBody>
      </p:sp>
      <p:sp>
        <p:nvSpPr>
          <p:cNvPr id="23" name="Shape 500">
            <a:extLst>
              <a:ext uri="{FF2B5EF4-FFF2-40B4-BE49-F238E27FC236}">
                <a16:creationId xmlns:a16="http://schemas.microsoft.com/office/drawing/2014/main" id="{452D4A23-11B0-4F4F-9DD4-3E40F70E1DBE}"/>
              </a:ext>
            </a:extLst>
          </p:cNvPr>
          <p:cNvSpPr/>
          <p:nvPr/>
        </p:nvSpPr>
        <p:spPr>
          <a:xfrm>
            <a:off x="21366131" y="3630390"/>
            <a:ext cx="2408269" cy="548866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332 937 € en 2020</a:t>
            </a:r>
            <a:endParaRPr sz="2000" dirty="0"/>
          </a:p>
        </p:txBody>
      </p:sp>
      <p:sp>
        <p:nvSpPr>
          <p:cNvPr id="499" name="Shape 499"/>
          <p:cNvSpPr/>
          <p:nvPr/>
        </p:nvSpPr>
        <p:spPr>
          <a:xfrm>
            <a:off x="3916629" y="11628039"/>
            <a:ext cx="6478149" cy="9707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91439" bIns="91439">
            <a:spAutoFit/>
          </a:bodyPr>
          <a:lstStyle/>
          <a:p>
            <a:r>
              <a:rPr lang="fr-FR" sz="4400" dirty="0">
                <a:solidFill>
                  <a:srgbClr val="574B5C"/>
                </a:solidFill>
                <a:highlight>
                  <a:srgbClr val="A8C1B9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Cotisations (2,37 €/habitant)</a:t>
            </a:r>
            <a:r>
              <a:rPr lang="fr-FR" sz="1200" dirty="0">
                <a:solidFill>
                  <a:srgbClr val="574B5C"/>
                </a:solidFill>
                <a:highlight>
                  <a:srgbClr val="A8C1B9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  <a:endParaRPr lang="fr-FR" sz="2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9CC1A9-0D3D-D82A-790D-A5627FD03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992" y="4362538"/>
            <a:ext cx="8999124" cy="54162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3DCE299-5178-7107-4371-47A881472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6377" y="4547426"/>
            <a:ext cx="8970168" cy="5398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1" grpId="0">
        <p:bldAsOne/>
      </p:bldGraphic>
      <p:bldP spid="17" grpId="0" animBg="1"/>
      <p:bldP spid="18" grpId="0" animBg="1"/>
      <p:bldP spid="19" grpId="0" animBg="1"/>
      <p:bldP spid="4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La section d’investissement CA 2022</a:t>
            </a:r>
            <a:endParaRPr dirty="0"/>
          </a:p>
        </p:txBody>
      </p:sp>
      <p:sp>
        <p:nvSpPr>
          <p:cNvPr id="507" name="Shape 5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7873200" y="2390400"/>
            <a:ext cx="2390400" cy="838625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3600" dirty="0"/>
              <a:t>976 €</a:t>
            </a:r>
            <a:endParaRPr sz="3600" dirty="0"/>
          </a:p>
        </p:txBody>
      </p:sp>
      <p:sp>
        <p:nvSpPr>
          <p:cNvPr id="27" name="Shape 500">
            <a:extLst>
              <a:ext uri="{FF2B5EF4-FFF2-40B4-BE49-F238E27FC236}">
                <a16:creationId xmlns:a16="http://schemas.microsoft.com/office/drawing/2014/main" id="{B0B5E64A-1832-A749-B34A-05D07B61BF5D}"/>
              </a:ext>
            </a:extLst>
          </p:cNvPr>
          <p:cNvSpPr/>
          <p:nvPr/>
        </p:nvSpPr>
        <p:spPr>
          <a:xfrm>
            <a:off x="9068400" y="3148619"/>
            <a:ext cx="2356261" cy="547969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3 525  € en 2021</a:t>
            </a:r>
            <a:endParaRPr sz="2000" dirty="0"/>
          </a:p>
        </p:txBody>
      </p:sp>
      <p:sp>
        <p:nvSpPr>
          <p:cNvPr id="28" name="Shape 485">
            <a:extLst>
              <a:ext uri="{FF2B5EF4-FFF2-40B4-BE49-F238E27FC236}">
                <a16:creationId xmlns:a16="http://schemas.microsoft.com/office/drawing/2014/main" id="{AEB4EF6D-D55C-9143-A295-913A593CD9B7}"/>
              </a:ext>
            </a:extLst>
          </p:cNvPr>
          <p:cNvSpPr txBox="1">
            <a:spLocks/>
          </p:cNvSpPr>
          <p:nvPr/>
        </p:nvSpPr>
        <p:spPr>
          <a:xfrm>
            <a:off x="3447527" y="2389064"/>
            <a:ext cx="8744473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Recettes réelles</a:t>
            </a:r>
          </a:p>
        </p:txBody>
      </p:sp>
      <p:sp>
        <p:nvSpPr>
          <p:cNvPr id="29" name="Shape 485">
            <a:extLst>
              <a:ext uri="{FF2B5EF4-FFF2-40B4-BE49-F238E27FC236}">
                <a16:creationId xmlns:a16="http://schemas.microsoft.com/office/drawing/2014/main" id="{C12C2B4E-E785-434B-9F65-B478A61221AC}"/>
              </a:ext>
            </a:extLst>
          </p:cNvPr>
          <p:cNvSpPr txBox="1">
            <a:spLocks/>
          </p:cNvSpPr>
          <p:nvPr/>
        </p:nvSpPr>
        <p:spPr>
          <a:xfrm>
            <a:off x="15672019" y="2384884"/>
            <a:ext cx="8744473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Dépenses réelles</a:t>
            </a:r>
          </a:p>
        </p:txBody>
      </p:sp>
      <p:sp>
        <p:nvSpPr>
          <p:cNvPr id="50" name="Shape 427">
            <a:extLst>
              <a:ext uri="{FF2B5EF4-FFF2-40B4-BE49-F238E27FC236}">
                <a16:creationId xmlns:a16="http://schemas.microsoft.com/office/drawing/2014/main" id="{CD4180C0-871B-B94C-B927-45F8159FB525}"/>
              </a:ext>
            </a:extLst>
          </p:cNvPr>
          <p:cNvSpPr/>
          <p:nvPr/>
        </p:nvSpPr>
        <p:spPr>
          <a:xfrm flipH="1">
            <a:off x="12204001" y="2905200"/>
            <a:ext cx="10501" cy="10080000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51" name="Shape 500">
            <a:extLst>
              <a:ext uri="{FF2B5EF4-FFF2-40B4-BE49-F238E27FC236}">
                <a16:creationId xmlns:a16="http://schemas.microsoft.com/office/drawing/2014/main" id="{97972223-9791-9A4F-A3E5-22A2353AFD61}"/>
              </a:ext>
            </a:extLst>
          </p:cNvPr>
          <p:cNvSpPr/>
          <p:nvPr/>
        </p:nvSpPr>
        <p:spPr>
          <a:xfrm>
            <a:off x="20096473" y="2353606"/>
            <a:ext cx="2390400" cy="838625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</a:schemeClr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3600" dirty="0"/>
              <a:t>35 297  €</a:t>
            </a:r>
            <a:endParaRPr sz="3600" dirty="0"/>
          </a:p>
        </p:txBody>
      </p:sp>
      <p:sp>
        <p:nvSpPr>
          <p:cNvPr id="52" name="Shape 500">
            <a:extLst>
              <a:ext uri="{FF2B5EF4-FFF2-40B4-BE49-F238E27FC236}">
                <a16:creationId xmlns:a16="http://schemas.microsoft.com/office/drawing/2014/main" id="{4450C9E7-36BD-9148-84FE-4D81DBC9F57A}"/>
              </a:ext>
            </a:extLst>
          </p:cNvPr>
          <p:cNvSpPr/>
          <p:nvPr/>
        </p:nvSpPr>
        <p:spPr>
          <a:xfrm>
            <a:off x="21291673" y="3111825"/>
            <a:ext cx="2386714" cy="547969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30 000€ en 2021</a:t>
            </a:r>
            <a:endParaRPr sz="2000" dirty="0"/>
          </a:p>
        </p:txBody>
      </p:sp>
      <p:sp>
        <p:nvSpPr>
          <p:cNvPr id="37" name="Shape 500">
            <a:extLst>
              <a:ext uri="{FF2B5EF4-FFF2-40B4-BE49-F238E27FC236}">
                <a16:creationId xmlns:a16="http://schemas.microsoft.com/office/drawing/2014/main" id="{8D14212C-1760-4D4B-93AA-3414FE6C4F80}"/>
              </a:ext>
            </a:extLst>
          </p:cNvPr>
          <p:cNvSpPr/>
          <p:nvPr/>
        </p:nvSpPr>
        <p:spPr>
          <a:xfrm>
            <a:off x="9573962" y="3695831"/>
            <a:ext cx="2356261" cy="547969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90 167 € en 2020</a:t>
            </a:r>
            <a:endParaRPr sz="2000" dirty="0"/>
          </a:p>
        </p:txBody>
      </p:sp>
      <p:sp>
        <p:nvSpPr>
          <p:cNvPr id="39" name="Shape 500">
            <a:extLst>
              <a:ext uri="{FF2B5EF4-FFF2-40B4-BE49-F238E27FC236}">
                <a16:creationId xmlns:a16="http://schemas.microsoft.com/office/drawing/2014/main" id="{2EB99C9F-9629-5649-AAAE-B1B5E4B29011}"/>
              </a:ext>
            </a:extLst>
          </p:cNvPr>
          <p:cNvSpPr/>
          <p:nvPr/>
        </p:nvSpPr>
        <p:spPr>
          <a:xfrm>
            <a:off x="21729813" y="3579153"/>
            <a:ext cx="2386714" cy="547969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000" dirty="0"/>
              <a:t>40 946 € en 2020</a:t>
            </a:r>
            <a:endParaRPr sz="2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DBA857-CCED-C399-EA6B-4F62E5DF6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509" y="5288842"/>
            <a:ext cx="7628507" cy="45913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C03DAB-2A50-29DF-061B-22A0C012F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8366" y="5288842"/>
            <a:ext cx="7628507" cy="45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14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12191999" y="5541334"/>
            <a:ext cx="1" cy="2633331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14" name="Shape 486">
            <a:extLst>
              <a:ext uri="{FF2B5EF4-FFF2-40B4-BE49-F238E27FC236}">
                <a16:creationId xmlns:a16="http://schemas.microsoft.com/office/drawing/2014/main" id="{DEA1F34E-5EA9-D548-BB2D-C0583778E184}"/>
              </a:ext>
            </a:extLst>
          </p:cNvPr>
          <p:cNvSpPr txBox="1">
            <a:spLocks/>
          </p:cNvSpPr>
          <p:nvPr/>
        </p:nvSpPr>
        <p:spPr>
          <a:xfrm>
            <a:off x="2789969" y="898274"/>
            <a:ext cx="20757621" cy="1042417"/>
          </a:xfrm>
          <a:prstGeom prst="rect">
            <a:avLst/>
          </a:prstGeom>
        </p:spPr>
        <p:txBody>
          <a:bodyPr/>
          <a:lstStyle>
            <a:lvl1pPr marL="457200" marR="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574B5C"/>
                </a:solidFill>
              </a:rPr>
              <a:t>La maquette budgétaire simplifiée CA 2022</a:t>
            </a:r>
          </a:p>
        </p:txBody>
      </p:sp>
      <p:graphicFrame>
        <p:nvGraphicFramePr>
          <p:cNvPr id="15" name="Table 487">
            <a:extLst>
              <a:ext uri="{FF2B5EF4-FFF2-40B4-BE49-F238E27FC236}">
                <a16:creationId xmlns:a16="http://schemas.microsoft.com/office/drawing/2014/main" id="{8C6DB2FE-BDC9-C849-8501-14461FE26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98093"/>
              </p:ext>
            </p:extLst>
          </p:nvPr>
        </p:nvGraphicFramePr>
        <p:xfrm>
          <a:off x="442383" y="4994242"/>
          <a:ext cx="11555127" cy="6621492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225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6914">
                  <a:extLst>
                    <a:ext uri="{9D8B030D-6E8A-4147-A177-3AD203B41FA5}">
                      <a16:colId xmlns:a16="http://schemas.microsoft.com/office/drawing/2014/main" val="4129595755"/>
                    </a:ext>
                  </a:extLst>
                </a:gridCol>
                <a:gridCol w="1596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6467"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Recettes</a:t>
                      </a: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25400">
                      <a:miter lim="400000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1B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Dépenses</a:t>
                      </a:r>
                    </a:p>
                  </a:txBody>
                  <a:tcPr marL="60960" marR="60960" marT="60960" marB="60960" anchor="ctr" horzOverflow="overflow">
                    <a:lnL w="25400">
                      <a:noFill/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697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Résultat de fonctionnement reporté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Charges à caractère général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83 573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069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Dotations et participations et divers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409 778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Charges de personnel et frais assimilés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249 299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69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Atténuation des charges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11 832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Autres charges de gestion courante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84 597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46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Opérations d’ordre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Opérations d’ordre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spc="-39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87 118</a:t>
                      </a:r>
                      <a:endParaRPr sz="2800" spc="-39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6467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828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421 612</a:t>
                      </a: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828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18288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504 587</a:t>
                      </a:r>
                      <a:endParaRPr sz="2800" b="0" i="0" u="none" strike="noStrike" cap="none" spc="-39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" name="Table 487">
            <a:extLst>
              <a:ext uri="{FF2B5EF4-FFF2-40B4-BE49-F238E27FC236}">
                <a16:creationId xmlns:a16="http://schemas.microsoft.com/office/drawing/2014/main" id="{658603B6-7A14-8E4E-94DE-B850125E2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105836"/>
              </p:ext>
            </p:extLst>
          </p:nvPr>
        </p:nvGraphicFramePr>
        <p:xfrm>
          <a:off x="12360863" y="5017036"/>
          <a:ext cx="11674793" cy="65987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272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858">
                  <a:extLst>
                    <a:ext uri="{9D8B030D-6E8A-4147-A177-3AD203B41FA5}">
                      <a16:colId xmlns:a16="http://schemas.microsoft.com/office/drawing/2014/main" val="4129595755"/>
                    </a:ext>
                  </a:extLst>
                </a:gridCol>
                <a:gridCol w="1480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5032"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Recettes</a:t>
                      </a:r>
                      <a:endParaRPr sz="3200" b="0" spc="-39" dirty="0">
                        <a:solidFill>
                          <a:srgbClr val="FFFFFF"/>
                        </a:solidFill>
                        <a:latin typeface="+mn-lt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25400">
                      <a:miter lim="400000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1B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3200" b="0" spc="-39" dirty="0">
                          <a:solidFill>
                            <a:srgbClr val="FFFFFF"/>
                          </a:solidFill>
                          <a:latin typeface="+mn-lt"/>
                          <a:ea typeface="Roboto Bold"/>
                          <a:cs typeface="Roboto Bold"/>
                          <a:sym typeface="Roboto Bold"/>
                        </a:rPr>
                        <a:t>Dépenses</a:t>
                      </a:r>
                      <a:endParaRPr sz="3200" b="0" spc="-39" dirty="0">
                        <a:solidFill>
                          <a:srgbClr val="FFFFFF"/>
                        </a:solidFill>
                        <a:latin typeface="+mn-lt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noFill/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sz="2000" spc="-39" dirty="0">
                        <a:solidFill>
                          <a:srgbClr val="FFFFFF"/>
                        </a:solidFill>
                        <a:latin typeface="Roboto Bold"/>
                        <a:ea typeface="Roboto Bold"/>
                        <a:cs typeface="Roboto Bold"/>
                        <a:sym typeface="Roboto Bold"/>
                      </a:endParaRPr>
                    </a:p>
                  </a:txBody>
                  <a:tcPr marL="60960" marR="60960" marT="60960" marB="60960" anchor="ctr" horzOverflow="overflow">
                    <a:lnL w="25400">
                      <a:miter lim="400000"/>
                    </a:lnL>
                    <a:lnR w="25400">
                      <a:noFill/>
                      <a:miter lim="400000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hueOff val="-8260724"/>
                        <a:satOff val="-13769"/>
                        <a:lumOff val="3025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40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Solde d’exécution section d’ Invest.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Emprunts et dettes assimilées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40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Dotations, fonds divers et réserve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976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Fira Sans Regular"/>
                        </a:rPr>
                        <a:t>Fonds divers</a:t>
                      </a: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401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Solde subvention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Immobilisations incorporelles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7 751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>
                      <a:solidFill>
                        <a:srgbClr val="7F7F7F">
                          <a:alpha val="50195"/>
                        </a:srgbClr>
                      </a:solidFill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340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bg1">
                        <a:lumMod val="10000"/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Immobilisations corporelles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27 547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857672"/>
                  </a:ext>
                </a:extLst>
              </a:tr>
              <a:tr h="7550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Opérations d’ordre 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2800" b="0" i="0" u="none" strike="noStrike" cap="none" spc="-39" baseline="0" dirty="0">
                          <a:ln>
                            <a:noFill/>
                          </a:ln>
                          <a:solidFill>
                            <a:srgbClr val="7E7E85"/>
                          </a:solidFill>
                          <a:uFillTx/>
                          <a:latin typeface="+mn-lt"/>
                          <a:ea typeface="Calibri"/>
                          <a:cs typeface="Calibri"/>
                          <a:sym typeface="Fira Sans Regular"/>
                        </a:rPr>
                        <a:t>87 118</a:t>
                      </a: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7E7E85"/>
                          </a:solidFill>
                          <a:latin typeface="+mn-lt"/>
                          <a:ea typeface="+mn-ea"/>
                          <a:cs typeface="+mn-cs"/>
                        </a:rPr>
                        <a:t>Opérations d’ordre</a:t>
                      </a: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sz="2800" b="0" spc="-39" dirty="0">
                        <a:solidFill>
                          <a:srgbClr val="7E7E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0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fr-FR" sz="2800" b="0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  <a:endParaRPr sz="2800" b="0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>
                      <a:solidFill>
                        <a:srgbClr val="7F7F7F">
                          <a:alpha val="50195"/>
                        </a:srgbClr>
                      </a:solidFill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88 094</a:t>
                      </a:r>
                      <a:endParaRPr sz="2800" b="0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fr-FR" sz="2800" b="0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Total</a:t>
                      </a:r>
                      <a:endParaRPr sz="2800" b="0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fr-FR" sz="2800" b="0" spc="-39" dirty="0">
                          <a:solidFill>
                            <a:srgbClr val="FFFFFF"/>
                          </a:solidFill>
                          <a:latin typeface="+mn-lt"/>
                          <a:ea typeface="Fira Sans SemiBold"/>
                          <a:cs typeface="Fira Sans SemiBold"/>
                          <a:sym typeface="Fira Sans SemiBold"/>
                        </a:rPr>
                        <a:t>35 297</a:t>
                      </a:r>
                      <a:endParaRPr sz="2800" b="0" spc="-39" dirty="0">
                        <a:solidFill>
                          <a:srgbClr val="FFFFFF"/>
                        </a:solidFill>
                        <a:latin typeface="+mn-lt"/>
                        <a:ea typeface="Fira Sans SemiBold"/>
                        <a:cs typeface="Fira Sans SemiBold"/>
                        <a:sym typeface="Fira Sans SemiBold"/>
                      </a:endParaRPr>
                    </a:p>
                  </a:txBody>
                  <a:tcPr marL="60960" marR="60960" marT="60960" marB="60960" anchor="ctr" horzOverflow="overflow">
                    <a:lnL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7F7F7F">
                          <a:alpha val="50195"/>
                        </a:srgbClr>
                      </a:solidFill>
                    </a:lnR>
                    <a:lnT w="12700" cap="flat" cmpd="sng" algn="ctr">
                      <a:solidFill>
                        <a:srgbClr val="7F7F7F">
                          <a:alpha val="50195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F7F7F">
                          <a:alpha val="50195"/>
                        </a:srgbClr>
                      </a:solidFill>
                    </a:lnB>
                    <a:solidFill>
                      <a:schemeClr val="accent3">
                        <a:hueOff val="3956102"/>
                        <a:satOff val="-37830"/>
                        <a:lumOff val="-3032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Shape 485">
            <a:extLst>
              <a:ext uri="{FF2B5EF4-FFF2-40B4-BE49-F238E27FC236}">
                <a16:creationId xmlns:a16="http://schemas.microsoft.com/office/drawing/2014/main" id="{DB120E3A-EB69-5140-B524-682D410F9FB3}"/>
              </a:ext>
            </a:extLst>
          </p:cNvPr>
          <p:cNvSpPr txBox="1">
            <a:spLocks/>
          </p:cNvSpPr>
          <p:nvPr/>
        </p:nvSpPr>
        <p:spPr>
          <a:xfrm>
            <a:off x="941673" y="3779860"/>
            <a:ext cx="10678728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Section de fonctionnement</a:t>
            </a:r>
          </a:p>
        </p:txBody>
      </p:sp>
      <p:sp>
        <p:nvSpPr>
          <p:cNvPr id="18" name="Shape 485">
            <a:extLst>
              <a:ext uri="{FF2B5EF4-FFF2-40B4-BE49-F238E27FC236}">
                <a16:creationId xmlns:a16="http://schemas.microsoft.com/office/drawing/2014/main" id="{62F0DFCD-3FD1-D84B-B368-DCA85E55F0BB}"/>
              </a:ext>
            </a:extLst>
          </p:cNvPr>
          <p:cNvSpPr txBox="1">
            <a:spLocks/>
          </p:cNvSpPr>
          <p:nvPr/>
        </p:nvSpPr>
        <p:spPr>
          <a:xfrm>
            <a:off x="12868862" y="3779859"/>
            <a:ext cx="10678728" cy="705611"/>
          </a:xfrm>
          <a:prstGeom prst="rect">
            <a:avLst/>
          </a:prstGeom>
          <a:ln w="12700"/>
        </p:spPr>
        <p:txBody>
          <a:bodyPr>
            <a:normAutofit/>
          </a:bodyPr>
          <a:lstStyle>
            <a:lvl1pPr marL="0" marR="0" indent="0" algn="l" defTabSz="1261872" rtl="0" eaLnBrk="1" latinLnBrk="0" hangingPunct="1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50" b="0" i="1" u="none" strike="noStrike" cap="none" spc="0" baseline="0">
                <a:ln>
                  <a:noFill/>
                </a:ln>
                <a:solidFill>
                  <a:schemeClr val="accent1">
                    <a:hueOff val="-10891698"/>
                    <a:satOff val="15195"/>
                    <a:lumOff val="-20585"/>
                  </a:schemeClr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1pPr>
            <a:lvl2pPr marL="990600" marR="0" indent="-5334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2pPr>
            <a:lvl3pPr marL="1554479" marR="0" indent="-640079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3pPr>
            <a:lvl4pPr marL="2082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4pPr>
            <a:lvl5pPr marL="25400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5pPr>
            <a:lvl6pPr marL="29972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6pPr>
            <a:lvl7pPr marL="34544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7pPr>
            <a:lvl8pPr marL="39116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8pPr>
            <a:lvl9pPr marL="4368800" marR="0" indent="-711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Fira Sans Regular"/>
              </a:defRPr>
            </a:lvl9pPr>
          </a:lstStyle>
          <a:p>
            <a:r>
              <a:rPr lang="fr-FR" sz="3600" dirty="0"/>
              <a:t>Section d’investissement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4D3E08-2306-7041-963D-7D4FB2390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4" y="695582"/>
            <a:ext cx="1535394" cy="1535394"/>
          </a:xfrm>
          <a:prstGeom prst="rect">
            <a:avLst/>
          </a:prstGeom>
        </p:spPr>
      </p:pic>
      <p:sp>
        <p:nvSpPr>
          <p:cNvPr id="11" name="Shape 500">
            <a:extLst>
              <a:ext uri="{FF2B5EF4-FFF2-40B4-BE49-F238E27FC236}">
                <a16:creationId xmlns:a16="http://schemas.microsoft.com/office/drawing/2014/main" id="{6894880A-4FF6-FE45-90F1-61C7B56E6C2F}"/>
              </a:ext>
            </a:extLst>
          </p:cNvPr>
          <p:cNvSpPr/>
          <p:nvPr/>
        </p:nvSpPr>
        <p:spPr>
          <a:xfrm>
            <a:off x="442382" y="12029470"/>
            <a:ext cx="11674793" cy="694547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800" dirty="0">
                <a:solidFill>
                  <a:schemeClr val="bg1">
                    <a:lumMod val="10000"/>
                  </a:schemeClr>
                </a:solidFill>
              </a:rPr>
              <a:t>Déficit de fonctionnement de 82 975€</a:t>
            </a:r>
            <a:endParaRPr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2" name="Shape 500">
            <a:extLst>
              <a:ext uri="{FF2B5EF4-FFF2-40B4-BE49-F238E27FC236}">
                <a16:creationId xmlns:a16="http://schemas.microsoft.com/office/drawing/2014/main" id="{9914F292-DB2F-164E-BC21-8B8BAA7DB28D}"/>
              </a:ext>
            </a:extLst>
          </p:cNvPr>
          <p:cNvSpPr/>
          <p:nvPr/>
        </p:nvSpPr>
        <p:spPr>
          <a:xfrm>
            <a:off x="12191999" y="12000442"/>
            <a:ext cx="11674793" cy="693329"/>
          </a:xfrm>
          <a:prstGeom prst="rect">
            <a:avLst/>
          </a:prstGeom>
          <a:solidFill>
            <a:srgbClr val="A8C1B9"/>
          </a:soli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fr-FR" sz="2800" dirty="0">
                <a:solidFill>
                  <a:schemeClr val="bg1">
                    <a:lumMod val="10000"/>
                  </a:schemeClr>
                </a:solidFill>
              </a:rPr>
              <a:t>Excédent d’investissement de 52 797 €</a:t>
            </a:r>
            <a:endParaRPr sz="2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 animBg="1"/>
      <p:bldP spid="17" grpId="0" animBg="1"/>
      <p:bldP spid="1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77" name="08_Urbanisme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78" name="Shape 478"/>
          <p:cNvSpPr/>
          <p:nvPr/>
        </p:nvSpPr>
        <p:spPr>
          <a:xfrm>
            <a:off x="0" y="9230062"/>
            <a:ext cx="24384000" cy="2504739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8925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3517051" y="9629888"/>
            <a:ext cx="8247741" cy="960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pPr algn="l">
              <a:lnSpc>
                <a:spcPct val="90000"/>
              </a:lnSpc>
              <a:spcBef>
                <a:spcPts val="2000"/>
              </a:spcBef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r>
              <a:rPr lang="fr-FR" dirty="0"/>
              <a:t>BUDGET PRIMITIF 2023</a:t>
            </a:r>
            <a:endParaRPr dirty="0"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000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warp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406" name="01_Generique.jp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88" t="60898" b="15085"/>
          <a:stretch>
            <a:fillRect/>
          </a:stretch>
        </p:blipFill>
        <p:spPr>
          <a:xfrm>
            <a:off x="-46043" y="0"/>
            <a:ext cx="24430043" cy="6045200"/>
          </a:xfrm>
          <a:prstGeom prst="rect">
            <a:avLst/>
          </a:prstGeom>
        </p:spPr>
      </p:pic>
      <p:sp>
        <p:nvSpPr>
          <p:cNvPr id="407" name="Shape 407"/>
          <p:cNvSpPr/>
          <p:nvPr/>
        </p:nvSpPr>
        <p:spPr>
          <a:xfrm>
            <a:off x="-46043" y="3077427"/>
            <a:ext cx="24384000" cy="1816213"/>
          </a:xfrm>
          <a:prstGeom prst="rect">
            <a:avLst/>
          </a:prstGeom>
          <a:solidFill>
            <a:schemeClr val="accent3">
              <a:hueOff val="3956102"/>
              <a:satOff val="-37830"/>
              <a:lumOff val="-30327"/>
              <a:alpha val="76152"/>
            </a:schemeClr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lnSpc>
                <a:spcPct val="90000"/>
              </a:lnSpc>
              <a:spcBef>
                <a:spcPts val="2000"/>
              </a:spcBef>
              <a:defRPr sz="5000" i="1">
                <a:solidFill>
                  <a:schemeClr val="accent5">
                    <a:hueOff val="-10611120"/>
                    <a:satOff val="-44289"/>
                    <a:lumOff val="18183"/>
                  </a:schemeClr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1244076" y="3452531"/>
            <a:ext cx="713251" cy="713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6" h="21600" extrusionOk="0">
                <a:moveTo>
                  <a:pt x="19309" y="1688"/>
                </a:moveTo>
                <a:cubicBezTo>
                  <a:pt x="18164" y="675"/>
                  <a:pt x="16691" y="0"/>
                  <a:pt x="15382" y="0"/>
                </a:cubicBezTo>
                <a:cubicBezTo>
                  <a:pt x="14236" y="0"/>
                  <a:pt x="13091" y="506"/>
                  <a:pt x="12273" y="1350"/>
                </a:cubicBezTo>
                <a:cubicBezTo>
                  <a:pt x="9164" y="4556"/>
                  <a:pt x="9164" y="4556"/>
                  <a:pt x="9164" y="4556"/>
                </a:cubicBezTo>
                <a:cubicBezTo>
                  <a:pt x="9164" y="4556"/>
                  <a:pt x="9164" y="4556"/>
                  <a:pt x="9000" y="4556"/>
                </a:cubicBezTo>
                <a:cubicBezTo>
                  <a:pt x="9000" y="4556"/>
                  <a:pt x="9000" y="4556"/>
                  <a:pt x="9000" y="4556"/>
                </a:cubicBezTo>
                <a:cubicBezTo>
                  <a:pt x="9000" y="4556"/>
                  <a:pt x="9000" y="4556"/>
                  <a:pt x="9000" y="4556"/>
                </a:cubicBezTo>
                <a:cubicBezTo>
                  <a:pt x="2291" y="11644"/>
                  <a:pt x="2291" y="11644"/>
                  <a:pt x="2291" y="11644"/>
                </a:cubicBezTo>
                <a:cubicBezTo>
                  <a:pt x="1964" y="11981"/>
                  <a:pt x="1800" y="12319"/>
                  <a:pt x="1636" y="12825"/>
                </a:cubicBezTo>
                <a:cubicBezTo>
                  <a:pt x="164" y="18562"/>
                  <a:pt x="164" y="18562"/>
                  <a:pt x="164" y="18562"/>
                </a:cubicBezTo>
                <a:cubicBezTo>
                  <a:pt x="164" y="18562"/>
                  <a:pt x="0" y="19069"/>
                  <a:pt x="0" y="19238"/>
                </a:cubicBezTo>
                <a:cubicBezTo>
                  <a:pt x="0" y="20588"/>
                  <a:pt x="982" y="21600"/>
                  <a:pt x="2291" y="21600"/>
                </a:cubicBezTo>
                <a:cubicBezTo>
                  <a:pt x="2618" y="21600"/>
                  <a:pt x="3109" y="21431"/>
                  <a:pt x="3109" y="21431"/>
                </a:cubicBezTo>
                <a:cubicBezTo>
                  <a:pt x="8673" y="19913"/>
                  <a:pt x="8673" y="19913"/>
                  <a:pt x="8673" y="19913"/>
                </a:cubicBezTo>
                <a:cubicBezTo>
                  <a:pt x="9000" y="19913"/>
                  <a:pt x="9327" y="19575"/>
                  <a:pt x="9655" y="19238"/>
                </a:cubicBezTo>
                <a:cubicBezTo>
                  <a:pt x="19636" y="8944"/>
                  <a:pt x="19636" y="8944"/>
                  <a:pt x="19636" y="8944"/>
                </a:cubicBezTo>
                <a:cubicBezTo>
                  <a:pt x="21600" y="7088"/>
                  <a:pt x="21273" y="3881"/>
                  <a:pt x="19309" y="1688"/>
                </a:cubicBezTo>
                <a:close/>
                <a:moveTo>
                  <a:pt x="10473" y="16031"/>
                </a:moveTo>
                <a:cubicBezTo>
                  <a:pt x="10473" y="15525"/>
                  <a:pt x="10309" y="14850"/>
                  <a:pt x="9982" y="14344"/>
                </a:cubicBezTo>
                <a:cubicBezTo>
                  <a:pt x="16200" y="7931"/>
                  <a:pt x="16200" y="7931"/>
                  <a:pt x="16200" y="7931"/>
                </a:cubicBezTo>
                <a:cubicBezTo>
                  <a:pt x="16527" y="9113"/>
                  <a:pt x="16364" y="10463"/>
                  <a:pt x="15545" y="11306"/>
                </a:cubicBezTo>
                <a:cubicBezTo>
                  <a:pt x="15545" y="11306"/>
                  <a:pt x="15545" y="11306"/>
                  <a:pt x="15545" y="11306"/>
                </a:cubicBezTo>
                <a:cubicBezTo>
                  <a:pt x="15545" y="11306"/>
                  <a:pt x="15545" y="11306"/>
                  <a:pt x="15545" y="11306"/>
                </a:cubicBezTo>
                <a:cubicBezTo>
                  <a:pt x="10473" y="16538"/>
                  <a:pt x="10473" y="16538"/>
                  <a:pt x="10473" y="16538"/>
                </a:cubicBezTo>
                <a:cubicBezTo>
                  <a:pt x="10473" y="16369"/>
                  <a:pt x="10473" y="16200"/>
                  <a:pt x="10473" y="16031"/>
                </a:cubicBezTo>
                <a:close/>
                <a:moveTo>
                  <a:pt x="9655" y="13669"/>
                </a:moveTo>
                <a:cubicBezTo>
                  <a:pt x="9491" y="13331"/>
                  <a:pt x="9164" y="12825"/>
                  <a:pt x="8836" y="12487"/>
                </a:cubicBezTo>
                <a:cubicBezTo>
                  <a:pt x="8345" y="12150"/>
                  <a:pt x="8018" y="11813"/>
                  <a:pt x="7527" y="11475"/>
                </a:cubicBezTo>
                <a:cubicBezTo>
                  <a:pt x="13745" y="5063"/>
                  <a:pt x="13745" y="5063"/>
                  <a:pt x="13745" y="5063"/>
                </a:cubicBezTo>
                <a:cubicBezTo>
                  <a:pt x="14236" y="5231"/>
                  <a:pt x="14727" y="5569"/>
                  <a:pt x="15055" y="6075"/>
                </a:cubicBezTo>
                <a:cubicBezTo>
                  <a:pt x="15382" y="6412"/>
                  <a:pt x="15709" y="6750"/>
                  <a:pt x="15873" y="7256"/>
                </a:cubicBezTo>
                <a:lnTo>
                  <a:pt x="9655" y="13669"/>
                </a:lnTo>
                <a:close/>
                <a:moveTo>
                  <a:pt x="6873" y="11138"/>
                </a:moveTo>
                <a:cubicBezTo>
                  <a:pt x="6218" y="10969"/>
                  <a:pt x="5564" y="10800"/>
                  <a:pt x="4909" y="10800"/>
                </a:cubicBezTo>
                <a:cubicBezTo>
                  <a:pt x="9982" y="5569"/>
                  <a:pt x="9982" y="5569"/>
                  <a:pt x="9982" y="5569"/>
                </a:cubicBezTo>
                <a:cubicBezTo>
                  <a:pt x="10800" y="4725"/>
                  <a:pt x="11945" y="4556"/>
                  <a:pt x="13091" y="4894"/>
                </a:cubicBezTo>
                <a:lnTo>
                  <a:pt x="6873" y="11138"/>
                </a:lnTo>
                <a:close/>
                <a:moveTo>
                  <a:pt x="2782" y="20081"/>
                </a:moveTo>
                <a:cubicBezTo>
                  <a:pt x="2618" y="20250"/>
                  <a:pt x="2455" y="20250"/>
                  <a:pt x="2291" y="20250"/>
                </a:cubicBezTo>
                <a:cubicBezTo>
                  <a:pt x="1800" y="20250"/>
                  <a:pt x="1309" y="19744"/>
                  <a:pt x="1309" y="19238"/>
                </a:cubicBezTo>
                <a:cubicBezTo>
                  <a:pt x="1309" y="19069"/>
                  <a:pt x="1309" y="18900"/>
                  <a:pt x="1309" y="18900"/>
                </a:cubicBezTo>
                <a:cubicBezTo>
                  <a:pt x="2127" y="16200"/>
                  <a:pt x="2127" y="16200"/>
                  <a:pt x="2127" y="16200"/>
                </a:cubicBezTo>
                <a:cubicBezTo>
                  <a:pt x="2782" y="16200"/>
                  <a:pt x="3600" y="16538"/>
                  <a:pt x="4255" y="17213"/>
                </a:cubicBezTo>
                <a:cubicBezTo>
                  <a:pt x="4909" y="17888"/>
                  <a:pt x="5236" y="18731"/>
                  <a:pt x="5236" y="19575"/>
                </a:cubicBezTo>
                <a:lnTo>
                  <a:pt x="2782" y="20081"/>
                </a:lnTo>
                <a:close/>
                <a:moveTo>
                  <a:pt x="5727" y="19406"/>
                </a:moveTo>
                <a:cubicBezTo>
                  <a:pt x="5727" y="18394"/>
                  <a:pt x="5400" y="17550"/>
                  <a:pt x="4745" y="16706"/>
                </a:cubicBezTo>
                <a:cubicBezTo>
                  <a:pt x="4091" y="16031"/>
                  <a:pt x="3109" y="15694"/>
                  <a:pt x="2291" y="15525"/>
                </a:cubicBezTo>
                <a:cubicBezTo>
                  <a:pt x="2945" y="13162"/>
                  <a:pt x="2945" y="13162"/>
                  <a:pt x="2945" y="13162"/>
                </a:cubicBezTo>
                <a:cubicBezTo>
                  <a:pt x="2945" y="12994"/>
                  <a:pt x="3109" y="12825"/>
                  <a:pt x="3109" y="12656"/>
                </a:cubicBezTo>
                <a:cubicBezTo>
                  <a:pt x="4418" y="11644"/>
                  <a:pt x="6545" y="11981"/>
                  <a:pt x="7855" y="13500"/>
                </a:cubicBezTo>
                <a:cubicBezTo>
                  <a:pt x="9327" y="15019"/>
                  <a:pt x="9655" y="17213"/>
                  <a:pt x="8509" y="18562"/>
                </a:cubicBezTo>
                <a:cubicBezTo>
                  <a:pt x="8345" y="18562"/>
                  <a:pt x="8345" y="18731"/>
                  <a:pt x="8182" y="18731"/>
                </a:cubicBezTo>
                <a:lnTo>
                  <a:pt x="5727" y="19406"/>
                </a:lnTo>
                <a:close/>
                <a:moveTo>
                  <a:pt x="18818" y="7931"/>
                </a:moveTo>
                <a:cubicBezTo>
                  <a:pt x="17673" y="9113"/>
                  <a:pt x="17673" y="9113"/>
                  <a:pt x="17673" y="9113"/>
                </a:cubicBezTo>
                <a:cubicBezTo>
                  <a:pt x="17673" y="8944"/>
                  <a:pt x="17673" y="8775"/>
                  <a:pt x="17673" y="8606"/>
                </a:cubicBezTo>
                <a:cubicBezTo>
                  <a:pt x="17509" y="7256"/>
                  <a:pt x="17018" y="6075"/>
                  <a:pt x="16036" y="5063"/>
                </a:cubicBezTo>
                <a:cubicBezTo>
                  <a:pt x="14891" y="4050"/>
                  <a:pt x="13582" y="3375"/>
                  <a:pt x="12109" y="3375"/>
                </a:cubicBezTo>
                <a:cubicBezTo>
                  <a:pt x="13255" y="2194"/>
                  <a:pt x="13255" y="2194"/>
                  <a:pt x="13255" y="2194"/>
                </a:cubicBezTo>
                <a:cubicBezTo>
                  <a:pt x="13745" y="1688"/>
                  <a:pt x="14564" y="1350"/>
                  <a:pt x="15382" y="1350"/>
                </a:cubicBezTo>
                <a:cubicBezTo>
                  <a:pt x="16364" y="1350"/>
                  <a:pt x="17509" y="1856"/>
                  <a:pt x="18327" y="2700"/>
                </a:cubicBezTo>
                <a:cubicBezTo>
                  <a:pt x="19145" y="3544"/>
                  <a:pt x="19636" y="4556"/>
                  <a:pt x="19636" y="5569"/>
                </a:cubicBezTo>
                <a:cubicBezTo>
                  <a:pt x="19636" y="6412"/>
                  <a:pt x="19309" y="7256"/>
                  <a:pt x="18818" y="793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2110073" y="7783460"/>
            <a:ext cx="4878652" cy="267874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r>
              <a:rPr lang="fr-FR" sz="3200" dirty="0">
                <a:latin typeface="Roboto Bold"/>
                <a:ea typeface="Roboto Bold"/>
                <a:cs typeface="Roboto Bold"/>
                <a:sym typeface="Roboto Bold"/>
              </a:rPr>
              <a:t>Optimisation des dépenses de fonctionnement</a:t>
            </a: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8671411" y="7733854"/>
            <a:ext cx="4878651" cy="31086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r>
              <a:rPr lang="fr-FR" sz="3200" dirty="0">
                <a:latin typeface="Roboto Bold"/>
                <a:ea typeface="Roboto Bold"/>
                <a:cs typeface="Roboto Bold"/>
                <a:sym typeface="Roboto Bold"/>
              </a:rPr>
              <a:t>Maintien de la cotisation  de 2022</a:t>
            </a: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sz="3200" dirty="0">
              <a:latin typeface="Roboto Bold"/>
              <a:ea typeface="Roboto Bold"/>
              <a:cs typeface="Roboto Bold"/>
              <a:sym typeface="Roboto Bold"/>
            </a:endParaRPr>
          </a:p>
          <a:p>
            <a:r>
              <a:rPr lang="fr-FR" sz="3200" dirty="0"/>
              <a:t>2,37 €</a:t>
            </a:r>
          </a:p>
          <a:p>
            <a:pPr>
              <a:defRPr>
                <a:latin typeface="Roboto Bold"/>
                <a:ea typeface="Roboto Bold"/>
                <a:cs typeface="Roboto Bold"/>
                <a:sym typeface="Roboto Bold"/>
              </a:defRPr>
            </a:pPr>
            <a:endParaRPr lang="fr-FR" dirty="0"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15629670" y="7733854"/>
            <a:ext cx="4878651" cy="33189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/>
          <a:p>
            <a:r>
              <a:rPr lang="fr-FR" sz="3200" dirty="0">
                <a:latin typeface="Roboto Bold"/>
                <a:ea typeface="Roboto Bold"/>
                <a:cs typeface="Roboto Bold"/>
                <a:sym typeface="Roboto Bold"/>
              </a:rPr>
              <a:t>Utilisation du fonds de roulement</a:t>
            </a:r>
          </a:p>
          <a:p>
            <a:r>
              <a:rPr lang="fr-FR" sz="3200" dirty="0">
                <a:solidFill>
                  <a:schemeClr val="tx2"/>
                </a:solidFill>
                <a:latin typeface="Roboto Bold"/>
                <a:ea typeface="Roboto Bold"/>
                <a:cs typeface="Roboto Bold"/>
                <a:sym typeface="Roboto Bold"/>
              </a:rPr>
              <a:t>Financement de la section d’investissement</a:t>
            </a:r>
          </a:p>
          <a:p>
            <a:endParaRPr lang="fr-FR" sz="3200" dirty="0"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B28C08-3511-C541-A127-F6ADD828CAAD}"/>
              </a:ext>
            </a:extLst>
          </p:cNvPr>
          <p:cNvSpPr txBox="1"/>
          <p:nvPr/>
        </p:nvSpPr>
        <p:spPr>
          <a:xfrm>
            <a:off x="5060529" y="3233040"/>
            <a:ext cx="14545907" cy="146501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Le Budget Primitif 2023 a été construit selon les orientations débattues lors du Débat d’Orientation Budgétaire du 15 mars 2023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7E7E85"/>
              </a:solidFill>
              <a:effectLst/>
              <a:uFillTx/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11" name="Shape 427">
            <a:extLst>
              <a:ext uri="{FF2B5EF4-FFF2-40B4-BE49-F238E27FC236}">
                <a16:creationId xmlns:a16="http://schemas.microsoft.com/office/drawing/2014/main" id="{3419AA81-255D-C144-989E-5A1A89C247C3}"/>
              </a:ext>
            </a:extLst>
          </p:cNvPr>
          <p:cNvSpPr/>
          <p:nvPr/>
        </p:nvSpPr>
        <p:spPr>
          <a:xfrm>
            <a:off x="7631608" y="7670801"/>
            <a:ext cx="0" cy="4067543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12" name="Shape 427">
            <a:extLst>
              <a:ext uri="{FF2B5EF4-FFF2-40B4-BE49-F238E27FC236}">
                <a16:creationId xmlns:a16="http://schemas.microsoft.com/office/drawing/2014/main" id="{D9D6B5FF-2ACA-424D-B169-96599A9FC7C2}"/>
              </a:ext>
            </a:extLst>
          </p:cNvPr>
          <p:cNvSpPr/>
          <p:nvPr/>
        </p:nvSpPr>
        <p:spPr>
          <a:xfrm>
            <a:off x="14558005" y="7733854"/>
            <a:ext cx="31814" cy="4067543"/>
          </a:xfrm>
          <a:prstGeom prst="line">
            <a:avLst/>
          </a:prstGeom>
          <a:ln w="12700">
            <a:solidFill>
              <a:srgbClr val="AAB2BD"/>
            </a:solidFill>
            <a:prstDash val="dash"/>
            <a:miter/>
          </a:ln>
        </p:spPr>
        <p:txBody>
          <a:bodyPr tIns="91439" bIns="91439"/>
          <a:lstStyle/>
          <a:p>
            <a:pPr algn="l">
              <a:lnSpc>
                <a:spcPct val="90000"/>
              </a:lnSpc>
              <a:spcBef>
                <a:spcPts val="2000"/>
              </a:spcBef>
              <a:defRPr sz="50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9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ntro-Scota">
  <a:themeElements>
    <a:clrScheme name="Thème Office">
      <a:dk1>
        <a:srgbClr val="ECF0F1"/>
      </a:dk1>
      <a:lt1>
        <a:srgbClr val="7E7E85"/>
      </a:lt1>
      <a:dk2>
        <a:srgbClr val="A7A7A7"/>
      </a:dk2>
      <a:lt2>
        <a:srgbClr val="535353"/>
      </a:lt2>
      <a:accent1>
        <a:srgbClr val="98C7E4"/>
      </a:accent1>
      <a:accent2>
        <a:srgbClr val="844886"/>
      </a:accent2>
      <a:accent3>
        <a:srgbClr val="7499CE"/>
      </a:accent3>
      <a:accent4>
        <a:srgbClr val="DBB3B9"/>
      </a:accent4>
      <a:accent5>
        <a:srgbClr val="00AFCC"/>
      </a:accent5>
      <a:accent6>
        <a:srgbClr val="D5C7A5"/>
      </a:accent6>
      <a:hlink>
        <a:srgbClr val="0000FF"/>
      </a:hlink>
      <a:folHlink>
        <a:srgbClr val="FF00FF"/>
      </a:folHlink>
    </a:clrScheme>
    <a:fontScheme name="Thème Office">
      <a:majorFont>
        <a:latin typeface="Fira Sans Regular"/>
        <a:ea typeface="Fira Sans Regular"/>
        <a:cs typeface="Fira Sans Regular"/>
      </a:majorFont>
      <a:minorFont>
        <a:latin typeface="Fira Sans Regular"/>
        <a:ea typeface="Fira Sans Regular"/>
        <a:cs typeface="Fira Sans Regular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ABCCE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5000" b="0" i="1" u="none" strike="noStrike" cap="none" spc="0" normalizeH="0" baseline="0">
            <a:ln>
              <a:noFill/>
            </a:ln>
            <a:solidFill>
              <a:srgbClr val="7E7E85"/>
            </a:solidFill>
            <a:effectLst/>
            <a:uFillTx/>
            <a:latin typeface="+mn-lt"/>
            <a:ea typeface="+mn-ea"/>
            <a:cs typeface="+mn-cs"/>
            <a:sym typeface="Fir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ABCCE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ctr" defTabSz="18288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7E7E85"/>
            </a:solidFill>
            <a:effectLst/>
            <a:uFillTx/>
            <a:latin typeface="Fira Sans SemiBold"/>
            <a:ea typeface="Fira Sans SemiBold"/>
            <a:cs typeface="Fira Sans SemiBold"/>
            <a:sym typeface="Fira Sans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werPoint" id="{6914C964-F3A3-B94B-9875-39869E93ADFA}" vid="{010238FB-B403-4F4C-AE8D-E06751FBC54C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8C7E4"/>
      </a:accent1>
      <a:accent2>
        <a:srgbClr val="844886"/>
      </a:accent2>
      <a:accent3>
        <a:srgbClr val="7499CE"/>
      </a:accent3>
      <a:accent4>
        <a:srgbClr val="DBB3B9"/>
      </a:accent4>
      <a:accent5>
        <a:srgbClr val="00AFCC"/>
      </a:accent5>
      <a:accent6>
        <a:srgbClr val="D5C7A5"/>
      </a:accent6>
      <a:hlink>
        <a:srgbClr val="0000FF"/>
      </a:hlink>
      <a:folHlink>
        <a:srgbClr val="FF00FF"/>
      </a:folHlink>
    </a:clrScheme>
    <a:fontScheme name="Thème Office">
      <a:majorFont>
        <a:latin typeface="Fira Sans Regular"/>
        <a:ea typeface="Fira Sans Regular"/>
        <a:cs typeface="Fira Sans Regular"/>
      </a:majorFont>
      <a:minorFont>
        <a:latin typeface="Fira Sans Regular"/>
        <a:ea typeface="Fira Sans Regular"/>
        <a:cs typeface="Fira Sans Regular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ABCCE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5000" b="0" i="1" u="none" strike="noStrike" cap="none" spc="0" normalizeH="0" baseline="0">
            <a:ln>
              <a:noFill/>
            </a:ln>
            <a:solidFill>
              <a:srgbClr val="7E7E85"/>
            </a:solidFill>
            <a:effectLst/>
            <a:uFillTx/>
            <a:latin typeface="+mn-lt"/>
            <a:ea typeface="+mn-ea"/>
            <a:cs typeface="+mn-cs"/>
            <a:sym typeface="Fir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ABCCE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ctr" defTabSz="18288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7E7E85"/>
            </a:solidFill>
            <a:effectLst/>
            <a:uFillTx/>
            <a:latin typeface="Fira Sans SemiBold"/>
            <a:ea typeface="Fira Sans SemiBold"/>
            <a:cs typeface="Fira Sans SemiBold"/>
            <a:sym typeface="Fira Sans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2462</TotalTime>
  <Words>889</Words>
  <Application>Microsoft Office PowerPoint</Application>
  <PresentationFormat>Personnalisé</PresentationFormat>
  <Paragraphs>253</Paragraphs>
  <Slides>17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Arial</vt:lpstr>
      <vt:lpstr>Arial Narrow</vt:lpstr>
      <vt:lpstr>Calibri</vt:lpstr>
      <vt:lpstr>Fira Sans</vt:lpstr>
      <vt:lpstr>Fira Sans Light</vt:lpstr>
      <vt:lpstr>Fira Sans Regular</vt:lpstr>
      <vt:lpstr>Fira Sans SemiBold</vt:lpstr>
      <vt:lpstr>Roboto Bold</vt:lpstr>
      <vt:lpstr>Roboto Regular</vt:lpstr>
      <vt:lpstr>Wingdings</vt:lpstr>
      <vt:lpstr>Intro-Scota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PARSY Christian</cp:lastModifiedBy>
  <cp:revision>277</cp:revision>
  <cp:lastPrinted>2023-03-08T09:25:51Z</cp:lastPrinted>
  <dcterms:created xsi:type="dcterms:W3CDTF">2017-05-11T10:22:25Z</dcterms:created>
  <dcterms:modified xsi:type="dcterms:W3CDTF">2023-03-08T12:51:33Z</dcterms:modified>
</cp:coreProperties>
</file>