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341" r:id="rId3"/>
    <p:sldId id="268" r:id="rId4"/>
    <p:sldId id="263" r:id="rId5"/>
    <p:sldId id="271" r:id="rId6"/>
    <p:sldId id="302" r:id="rId7"/>
    <p:sldId id="303" r:id="rId8"/>
    <p:sldId id="299" r:id="rId9"/>
    <p:sldId id="300" r:id="rId10"/>
    <p:sldId id="297" r:id="rId11"/>
    <p:sldId id="329" r:id="rId12"/>
    <p:sldId id="298" r:id="rId13"/>
    <p:sldId id="306" r:id="rId14"/>
    <p:sldId id="311" r:id="rId15"/>
    <p:sldId id="340" r:id="rId16"/>
    <p:sldId id="282" r:id="rId17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1pPr>
    <a:lvl2pPr marL="0" marR="0" indent="457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2pPr>
    <a:lvl3pPr marL="0" marR="0" indent="914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3pPr>
    <a:lvl4pPr marL="0" marR="0" indent="1371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4pPr>
    <a:lvl5pPr marL="0" marR="0" indent="18288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5pPr>
    <a:lvl6pPr marL="0" marR="0" indent="22860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6pPr>
    <a:lvl7pPr marL="0" marR="0" indent="2743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7pPr>
    <a:lvl8pPr marL="0" marR="0" indent="3200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8pPr>
    <a:lvl9pPr marL="0" marR="0" indent="3657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500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B5C"/>
    <a:srgbClr val="CCD0D1"/>
    <a:srgbClr val="A8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7ED"/>
          </a:solidFill>
        </a:fill>
      </a:tcStyle>
    </a:wholeTbl>
    <a:band2H>
      <a:tcTxStyle/>
      <a:tcStyle>
        <a:tcBdr/>
        <a:fill>
          <a:solidFill>
            <a:srgbClr val="ECF3F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FE3"/>
          </a:solidFill>
        </a:fill>
      </a:tcStyle>
    </a:wholeTbl>
    <a:band2H>
      <a:tcTxStyle/>
      <a:tcStyle>
        <a:tcBdr/>
        <a:fill>
          <a:solidFill>
            <a:srgbClr val="F2EFF2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ED4"/>
          </a:solidFill>
        </a:fill>
      </a:tcStyle>
    </a:wholeTbl>
    <a:band2H>
      <a:tcTxStyle/>
      <a:tcStyle>
        <a:tcBdr/>
        <a:fill>
          <a:solidFill>
            <a:srgbClr val="F4F7EB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1152" y="78"/>
      </p:cViewPr>
      <p:guideLst>
        <p:guide orient="horz" pos="5000"/>
        <p:guide pos="7680"/>
      </p:guideLst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4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5FE8-4B13-8743-AD4F-B8D5FEED9948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30E5-C25A-B444-8EB3-AE65F6B30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Fira Sans Regular"/>
      </a:defRPr>
    </a:lvl1pPr>
    <a:lvl2pPr indent="228600" defTabSz="1828800" latinLnBrk="0">
      <a:defRPr sz="2400">
        <a:latin typeface="+mn-lt"/>
        <a:ea typeface="+mn-ea"/>
        <a:cs typeface="+mn-cs"/>
        <a:sym typeface="Fira Sans Regular"/>
      </a:defRPr>
    </a:lvl2pPr>
    <a:lvl3pPr indent="457200" defTabSz="1828800" latinLnBrk="0">
      <a:defRPr sz="2400">
        <a:latin typeface="+mn-lt"/>
        <a:ea typeface="+mn-ea"/>
        <a:cs typeface="+mn-cs"/>
        <a:sym typeface="Fira Sans Regular"/>
      </a:defRPr>
    </a:lvl3pPr>
    <a:lvl4pPr indent="685800" defTabSz="1828800" latinLnBrk="0">
      <a:defRPr sz="2400">
        <a:latin typeface="+mn-lt"/>
        <a:ea typeface="+mn-ea"/>
        <a:cs typeface="+mn-cs"/>
        <a:sym typeface="Fira Sans Regular"/>
      </a:defRPr>
    </a:lvl4pPr>
    <a:lvl5pPr indent="914400" defTabSz="1828800" latinLnBrk="0">
      <a:defRPr sz="2400">
        <a:latin typeface="+mn-lt"/>
        <a:ea typeface="+mn-ea"/>
        <a:cs typeface="+mn-cs"/>
        <a:sym typeface="Fira Sans Regular"/>
      </a:defRPr>
    </a:lvl5pPr>
    <a:lvl6pPr indent="1143000" defTabSz="1828800" latinLnBrk="0">
      <a:defRPr sz="2400">
        <a:latin typeface="+mn-lt"/>
        <a:ea typeface="+mn-ea"/>
        <a:cs typeface="+mn-cs"/>
        <a:sym typeface="Fira Sans Regular"/>
      </a:defRPr>
    </a:lvl6pPr>
    <a:lvl7pPr indent="1371600" defTabSz="1828800" latinLnBrk="0">
      <a:defRPr sz="2400">
        <a:latin typeface="+mn-lt"/>
        <a:ea typeface="+mn-ea"/>
        <a:cs typeface="+mn-cs"/>
        <a:sym typeface="Fira Sans Regular"/>
      </a:defRPr>
    </a:lvl7pPr>
    <a:lvl8pPr indent="1600200" defTabSz="1828800" latinLnBrk="0">
      <a:defRPr sz="2400">
        <a:latin typeface="+mn-lt"/>
        <a:ea typeface="+mn-ea"/>
        <a:cs typeface="+mn-cs"/>
        <a:sym typeface="Fira Sans Regular"/>
      </a:defRPr>
    </a:lvl8pPr>
    <a:lvl9pPr indent="1828800" defTabSz="1828800" latinLnBrk="0">
      <a:defRPr sz="2400">
        <a:latin typeface="+mn-lt"/>
        <a:ea typeface="+mn-ea"/>
        <a:cs typeface="+mn-cs"/>
        <a:sym typeface="Fira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26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80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3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44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6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58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07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9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18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Révision SCoT  = 62 920 :</a:t>
            </a:r>
          </a:p>
          <a:p>
            <a:r>
              <a:rPr lang="fr-FR" dirty="0" err="1"/>
              <a:t>Rp</a:t>
            </a:r>
            <a:r>
              <a:rPr lang="fr-FR" dirty="0"/>
              <a:t> : 19920</a:t>
            </a:r>
          </a:p>
          <a:p>
            <a:r>
              <a:rPr lang="fr-FR" dirty="0"/>
              <a:t>Révision : 3000</a:t>
            </a:r>
          </a:p>
          <a:p>
            <a:r>
              <a:rPr lang="fr-FR" dirty="0"/>
              <a:t>Annonces pub : 10000</a:t>
            </a:r>
          </a:p>
          <a:p>
            <a:r>
              <a:rPr lang="fr-FR" dirty="0"/>
              <a:t>Commission enquête : 30000</a:t>
            </a:r>
          </a:p>
          <a:p>
            <a:endParaRPr lang="fr-FR" dirty="0"/>
          </a:p>
          <a:p>
            <a:r>
              <a:rPr lang="fr-FR" dirty="0"/>
              <a:t>Etudes et schéma : 134 000 :</a:t>
            </a:r>
          </a:p>
          <a:p>
            <a:r>
              <a:rPr lang="fr-FR" dirty="0"/>
              <a:t>Schéma : 77 000</a:t>
            </a:r>
          </a:p>
          <a:p>
            <a:r>
              <a:rPr lang="fr-FR" dirty="0" err="1"/>
              <a:t>Rp</a:t>
            </a:r>
            <a:r>
              <a:rPr lang="fr-FR" dirty="0"/>
              <a:t> = 2190</a:t>
            </a:r>
          </a:p>
          <a:p>
            <a:r>
              <a:rPr lang="fr-FR" dirty="0" err="1"/>
              <a:t>Ppige</a:t>
            </a:r>
            <a:r>
              <a:rPr lang="fr-FR" dirty="0"/>
              <a:t> = 4 808</a:t>
            </a:r>
          </a:p>
          <a:p>
            <a:r>
              <a:rPr lang="fr-FR" dirty="0" err="1"/>
              <a:t>Prospec</a:t>
            </a:r>
            <a:r>
              <a:rPr lang="fr-FR" dirty="0"/>
              <a:t> = 50 000</a:t>
            </a:r>
          </a:p>
          <a:p>
            <a:endParaRPr lang="fr-FR" dirty="0"/>
          </a:p>
          <a:p>
            <a:r>
              <a:rPr lang="fr-FR" dirty="0"/>
              <a:t>Matériel mobilier et logiciel = 42 473 :</a:t>
            </a:r>
          </a:p>
          <a:p>
            <a:r>
              <a:rPr lang="fr-FR" dirty="0"/>
              <a:t>Logiciel : 2 500</a:t>
            </a:r>
          </a:p>
          <a:p>
            <a:r>
              <a:rPr lang="fr-FR" dirty="0"/>
              <a:t>Renouvellement pc : 12 000</a:t>
            </a:r>
          </a:p>
          <a:p>
            <a:r>
              <a:rPr lang="fr-FR" dirty="0"/>
              <a:t>Mobilier : 1800</a:t>
            </a:r>
          </a:p>
          <a:p>
            <a:r>
              <a:rPr lang="fr-FR" dirty="0"/>
              <a:t>Divers autre : 1200</a:t>
            </a:r>
          </a:p>
          <a:p>
            <a:r>
              <a:rPr lang="fr-FR" dirty="0"/>
              <a:t>Equilibre section = 24 973</a:t>
            </a:r>
          </a:p>
        </p:txBody>
      </p:sp>
    </p:spTree>
    <p:extLst>
      <p:ext uri="{BB962C8B-B14F-4D97-AF65-F5344CB8AC3E}">
        <p14:creationId xmlns:p14="http://schemas.microsoft.com/office/powerpoint/2010/main" val="68862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titre Haut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indent="0" defTabSz="1261872">
              <a:spcBef>
                <a:spcPts val="1300"/>
              </a:spcBef>
              <a:buSzTx/>
              <a:buFontTx/>
              <a:buNone/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4"/>
          </p:nvPr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2438924" y="13228319"/>
            <a:ext cx="702091" cy="487681"/>
          </a:xfrm>
          <a:prstGeom prst="rect">
            <a:avLst/>
          </a:prstGeom>
          <a:solidFill>
            <a:schemeClr val="accent2">
              <a:hueOff val="-5013592"/>
              <a:satOff val="-17651"/>
              <a:lumOff val="44816"/>
            </a:schemeClr>
          </a:solidFill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324" y="790698"/>
            <a:ext cx="1879600" cy="187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pleine pag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3707208" y="0"/>
            <a:ext cx="702091" cy="4876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353755" y="4890329"/>
            <a:ext cx="7676490" cy="765963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21100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86963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quipe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42" name="Shape 242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>
            <a:spLocks noGrp="1"/>
          </p:cNvSpPr>
          <p:nvPr>
            <p:ph type="pic" sz="quarter" idx="13"/>
          </p:nvPr>
        </p:nvSpPr>
        <p:spPr>
          <a:xfrm>
            <a:off x="2059273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sz="quarter" idx="14"/>
          </p:nvPr>
        </p:nvSpPr>
        <p:spPr>
          <a:xfrm>
            <a:off x="12882849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sz="quarter" idx="15"/>
          </p:nvPr>
        </p:nvSpPr>
        <p:spPr>
          <a:xfrm>
            <a:off x="18296222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44"/>
          <p:cNvSpPr>
            <a:spLocks noGrp="1"/>
          </p:cNvSpPr>
          <p:nvPr>
            <p:ph type="pic" sz="quarter" idx="16"/>
          </p:nvPr>
        </p:nvSpPr>
        <p:spPr>
          <a:xfrm>
            <a:off x="7469476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59" name="Shape 259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60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pic" sz="quarter" idx="13"/>
          </p:nvPr>
        </p:nvSpPr>
        <p:spPr>
          <a:xfrm>
            <a:off x="2059273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pic" sz="quarter" idx="14"/>
          </p:nvPr>
        </p:nvSpPr>
        <p:spPr>
          <a:xfrm>
            <a:off x="12882849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sz="quarter" idx="15"/>
          </p:nvPr>
        </p:nvSpPr>
        <p:spPr>
          <a:xfrm>
            <a:off x="18296222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63"/>
          <p:cNvSpPr>
            <a:spLocks noGrp="1"/>
          </p:cNvSpPr>
          <p:nvPr>
            <p:ph type="pic" sz="quarter" idx="16"/>
          </p:nvPr>
        </p:nvSpPr>
        <p:spPr>
          <a:xfrm>
            <a:off x="7469476" y="4654294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76" name="Shape 276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77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pic" sz="quarter" idx="13"/>
          </p:nvPr>
        </p:nvSpPr>
        <p:spPr>
          <a:xfrm>
            <a:off x="2059273" y="3581398"/>
            <a:ext cx="5267327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sz="quarter" idx="14"/>
          </p:nvPr>
        </p:nvSpPr>
        <p:spPr>
          <a:xfrm>
            <a:off x="12866975" y="3581396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5"/>
          </p:nvPr>
        </p:nvSpPr>
        <p:spPr>
          <a:xfrm>
            <a:off x="18270825" y="3581394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80"/>
          <p:cNvSpPr>
            <a:spLocks noGrp="1"/>
          </p:cNvSpPr>
          <p:nvPr>
            <p:ph type="pic" sz="quarter" idx="16"/>
          </p:nvPr>
        </p:nvSpPr>
        <p:spPr>
          <a:xfrm>
            <a:off x="7463122" y="3581393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+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059273" y="3683000"/>
            <a:ext cx="10132727" cy="7467600"/>
          </a:xfrm>
          <a:prstGeom prst="rect">
            <a:avLst/>
          </a:prstGeom>
          <a:solidFill>
            <a:srgbClr val="4E5865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2192000" y="368299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12192000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7568862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7568862" y="367664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48" name="Shape 348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49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3"/>
          </p:nvPr>
        </p:nvSpPr>
        <p:spPr>
          <a:xfrm>
            <a:off x="-3" y="3838573"/>
            <a:ext cx="6711951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4"/>
          </p:nvPr>
        </p:nvSpPr>
        <p:spPr>
          <a:xfrm>
            <a:off x="6861175" y="3835400"/>
            <a:ext cx="5327653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sz="quarter" idx="15"/>
          </p:nvPr>
        </p:nvSpPr>
        <p:spPr>
          <a:xfrm>
            <a:off x="12338052" y="3835398"/>
            <a:ext cx="699134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sz="quarter" idx="16"/>
          </p:nvPr>
        </p:nvSpPr>
        <p:spPr>
          <a:xfrm>
            <a:off x="16014700" y="7648574"/>
            <a:ext cx="8366126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sz="quarter" idx="17"/>
          </p:nvPr>
        </p:nvSpPr>
        <p:spPr>
          <a:xfrm>
            <a:off x="0" y="7648574"/>
            <a:ext cx="9144000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sz="quarter" idx="18"/>
          </p:nvPr>
        </p:nvSpPr>
        <p:spPr>
          <a:xfrm>
            <a:off x="19475450" y="3835396"/>
            <a:ext cx="490537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67" name="Shape 367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68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4" name="Shape 361"/>
          <p:cNvSpPr>
            <a:spLocks noGrp="1"/>
          </p:cNvSpPr>
          <p:nvPr>
            <p:ph type="pic" sz="quarter" idx="19"/>
          </p:nvPr>
        </p:nvSpPr>
        <p:spPr>
          <a:xfrm>
            <a:off x="9302296" y="7645399"/>
            <a:ext cx="6531429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17070" y="5411470"/>
            <a:ext cx="13754100" cy="28956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9" r:id="rId4"/>
    <p:sldLayoutId id="2147483670" r:id="rId5"/>
    <p:sldLayoutId id="2147483671" r:id="rId6"/>
    <p:sldLayoutId id="2147483675" r:id="rId7"/>
    <p:sldLayoutId id="2147483676" r:id="rId8"/>
  </p:sldLayoutIdLst>
  <p:transition spd="med"/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1pPr>
      <a:lvl2pPr marL="990600" marR="0" indent="-5334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2pPr>
      <a:lvl3pPr marL="1554479" marR="0" indent="-640079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3pPr>
      <a:lvl4pPr marL="2082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4pPr>
      <a:lvl5pPr marL="25400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5pPr>
      <a:lvl6pPr marL="29972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6pPr>
      <a:lvl7pPr marL="34544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7pPr>
      <a:lvl8pPr marL="39116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8pPr>
      <a:lvl9pPr marL="4368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9pPr>
    </p:bodyStyle>
    <p:otherStyle>
      <a:lvl1pPr marL="0" marR="0" indent="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457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914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1371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18288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22860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2743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3200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3657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01_Generique.jpg"/>
          <p:cNvPicPr>
            <a:picLocks noChangeAspect="1"/>
          </p:cNvPicPr>
          <p:nvPr/>
        </p:nvPicPr>
        <p:blipFill>
          <a:blip r:embed="rId2"/>
          <a:srcRect t="19310" b="38555"/>
          <a:stretch>
            <a:fillRect/>
          </a:stretch>
        </p:blipFill>
        <p:spPr>
          <a:xfrm>
            <a:off x="0" y="3150294"/>
            <a:ext cx="24384000" cy="105657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1057691"/>
          </a:xfrm>
        </p:spPr>
        <p:txBody>
          <a:bodyPr>
            <a:normAutofit/>
          </a:bodyPr>
          <a:lstStyle/>
          <a:p>
            <a:r>
              <a:rPr lang="fr-FR" sz="5400" dirty="0"/>
              <a:t>29 MARS 2023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sz="7200" dirty="0"/>
              <a:t>COMITE SYNDICAL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3_Agriculture.jpg">
            <a:extLst>
              <a:ext uri="{FF2B5EF4-FFF2-40B4-BE49-F238E27FC236}">
                <a16:creationId xmlns:a16="http://schemas.microsoft.com/office/drawing/2014/main" id="{9D1EA588-5318-0044-8376-6261A4F3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" y="0"/>
            <a:ext cx="24374366" cy="4278209"/>
          </a:xfrm>
          <a:prstGeom prst="rect">
            <a:avLst/>
          </a:prstGeom>
          <a:ln w="12700"/>
        </p:spPr>
      </p:pic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447799" y="0"/>
            <a:ext cx="6377764" cy="338183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447799" y="1234781"/>
            <a:ext cx="6377764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de fonctionnement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275771" y="4775338"/>
            <a:ext cx="9444228" cy="51139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de fonctionnement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Cotisations			410 000 €</a:t>
            </a:r>
          </a:p>
          <a:p>
            <a:pPr algn="l"/>
            <a:r>
              <a:rPr lang="fr-FR" sz="3200" dirty="0"/>
              <a:t>Atténuation des charges		     5 500 €</a:t>
            </a:r>
          </a:p>
          <a:p>
            <a:pPr algn="l"/>
            <a:r>
              <a:rPr lang="fr-FR" sz="3200" dirty="0"/>
              <a:t>Résultat de fonctionnement reporté       337 193 €</a:t>
            </a:r>
          </a:p>
          <a:p>
            <a:pPr algn="l"/>
            <a:r>
              <a:rPr lang="fr-FR" sz="3200" dirty="0"/>
              <a:t>Recettes exceptionnelles		        101 €</a:t>
            </a:r>
          </a:p>
          <a:p>
            <a:endParaRPr lang="fr-FR" sz="3200" dirty="0"/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720000" y="576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040000" y="5759999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884286" y="7354460"/>
            <a:ext cx="3991428" cy="2694069"/>
          </a:xfrm>
          <a:prstGeom prst="rect">
            <a:avLst/>
          </a:prstGeom>
          <a:noFill/>
          <a:ln w="25400">
            <a:miter lim="400000"/>
          </a:ln>
          <a:scene3d>
            <a:camera prst="orthographicFront"/>
            <a:lightRig rig="threePt" dir="t"/>
          </a:scene3d>
          <a:sp3d>
            <a:bevelB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200" b="1" dirty="0">
                <a:solidFill>
                  <a:srgbClr val="574B5C"/>
                </a:solidFill>
                <a:latin typeface="Roboto Bold"/>
                <a:ea typeface="Roboto Bold"/>
                <a:cs typeface="Roboto Bold"/>
                <a:sym typeface="Roboto Bold"/>
              </a:rPr>
              <a:t>A RETENIR</a:t>
            </a:r>
            <a:endParaRPr sz="3200" b="1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Cotisation</a:t>
            </a:r>
          </a:p>
          <a:p>
            <a:r>
              <a:rPr lang="fr-FR" sz="3200" b="1" dirty="0">
                <a:solidFill>
                  <a:srgbClr val="574B5C"/>
                </a:solidFill>
              </a:rPr>
              <a:t>2,37 € par habitant</a:t>
            </a:r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10058400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de fonctionnement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Charges à caractère général                     	  252 280 €</a:t>
            </a:r>
          </a:p>
          <a:p>
            <a:pPr algn="l"/>
            <a:r>
              <a:rPr lang="fr-FR" sz="3200" dirty="0"/>
              <a:t>Charges de personnel et frais assimilés	  283 800 €</a:t>
            </a:r>
          </a:p>
          <a:p>
            <a:pPr algn="l"/>
            <a:r>
              <a:rPr lang="fr-FR" sz="3200" dirty="0"/>
              <a:t>Autres charges de gestion courante	   123 800 €</a:t>
            </a:r>
          </a:p>
          <a:p>
            <a:pPr algn="l"/>
            <a:r>
              <a:rPr lang="fr-FR" sz="3200" dirty="0"/>
              <a:t>Charges exceptionnelles                                      100 €</a:t>
            </a:r>
          </a:p>
          <a:p>
            <a:pPr algn="l"/>
            <a:endParaRPr lang="fr-FR" sz="3200" dirty="0"/>
          </a:p>
          <a:p>
            <a:r>
              <a:rPr lang="fr-FR" sz="3200" dirty="0"/>
              <a:t>Dépenses d’Ordre</a:t>
            </a:r>
          </a:p>
          <a:p>
            <a:pPr algn="l"/>
            <a:r>
              <a:rPr lang="fr-FR" sz="3200" dirty="0"/>
              <a:t>Amortissements			    92 814 €</a:t>
            </a:r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447800" y="2469562"/>
            <a:ext cx="6377764" cy="8471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752 794 €</a:t>
            </a:r>
            <a:endParaRPr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75E8ED-AC7D-4177-B2FB-91D11EDBBED4}"/>
              </a:ext>
            </a:extLst>
          </p:cNvPr>
          <p:cNvSpPr txBox="1"/>
          <p:nvPr/>
        </p:nvSpPr>
        <p:spPr>
          <a:xfrm flipH="1">
            <a:off x="20410097" y="11107580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 </a:t>
            </a:r>
            <a:r>
              <a:rPr lang="fr-FR" sz="3200" dirty="0"/>
              <a:t>752 794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A1AEE9-945A-4175-9A7D-36ABFF6B67C8}"/>
              </a:ext>
            </a:extLst>
          </p:cNvPr>
          <p:cNvSpPr txBox="1"/>
          <p:nvPr/>
        </p:nvSpPr>
        <p:spPr>
          <a:xfrm>
            <a:off x="6238323" y="11107579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752 794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26905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23" name="03_Agriculture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4279900"/>
          </a:xfrm>
          <a:prstGeom prst="rect">
            <a:avLst/>
          </a:prstGeom>
        </p:spPr>
      </p:pic>
      <p:sp>
        <p:nvSpPr>
          <p:cNvPr id="424" name="Shape 424"/>
          <p:cNvSpPr/>
          <p:nvPr/>
        </p:nvSpPr>
        <p:spPr>
          <a:xfrm>
            <a:off x="1446363" y="-64133"/>
            <a:ext cx="6379200" cy="338040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857089" y="1234781"/>
            <a:ext cx="5559181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d’investissement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180591" y="4773600"/>
            <a:ext cx="9427866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d’investissement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Solde d’exécution de la section d’</a:t>
            </a:r>
            <a:r>
              <a:rPr lang="fr-FR" sz="3200" dirty="0" err="1"/>
              <a:t>inv</a:t>
            </a:r>
            <a:r>
              <a:rPr lang="fr-FR" sz="3200" dirty="0"/>
              <a:t>…	 324 338 €</a:t>
            </a:r>
          </a:p>
          <a:p>
            <a:pPr algn="l"/>
            <a:r>
              <a:rPr lang="fr-FR" sz="3200" dirty="0"/>
              <a:t>FCTVA			 	     4 500 €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Recettes d’Ordre</a:t>
            </a:r>
          </a:p>
          <a:p>
            <a:pPr algn="l"/>
            <a:r>
              <a:rPr lang="fr-FR" sz="3200" dirty="0"/>
              <a:t>Opération d’ordre entre sections 	92 814 €</a:t>
            </a:r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539422" y="5759999"/>
            <a:ext cx="14322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344807" y="5759999"/>
            <a:ext cx="481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539422" y="6553318"/>
            <a:ext cx="4748904" cy="7735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endParaRPr lang="fr-FR" sz="3200" dirty="0"/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9984000" cy="4473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d’investissement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Immobilisations incorporelles   	    112 000 €</a:t>
            </a:r>
          </a:p>
          <a:p>
            <a:pPr algn="l"/>
            <a:r>
              <a:rPr lang="fr-FR" sz="3200" dirty="0"/>
              <a:t>Immobilisations corporelles    	    309 652 €</a:t>
            </a:r>
          </a:p>
          <a:p>
            <a:pPr algn="l"/>
            <a:endParaRPr lang="fr-FR" sz="3200" dirty="0"/>
          </a:p>
          <a:p>
            <a:pPr algn="l"/>
            <a:endParaRPr lang="fr-FR" sz="3200" dirty="0"/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929394" y="2469562"/>
            <a:ext cx="5896169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421 652 €</a:t>
            </a:r>
            <a:endParaRPr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EEF72-68D3-46C7-AC43-4910A0536234}"/>
              </a:ext>
            </a:extLst>
          </p:cNvPr>
          <p:cNvSpPr txBox="1"/>
          <p:nvPr/>
        </p:nvSpPr>
        <p:spPr>
          <a:xfrm>
            <a:off x="6342625" y="11592990"/>
            <a:ext cx="2965875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421 652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C438BE-EA1E-60A8-AFF5-725CE103A875}"/>
              </a:ext>
            </a:extLst>
          </p:cNvPr>
          <p:cNvSpPr txBox="1"/>
          <p:nvPr/>
        </p:nvSpPr>
        <p:spPr>
          <a:xfrm>
            <a:off x="21092290" y="11592989"/>
            <a:ext cx="2965875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421 652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364535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87896"/>
              </p:ext>
            </p:extLst>
          </p:nvPr>
        </p:nvGraphicFramePr>
        <p:xfrm>
          <a:off x="317560" y="4904128"/>
          <a:ext cx="11598668" cy="538358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42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631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62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337 193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252 280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1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410 000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283 800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Produits exceptionnels et atténuation des dépenses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5501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123 800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92 814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752 794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752 794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056771"/>
              </p:ext>
            </p:extLst>
          </p:nvPr>
        </p:nvGraphicFramePr>
        <p:xfrm>
          <a:off x="12467771" y="4904128"/>
          <a:ext cx="11509830" cy="544982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06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92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19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324 338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0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4 500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r>
                        <a:rPr lang="fr-FR" sz="16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112 000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489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92 814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309 652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2800" b="1" i="0" u="none" strike="noStrike" cap="none" spc="-39" baseline="0" dirty="0">
                        <a:ln>
                          <a:noFill/>
                        </a:ln>
                        <a:solidFill>
                          <a:srgbClr val="7E7E85"/>
                        </a:solidFill>
                        <a:uFillTx/>
                        <a:latin typeface="+mn-lt"/>
                        <a:ea typeface="Calibri"/>
                        <a:cs typeface="Calibri"/>
                        <a:sym typeface="Fira Sans Regular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421 652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421 652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Monsieur Michel MATHISSART</a:t>
            </a:r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6DB9D13E-6084-4965-A5D4-301190E350E0}"/>
              </a:ext>
            </a:extLst>
          </p:cNvPr>
          <p:cNvSpPr/>
          <p:nvPr/>
        </p:nvSpPr>
        <p:spPr>
          <a:xfrm>
            <a:off x="3842760" y="3834370"/>
            <a:ext cx="20172659" cy="18746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531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Administratif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2760" y="5509961"/>
            <a:ext cx="14017826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532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de Gestion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Shape 400">
            <a:extLst>
              <a:ext uri="{FF2B5EF4-FFF2-40B4-BE49-F238E27FC236}">
                <a16:creationId xmlns:a16="http://schemas.microsoft.com/office/drawing/2014/main" id="{676D2994-6F56-AD47-9349-7FB741EE99CD}"/>
              </a:ext>
            </a:extLst>
          </p:cNvPr>
          <p:cNvSpPr/>
          <p:nvPr/>
        </p:nvSpPr>
        <p:spPr>
          <a:xfrm>
            <a:off x="3842760" y="7434138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Affectations du résultat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2" name="Shape 400">
            <a:extLst>
              <a:ext uri="{FF2B5EF4-FFF2-40B4-BE49-F238E27FC236}">
                <a16:creationId xmlns:a16="http://schemas.microsoft.com/office/drawing/2014/main" id="{51E71516-B7C6-1D47-8D6D-9364CC4A2357}"/>
              </a:ext>
            </a:extLst>
          </p:cNvPr>
          <p:cNvSpPr/>
          <p:nvPr/>
        </p:nvSpPr>
        <p:spPr>
          <a:xfrm>
            <a:off x="3842759" y="9483575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534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Fixation de la cotisation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3" name="Shape 400">
            <a:extLst>
              <a:ext uri="{FF2B5EF4-FFF2-40B4-BE49-F238E27FC236}">
                <a16:creationId xmlns:a16="http://schemas.microsoft.com/office/drawing/2014/main" id="{B9A46666-551C-A44B-AFB2-A1626B00E628}"/>
              </a:ext>
            </a:extLst>
          </p:cNvPr>
          <p:cNvSpPr/>
          <p:nvPr/>
        </p:nvSpPr>
        <p:spPr>
          <a:xfrm>
            <a:off x="3842758" y="11405378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</a:t>
            </a:r>
            <a:r>
              <a:rPr lang="fr-FR" sz="4400" b="1"/>
              <a:t>° 535</a:t>
            </a:r>
            <a:endParaRPr lang="fr-FR" sz="4400" b="1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Budget Primitif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1" name="Shape 403">
            <a:extLst>
              <a:ext uri="{FF2B5EF4-FFF2-40B4-BE49-F238E27FC236}">
                <a16:creationId xmlns:a16="http://schemas.microsoft.com/office/drawing/2014/main" id="{E852F905-4076-FD48-B739-E5C1B1EF68D5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Délibérations relatives au budget</a:t>
            </a:r>
          </a:p>
        </p:txBody>
      </p:sp>
    </p:spTree>
    <p:extLst>
      <p:ext uri="{BB962C8B-B14F-4D97-AF65-F5344CB8AC3E}">
        <p14:creationId xmlns:p14="http://schemas.microsoft.com/office/powerpoint/2010/main" val="32558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1199" y="3834000"/>
            <a:ext cx="19329351" cy="53955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536 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Subvention COS CUA-SMAV 2023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rPr>
              <a:t>Délibération n° 537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	Election des membres de la commission de la commande publique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rPr>
              <a:t>Délibération n° 538 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	Avis du Scota sur le Règlement Local de Publicité de la CCSA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6" name="Shape 402">
            <a:extLst>
              <a:ext uri="{FF2B5EF4-FFF2-40B4-BE49-F238E27FC236}">
                <a16:creationId xmlns:a16="http://schemas.microsoft.com/office/drawing/2014/main" id="{D3E43AFB-8447-2745-8047-B0DB61D53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4157" y="4006059"/>
            <a:ext cx="20757621" cy="70561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Monsieur Michel MATHISSART</a:t>
            </a:r>
            <a:endParaRPr dirty="0"/>
          </a:p>
        </p:txBody>
      </p:sp>
      <p:sp>
        <p:nvSpPr>
          <p:cNvPr id="17" name="Shape 403">
            <a:extLst>
              <a:ext uri="{FF2B5EF4-FFF2-40B4-BE49-F238E27FC236}">
                <a16:creationId xmlns:a16="http://schemas.microsoft.com/office/drawing/2014/main" id="{F9AC647A-6881-CA4E-80B3-C84CA9C633CE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Autres délibérations</a:t>
            </a:r>
          </a:p>
        </p:txBody>
      </p:sp>
      <p:sp>
        <p:nvSpPr>
          <p:cNvPr id="2" name="Shape 402">
            <a:extLst>
              <a:ext uri="{FF2B5EF4-FFF2-40B4-BE49-F238E27FC236}">
                <a16:creationId xmlns:a16="http://schemas.microsoft.com/office/drawing/2014/main" id="{AF733594-4FF2-BB33-FE0D-2388DC818E3D}"/>
              </a:ext>
            </a:extLst>
          </p:cNvPr>
          <p:cNvSpPr txBox="1">
            <a:spLocks/>
          </p:cNvSpPr>
          <p:nvPr/>
        </p:nvSpPr>
        <p:spPr>
          <a:xfrm>
            <a:off x="9274157" y="5826178"/>
            <a:ext cx="20757621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dirty="0"/>
              <a:t>Madame Françoise ROSSIGNOL</a:t>
            </a:r>
          </a:p>
        </p:txBody>
      </p:sp>
      <p:sp>
        <p:nvSpPr>
          <p:cNvPr id="3" name="Shape 402">
            <a:extLst>
              <a:ext uri="{FF2B5EF4-FFF2-40B4-BE49-F238E27FC236}">
                <a16:creationId xmlns:a16="http://schemas.microsoft.com/office/drawing/2014/main" id="{48C2169B-D801-8565-FB11-F5B7A50787FF}"/>
              </a:ext>
            </a:extLst>
          </p:cNvPr>
          <p:cNvSpPr txBox="1">
            <a:spLocks/>
          </p:cNvSpPr>
          <p:nvPr/>
        </p:nvSpPr>
        <p:spPr>
          <a:xfrm>
            <a:off x="9274156" y="7527878"/>
            <a:ext cx="20757621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dirty="0"/>
              <a:t>Monsieur Michel BLONDEL</a:t>
            </a:r>
          </a:p>
        </p:txBody>
      </p:sp>
    </p:spTree>
    <p:extLst>
      <p:ext uri="{BB962C8B-B14F-4D97-AF65-F5344CB8AC3E}">
        <p14:creationId xmlns:p14="http://schemas.microsoft.com/office/powerpoint/2010/main" val="777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Madame Françoise ROSSIGNOL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Agenda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540227CC-E506-49F7-AB06-3080DF4988F0}"/>
              </a:ext>
            </a:extLst>
          </p:cNvPr>
          <p:cNvSpPr/>
          <p:nvPr/>
        </p:nvSpPr>
        <p:spPr>
          <a:xfrm>
            <a:off x="5505000" y="5127600"/>
            <a:ext cx="18731342" cy="2521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Prochain Comité Syndical </a:t>
            </a:r>
            <a:r>
              <a:rPr lang="fr-FR" sz="4000" b="1" u="sng" dirty="0">
                <a:solidFill>
                  <a:schemeClr val="tx2"/>
                </a:solidFill>
              </a:rPr>
              <a:t>Mercredi 21 Juin 2023 </a:t>
            </a:r>
            <a:r>
              <a:rPr lang="fr-FR" sz="4000" b="1" u="sng" dirty="0">
                <a:solidFill>
                  <a:srgbClr val="574B5C"/>
                </a:solidFill>
              </a:rPr>
              <a:t>- 18h00</a:t>
            </a:r>
            <a:endParaRPr lang="fr-FR" sz="4000" b="1" u="sng" dirty="0">
              <a:solidFill>
                <a:schemeClr val="tx2"/>
              </a:solidFill>
            </a:endParaRPr>
          </a:p>
          <a:p>
            <a:r>
              <a:rPr lang="fr-FR" sz="4000" b="1" dirty="0">
                <a:solidFill>
                  <a:schemeClr val="tx2"/>
                </a:solidFill>
              </a:rPr>
              <a:t>	</a:t>
            </a:r>
            <a:r>
              <a:rPr lang="fr-FR" sz="4000" b="1" dirty="0">
                <a:solidFill>
                  <a:srgbClr val="574B5C"/>
                </a:solidFill>
              </a:rPr>
              <a:t>Lieu à déterminer </a:t>
            </a:r>
          </a:p>
          <a:p>
            <a:pPr algn="l"/>
            <a:r>
              <a:rPr lang="fr-FR" sz="4000" b="1" dirty="0">
                <a:solidFill>
                  <a:srgbClr val="574B5C"/>
                </a:solidFill>
              </a:rPr>
              <a:t>		</a:t>
            </a:r>
            <a:r>
              <a:rPr lang="fr-FR" sz="40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4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hueOff val="-8260724"/>
            <a:satOff val="-13769"/>
            <a:lumOff val="3025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290" b="46030"/>
          <a:stretch>
            <a:fillRect/>
          </a:stretch>
        </p:blipFill>
        <p:spPr>
          <a:xfrm>
            <a:off x="0" y="-2"/>
            <a:ext cx="24384000" cy="8696326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8192583" y="10303626"/>
            <a:ext cx="7998867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t>Merci de votre attention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0" y="9629888"/>
            <a:ext cx="2086694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>
                <a:latin typeface="Fira Sans SemiBold"/>
                <a:ea typeface="Fira Sans SemiBold"/>
                <a:cs typeface="Fira Sans SemiBold"/>
                <a:sym typeface="Fira Sans SemiBold"/>
              </a:rPr>
              <a:t>Propositions de délibérations Comité Syndical du 29 Mars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83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9661920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COMPTE ADMINISTRATIF 2022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279400" y="2129459"/>
            <a:ext cx="246934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60120" y="2504563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70214" y="6045200"/>
            <a:ext cx="6356300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de Fonctionnement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2022	</a:t>
            </a:r>
            <a:r>
              <a:rPr lang="fr-FR" sz="3600" dirty="0">
                <a:solidFill>
                  <a:srgbClr val="FF0000"/>
                </a:solidFill>
              </a:rPr>
              <a:t>- 82 975 €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695196" y="8332234"/>
            <a:ext cx="10299397" cy="41498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de fonctionnement cumulé</a:t>
            </a: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Excédent reporté 2021	+ 420 168 €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endParaRPr lang="fr-FR" sz="3600" dirty="0"/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RÉSULTAT	+ 337 193 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2413408" y="6045200"/>
            <a:ext cx="7238933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d’Investissement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2021	+ 52 797 €</a:t>
            </a:r>
          </a:p>
        </p:txBody>
      </p:sp>
      <p:sp>
        <p:nvSpPr>
          <p:cNvPr id="420" name="Shape 420"/>
          <p:cNvSpPr/>
          <p:nvPr/>
        </p:nvSpPr>
        <p:spPr>
          <a:xfrm>
            <a:off x="13175684" y="8332234"/>
            <a:ext cx="10016821" cy="5168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d’investissement cumulé</a:t>
            </a:r>
          </a:p>
          <a:p>
            <a:pPr algn="l"/>
            <a:r>
              <a:rPr lang="fr-FR" sz="3600" dirty="0"/>
              <a:t>	</a:t>
            </a:r>
            <a:r>
              <a:rPr lang="fr-FR" sz="3600" dirty="0">
                <a:latin typeface="Fira Sans" panose="020B0503050000020004" pitchFamily="34" charset="0"/>
              </a:rPr>
              <a:t>Excédent reporté 2021 </a:t>
            </a:r>
            <a:r>
              <a:rPr lang="fr-FR" sz="3600" dirty="0"/>
              <a:t>	+ 271 542 €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RÉSULTAT	+  324 339€</a:t>
            </a:r>
            <a:endParaRPr lang="fr-FR" sz="3600" b="1" i="1" dirty="0">
              <a:latin typeface="Fira Sans" panose="020B0503050000020004" pitchFamily="34" charset="0"/>
              <a:sym typeface="Roboto Bold"/>
            </a:endParaRP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</a:t>
            </a:r>
            <a:endParaRPr sz="3600" b="1" i="1" dirty="0">
              <a:latin typeface="Fira Sans" panose="020B05030500000200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2466013" y="2221277"/>
            <a:ext cx="20860000" cy="18651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Compte Administratif est le bilan financier de l’ordonnateur qui doit rendre compte annuellement des opérations budgétaires qu’il a exécutées. Il présente les résultats comptables de l’exercice. </a:t>
            </a:r>
            <a:endParaRPr lang="fr-FR" sz="2400" b="1" dirty="0">
              <a:solidFill>
                <a:schemeClr val="bg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5C1067D-088A-C549-ACBE-35908F839427}"/>
              </a:ext>
            </a:extLst>
          </p:cNvPr>
          <p:cNvSpPr/>
          <p:nvPr/>
        </p:nvSpPr>
        <p:spPr>
          <a:xfrm>
            <a:off x="12204000" y="720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19" grpId="0" animBg="1"/>
      <p:bldP spid="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de fonctionnement CA 2022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aphicFrame>
        <p:nvGraphicFramePr>
          <p:cNvPr id="491" name="Chart 491"/>
          <p:cNvGraphicFramePr/>
          <p:nvPr>
            <p:extLst>
              <p:ext uri="{D42A27DB-BD31-4B8C-83A1-F6EECF244321}">
                <p14:modId xmlns:p14="http://schemas.microsoft.com/office/powerpoint/2010/main" val="788305798"/>
              </p:ext>
            </p:extLst>
          </p:nvPr>
        </p:nvGraphicFramePr>
        <p:xfrm>
          <a:off x="2560026" y="3564314"/>
          <a:ext cx="3592528" cy="359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0" name="Shape 500"/>
          <p:cNvSpPr/>
          <p:nvPr/>
        </p:nvSpPr>
        <p:spPr>
          <a:xfrm>
            <a:off x="7874384" y="2389064"/>
            <a:ext cx="2520394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421 611 €</a:t>
            </a:r>
            <a:endParaRPr sz="36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3447527" y="238906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3989225" y="2389019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</a:t>
            </a:r>
          </a:p>
        </p:txBody>
      </p:sp>
      <p:sp>
        <p:nvSpPr>
          <p:cNvPr id="31" name="Shape 500">
            <a:extLst>
              <a:ext uri="{FF2B5EF4-FFF2-40B4-BE49-F238E27FC236}">
                <a16:creationId xmlns:a16="http://schemas.microsoft.com/office/drawing/2014/main" id="{A742A64E-ADCF-644F-B53A-74E7BADBCE3E}"/>
              </a:ext>
            </a:extLst>
          </p:cNvPr>
          <p:cNvSpPr/>
          <p:nvPr/>
        </p:nvSpPr>
        <p:spPr>
          <a:xfrm>
            <a:off x="19482198" y="2390400"/>
            <a:ext cx="247769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504 587 €</a:t>
            </a:r>
            <a:endParaRPr sz="3600" dirty="0"/>
          </a:p>
        </p:txBody>
      </p:sp>
      <p:sp>
        <p:nvSpPr>
          <p:cNvPr id="36" name="Shape 427">
            <a:extLst>
              <a:ext uri="{FF2B5EF4-FFF2-40B4-BE49-F238E27FC236}">
                <a16:creationId xmlns:a16="http://schemas.microsoft.com/office/drawing/2014/main" id="{26F8CDA4-C53E-F440-A414-AB615587D1C0}"/>
              </a:ext>
            </a:extLst>
          </p:cNvPr>
          <p:cNvSpPr/>
          <p:nvPr/>
        </p:nvSpPr>
        <p:spPr>
          <a:xfrm>
            <a:off x="12192001" y="2847120"/>
            <a:ext cx="0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7" name="Shape 499">
            <a:extLst>
              <a:ext uri="{FF2B5EF4-FFF2-40B4-BE49-F238E27FC236}">
                <a16:creationId xmlns:a16="http://schemas.microsoft.com/office/drawing/2014/main" id="{FB1F08B1-8B1F-3B4F-BA15-71D655D926F0}"/>
              </a:ext>
            </a:extLst>
          </p:cNvPr>
          <p:cNvSpPr/>
          <p:nvPr/>
        </p:nvSpPr>
        <p:spPr>
          <a:xfrm>
            <a:off x="18783719" y="7642448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à caractère général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80 539 €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20,30 %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Shape 499">
            <a:extLst>
              <a:ext uri="{FF2B5EF4-FFF2-40B4-BE49-F238E27FC236}">
                <a16:creationId xmlns:a16="http://schemas.microsoft.com/office/drawing/2014/main" id="{74B67E5D-8960-E34F-A8AA-AE35CB56AA22}"/>
              </a:ext>
            </a:extLst>
          </p:cNvPr>
          <p:cNvSpPr/>
          <p:nvPr/>
        </p:nvSpPr>
        <p:spPr>
          <a:xfrm>
            <a:off x="17678168" y="4562941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Autres charges 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gestion courante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81 831 €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20,60 %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" name="Shape 499">
            <a:extLst>
              <a:ext uri="{FF2B5EF4-FFF2-40B4-BE49-F238E27FC236}">
                <a16:creationId xmlns:a16="http://schemas.microsoft.com/office/drawing/2014/main" id="{A6406A78-608E-3A44-A651-B38768B54183}"/>
              </a:ext>
            </a:extLst>
          </p:cNvPr>
          <p:cNvSpPr/>
          <p:nvPr/>
        </p:nvSpPr>
        <p:spPr>
          <a:xfrm>
            <a:off x="13540413" y="7485834"/>
            <a:ext cx="4839773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de personnel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et frais assimilés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234 687 €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59,10 %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3916629" y="11628039"/>
            <a:ext cx="6478149" cy="970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91439" bIns="91439">
            <a:spAutoFit/>
          </a:bodyPr>
          <a:lstStyle/>
          <a:p>
            <a:r>
              <a:rPr lang="fr-FR" sz="44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Cotisations (2,37 €/habitant)</a:t>
            </a:r>
            <a:r>
              <a:rPr lang="fr-FR" sz="12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r-FR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9CC1A9-0D3D-D82A-790D-A5627FD03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92" y="4362538"/>
            <a:ext cx="8999124" cy="5416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CE299-5178-7107-4371-47A881472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77" y="4547426"/>
            <a:ext cx="8970168" cy="539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1" grpId="0">
        <p:bldAsOne/>
      </p:bldGraphic>
      <p:bldP spid="17" grpId="0" animBg="1"/>
      <p:bldP spid="18" grpId="0" animBg="1"/>
      <p:bldP spid="19" grpId="0" animBg="1"/>
      <p:bldP spid="4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d’investissement CA 2022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873200" y="2390400"/>
            <a:ext cx="239040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976 €</a:t>
            </a:r>
            <a:endParaRPr sz="36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3447527" y="238906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5672019" y="238488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</a:t>
            </a:r>
          </a:p>
        </p:txBody>
      </p:sp>
      <p:sp>
        <p:nvSpPr>
          <p:cNvPr id="50" name="Shape 427">
            <a:extLst>
              <a:ext uri="{FF2B5EF4-FFF2-40B4-BE49-F238E27FC236}">
                <a16:creationId xmlns:a16="http://schemas.microsoft.com/office/drawing/2014/main" id="{CD4180C0-871B-B94C-B927-45F8159FB525}"/>
              </a:ext>
            </a:extLst>
          </p:cNvPr>
          <p:cNvSpPr/>
          <p:nvPr/>
        </p:nvSpPr>
        <p:spPr>
          <a:xfrm flipH="1">
            <a:off x="12204001" y="2905200"/>
            <a:ext cx="10501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51" name="Shape 500">
            <a:extLst>
              <a:ext uri="{FF2B5EF4-FFF2-40B4-BE49-F238E27FC236}">
                <a16:creationId xmlns:a16="http://schemas.microsoft.com/office/drawing/2014/main" id="{97972223-9791-9A4F-A3E5-22A2353AFD61}"/>
              </a:ext>
            </a:extLst>
          </p:cNvPr>
          <p:cNvSpPr/>
          <p:nvPr/>
        </p:nvSpPr>
        <p:spPr>
          <a:xfrm>
            <a:off x="20096473" y="2353606"/>
            <a:ext cx="239040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35 297  €</a:t>
            </a:r>
            <a:endParaRPr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DBA857-CCED-C399-EA6B-4F62E5DF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09" y="5288842"/>
            <a:ext cx="7628507" cy="45913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03DAB-2A50-29DF-061B-22A0C012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366" y="5288842"/>
            <a:ext cx="7628507" cy="45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1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 CA 2022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98093"/>
              </p:ext>
            </p:extLst>
          </p:nvPr>
        </p:nvGraphicFramePr>
        <p:xfrm>
          <a:off x="442383" y="4994242"/>
          <a:ext cx="11555127" cy="662149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2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914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46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83 573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 et divers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409 778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249 299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Atténuation des charges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11 832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84 597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87 118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421 612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504 587</a:t>
                      </a:r>
                      <a:endParaRPr sz="2800" b="0" i="0" u="none" strike="noStrike" cap="none" spc="-39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105836"/>
              </p:ext>
            </p:extLst>
          </p:nvPr>
        </p:nvGraphicFramePr>
        <p:xfrm>
          <a:off x="12360863" y="5017036"/>
          <a:ext cx="11674793" cy="65987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5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48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032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976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Fira Sans Regular"/>
                        </a:rPr>
                        <a:t>Fonds divers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subvention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7 751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27 547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57672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87 118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88 094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35 297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  <p:sp>
        <p:nvSpPr>
          <p:cNvPr id="11" name="Shape 500">
            <a:extLst>
              <a:ext uri="{FF2B5EF4-FFF2-40B4-BE49-F238E27FC236}">
                <a16:creationId xmlns:a16="http://schemas.microsoft.com/office/drawing/2014/main" id="{6894880A-4FF6-FE45-90F1-61C7B56E6C2F}"/>
              </a:ext>
            </a:extLst>
          </p:cNvPr>
          <p:cNvSpPr/>
          <p:nvPr/>
        </p:nvSpPr>
        <p:spPr>
          <a:xfrm>
            <a:off x="442382" y="12029470"/>
            <a:ext cx="11674793" cy="694547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Déficit de fonctionnement de 82 975€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Shape 500">
            <a:extLst>
              <a:ext uri="{FF2B5EF4-FFF2-40B4-BE49-F238E27FC236}">
                <a16:creationId xmlns:a16="http://schemas.microsoft.com/office/drawing/2014/main" id="{9914F292-DB2F-164E-BC21-8B8BAA7DB28D}"/>
              </a:ext>
            </a:extLst>
          </p:cNvPr>
          <p:cNvSpPr/>
          <p:nvPr/>
        </p:nvSpPr>
        <p:spPr>
          <a:xfrm>
            <a:off x="12191999" y="12000442"/>
            <a:ext cx="11674793" cy="69332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Excédent d’investissement de 52 797 €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8247741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BUDGET PRIMITIF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00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46043" y="3077427"/>
            <a:ext cx="243840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44076" y="3452531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2110073" y="7783460"/>
            <a:ext cx="4878652" cy="26787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Optimisation des dépenses de fonctionnement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8671411" y="7733854"/>
            <a:ext cx="4878651" cy="310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Maintien de la cotisation  de 2022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2,37 €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5629670" y="7733854"/>
            <a:ext cx="4878651" cy="33189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Utilisation du fonds de roulement</a:t>
            </a:r>
          </a:p>
          <a:p>
            <a:r>
              <a:rPr lang="fr-FR" sz="3200" dirty="0">
                <a:solidFill>
                  <a:schemeClr val="tx2"/>
                </a:solidFill>
                <a:latin typeface="Roboto Bold"/>
                <a:ea typeface="Roboto Bold"/>
                <a:cs typeface="Roboto Bold"/>
                <a:sym typeface="Roboto Bold"/>
              </a:rPr>
              <a:t>Financement de la section d’investissement</a:t>
            </a:r>
          </a:p>
          <a:p>
            <a:endParaRPr lang="fr-FR"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5060529" y="3233040"/>
            <a:ext cx="14545907" cy="146501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Budget Primitif 2023 a été construit selon les orientations débattues lors du Débat d’Orientation Budgétaire du 15 mars 2023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1" name="Shape 427">
            <a:extLst>
              <a:ext uri="{FF2B5EF4-FFF2-40B4-BE49-F238E27FC236}">
                <a16:creationId xmlns:a16="http://schemas.microsoft.com/office/drawing/2014/main" id="{3419AA81-255D-C144-989E-5A1A89C247C3}"/>
              </a:ext>
            </a:extLst>
          </p:cNvPr>
          <p:cNvSpPr/>
          <p:nvPr/>
        </p:nvSpPr>
        <p:spPr>
          <a:xfrm>
            <a:off x="7631608" y="7670801"/>
            <a:ext cx="0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2" name="Shape 427">
            <a:extLst>
              <a:ext uri="{FF2B5EF4-FFF2-40B4-BE49-F238E27FC236}">
                <a16:creationId xmlns:a16="http://schemas.microsoft.com/office/drawing/2014/main" id="{D9D6B5FF-2ACA-424D-B169-96599A9FC7C2}"/>
              </a:ext>
            </a:extLst>
          </p:cNvPr>
          <p:cNvSpPr/>
          <p:nvPr/>
        </p:nvSpPr>
        <p:spPr>
          <a:xfrm>
            <a:off x="14558005" y="7733854"/>
            <a:ext cx="31814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ro-Scota">
  <a:themeElements>
    <a:clrScheme name="Thème Office">
      <a:dk1>
        <a:srgbClr val="ECF0F1"/>
      </a:dk1>
      <a:lt1>
        <a:srgbClr val="7E7E85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" id="{6914C964-F3A3-B94B-9875-39869E93ADFA}" vid="{010238FB-B403-4F4C-AE8D-E06751FBC54C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2528</TotalTime>
  <Words>834</Words>
  <Application>Microsoft Office PowerPoint</Application>
  <PresentationFormat>Personnalisé</PresentationFormat>
  <Paragraphs>243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Fira Sans</vt:lpstr>
      <vt:lpstr>Fira Sans Light</vt:lpstr>
      <vt:lpstr>Fira Sans Regular</vt:lpstr>
      <vt:lpstr>Fira Sans SemiBold</vt:lpstr>
      <vt:lpstr>Roboto Bold</vt:lpstr>
      <vt:lpstr>Roboto Regular</vt:lpstr>
      <vt:lpstr>Wingdings</vt:lpstr>
      <vt:lpstr>Intro-Scota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SENECHAL Géraldine</cp:lastModifiedBy>
  <cp:revision>282</cp:revision>
  <cp:lastPrinted>2023-03-22T15:12:00Z</cp:lastPrinted>
  <dcterms:created xsi:type="dcterms:W3CDTF">2017-05-11T10:22:25Z</dcterms:created>
  <dcterms:modified xsi:type="dcterms:W3CDTF">2023-03-29T07:14:56Z</dcterms:modified>
</cp:coreProperties>
</file>