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73" r:id="rId2"/>
    <p:sldId id="311" r:id="rId3"/>
    <p:sldId id="315" r:id="rId4"/>
    <p:sldId id="317" r:id="rId5"/>
    <p:sldId id="312" r:id="rId6"/>
    <p:sldId id="316" r:id="rId7"/>
    <p:sldId id="314" r:id="rId8"/>
    <p:sldId id="318" r:id="rId9"/>
    <p:sldId id="329" r:id="rId10"/>
    <p:sldId id="319" r:id="rId11"/>
    <p:sldId id="330" r:id="rId12"/>
    <p:sldId id="331" r:id="rId13"/>
    <p:sldId id="332" r:id="rId14"/>
    <p:sldId id="299" r:id="rId15"/>
    <p:sldId id="304" r:id="rId16"/>
    <p:sldId id="305" r:id="rId17"/>
    <p:sldId id="306" r:id="rId18"/>
    <p:sldId id="307" r:id="rId19"/>
    <p:sldId id="308" r:id="rId20"/>
    <p:sldId id="309" r:id="rId21"/>
    <p:sldId id="310" r:id="rId22"/>
    <p:sldId id="321" r:id="rId23"/>
    <p:sldId id="320" r:id="rId24"/>
    <p:sldId id="313" r:id="rId25"/>
    <p:sldId id="322" r:id="rId26"/>
    <p:sldId id="328" r:id="rId27"/>
    <p:sldId id="323" r:id="rId28"/>
    <p:sldId id="324" r:id="rId29"/>
    <p:sldId id="325" r:id="rId30"/>
    <p:sldId id="327" r:id="rId3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495A"/>
    <a:srgbClr val="FFFF00"/>
    <a:srgbClr val="F7D4BE"/>
    <a:srgbClr val="E6EC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88642" autoAdjust="0"/>
  </p:normalViewPr>
  <p:slideViewPr>
    <p:cSldViewPr snapToGrid="0">
      <p:cViewPr varScale="1">
        <p:scale>
          <a:sx n="101" d="100"/>
          <a:sy n="101" d="100"/>
        </p:scale>
        <p:origin x="8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55DC0B7-BEC2-4738-8FA2-C2B3D4ACB3AE}" type="datetimeFigureOut">
              <a:rPr lang="fr-FR" smtClean="0"/>
              <a:t>11/10/2022</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5E63867-4399-4F09-9C4D-59020D269CAE}" type="slidenum">
              <a:rPr lang="fr-FR" smtClean="0"/>
              <a:t>‹N°›</a:t>
            </a:fld>
            <a:endParaRPr lang="fr-FR"/>
          </a:p>
        </p:txBody>
      </p:sp>
    </p:spTree>
    <p:extLst>
      <p:ext uri="{BB962C8B-B14F-4D97-AF65-F5344CB8AC3E}">
        <p14:creationId xmlns:p14="http://schemas.microsoft.com/office/powerpoint/2010/main" val="437633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8A21C0-A02B-4A03-925B-D3051395543C}" type="datetimeFigureOut">
              <a:rPr lang="fr-FR" smtClean="0"/>
              <a:t>11/10/2022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E58FCAF-7108-49D6-B169-C33FC078CEF2}" type="slidenum">
              <a:rPr lang="fr-FR" smtClean="0"/>
              <a:t>‹N°›</a:t>
            </a:fld>
            <a:endParaRPr lang="fr-FR"/>
          </a:p>
        </p:txBody>
      </p:sp>
    </p:spTree>
    <p:extLst>
      <p:ext uri="{BB962C8B-B14F-4D97-AF65-F5344CB8AC3E}">
        <p14:creationId xmlns:p14="http://schemas.microsoft.com/office/powerpoint/2010/main" val="380877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1</a:t>
            </a:fld>
            <a:endParaRPr lang="fr-FR"/>
          </a:p>
        </p:txBody>
      </p:sp>
    </p:spTree>
    <p:extLst>
      <p:ext uri="{BB962C8B-B14F-4D97-AF65-F5344CB8AC3E}">
        <p14:creationId xmlns:p14="http://schemas.microsoft.com/office/powerpoint/2010/main" val="209972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14</a:t>
            </a:fld>
            <a:endParaRPr lang="fr-FR"/>
          </a:p>
        </p:txBody>
      </p:sp>
    </p:spTree>
    <p:extLst>
      <p:ext uri="{BB962C8B-B14F-4D97-AF65-F5344CB8AC3E}">
        <p14:creationId xmlns:p14="http://schemas.microsoft.com/office/powerpoint/2010/main" val="288199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15</a:t>
            </a:fld>
            <a:endParaRPr lang="fr-FR"/>
          </a:p>
        </p:txBody>
      </p:sp>
    </p:spTree>
    <p:extLst>
      <p:ext uri="{BB962C8B-B14F-4D97-AF65-F5344CB8AC3E}">
        <p14:creationId xmlns:p14="http://schemas.microsoft.com/office/powerpoint/2010/main" val="2531954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16</a:t>
            </a:fld>
            <a:endParaRPr lang="fr-FR"/>
          </a:p>
        </p:txBody>
      </p:sp>
    </p:spTree>
    <p:extLst>
      <p:ext uri="{BB962C8B-B14F-4D97-AF65-F5344CB8AC3E}">
        <p14:creationId xmlns:p14="http://schemas.microsoft.com/office/powerpoint/2010/main" val="2498010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17</a:t>
            </a:fld>
            <a:endParaRPr lang="fr-FR"/>
          </a:p>
        </p:txBody>
      </p:sp>
    </p:spTree>
    <p:extLst>
      <p:ext uri="{BB962C8B-B14F-4D97-AF65-F5344CB8AC3E}">
        <p14:creationId xmlns:p14="http://schemas.microsoft.com/office/powerpoint/2010/main" val="3253432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18</a:t>
            </a:fld>
            <a:endParaRPr lang="fr-FR"/>
          </a:p>
        </p:txBody>
      </p:sp>
    </p:spTree>
    <p:extLst>
      <p:ext uri="{BB962C8B-B14F-4D97-AF65-F5344CB8AC3E}">
        <p14:creationId xmlns:p14="http://schemas.microsoft.com/office/powerpoint/2010/main" val="286023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19</a:t>
            </a:fld>
            <a:endParaRPr lang="fr-FR"/>
          </a:p>
        </p:txBody>
      </p:sp>
    </p:spTree>
    <p:extLst>
      <p:ext uri="{BB962C8B-B14F-4D97-AF65-F5344CB8AC3E}">
        <p14:creationId xmlns:p14="http://schemas.microsoft.com/office/powerpoint/2010/main" val="920072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20</a:t>
            </a:fld>
            <a:endParaRPr lang="fr-FR"/>
          </a:p>
        </p:txBody>
      </p:sp>
    </p:spTree>
    <p:extLst>
      <p:ext uri="{BB962C8B-B14F-4D97-AF65-F5344CB8AC3E}">
        <p14:creationId xmlns:p14="http://schemas.microsoft.com/office/powerpoint/2010/main" val="426073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58FCAF-7108-49D6-B169-C33FC078CEF2}" type="slidenum">
              <a:rPr lang="fr-FR" smtClean="0"/>
              <a:t>21</a:t>
            </a:fld>
            <a:endParaRPr lang="fr-FR"/>
          </a:p>
        </p:txBody>
      </p:sp>
    </p:spTree>
    <p:extLst>
      <p:ext uri="{BB962C8B-B14F-4D97-AF65-F5344CB8AC3E}">
        <p14:creationId xmlns:p14="http://schemas.microsoft.com/office/powerpoint/2010/main" val="932716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r="60252" b="87264"/>
          <a:stretch/>
        </p:blipFill>
        <p:spPr>
          <a:xfrm>
            <a:off x="0" y="0"/>
            <a:ext cx="2593075" cy="1167412"/>
          </a:xfrm>
          <a:prstGeom prst="rect">
            <a:avLst/>
          </a:prstGeom>
        </p:spPr>
      </p:pic>
      <p:pic>
        <p:nvPicPr>
          <p:cNvPr id="8" name="Image 7"/>
          <p:cNvPicPr>
            <a:picLocks noChangeAspect="1"/>
          </p:cNvPicPr>
          <p:nvPr userDrawn="1"/>
        </p:nvPicPr>
        <p:blipFill rotWithShape="1">
          <a:blip r:embed="rId2">
            <a:extLst>
              <a:ext uri="{28A0092B-C50C-407E-A947-70E740481C1C}">
                <a14:useLocalDpi xmlns:a14="http://schemas.microsoft.com/office/drawing/2010/main" val="0"/>
              </a:ext>
            </a:extLst>
          </a:blip>
          <a:srcRect l="55918" t="70647"/>
          <a:stretch/>
        </p:blipFill>
        <p:spPr>
          <a:xfrm>
            <a:off x="9157648" y="4019151"/>
            <a:ext cx="3034352" cy="2838850"/>
          </a:xfrm>
          <a:prstGeom prst="rect">
            <a:avLst/>
          </a:prstGeom>
        </p:spPr>
      </p:pic>
    </p:spTree>
    <p:extLst>
      <p:ext uri="{BB962C8B-B14F-4D97-AF65-F5344CB8AC3E}">
        <p14:creationId xmlns:p14="http://schemas.microsoft.com/office/powerpoint/2010/main" val="13826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207290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426864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r="60252" b="87264"/>
          <a:stretch/>
        </p:blipFill>
        <p:spPr>
          <a:xfrm>
            <a:off x="0" y="0"/>
            <a:ext cx="2593075" cy="1167412"/>
          </a:xfrm>
          <a:prstGeom prst="rect">
            <a:avLst/>
          </a:prstGeom>
        </p:spPr>
      </p:pic>
      <p:pic>
        <p:nvPicPr>
          <p:cNvPr id="8" name="Image 7"/>
          <p:cNvPicPr>
            <a:picLocks noChangeAspect="1"/>
          </p:cNvPicPr>
          <p:nvPr userDrawn="1"/>
        </p:nvPicPr>
        <p:blipFill rotWithShape="1">
          <a:blip r:embed="rId2">
            <a:extLst>
              <a:ext uri="{28A0092B-C50C-407E-A947-70E740481C1C}">
                <a14:useLocalDpi xmlns:a14="http://schemas.microsoft.com/office/drawing/2010/main" val="0"/>
              </a:ext>
            </a:extLst>
          </a:blip>
          <a:srcRect l="55918" t="70647"/>
          <a:stretch/>
        </p:blipFill>
        <p:spPr>
          <a:xfrm>
            <a:off x="9157648" y="4019151"/>
            <a:ext cx="3034352" cy="2838850"/>
          </a:xfrm>
          <a:prstGeom prst="rect">
            <a:avLst/>
          </a:prstGeom>
        </p:spPr>
      </p:pic>
    </p:spTree>
    <p:extLst>
      <p:ext uri="{BB962C8B-B14F-4D97-AF65-F5344CB8AC3E}">
        <p14:creationId xmlns:p14="http://schemas.microsoft.com/office/powerpoint/2010/main" val="230444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202453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270070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158732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34264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202430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61351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3BD795-4EE1-44DA-86AE-7C7C63E472F1}" type="slidenum">
              <a:rPr lang="fr-FR" smtClean="0"/>
              <a:t>‹N°›</a:t>
            </a:fld>
            <a:endParaRPr lang="fr-FR"/>
          </a:p>
        </p:txBody>
      </p:sp>
    </p:spTree>
    <p:extLst>
      <p:ext uri="{BB962C8B-B14F-4D97-AF65-F5344CB8AC3E}">
        <p14:creationId xmlns:p14="http://schemas.microsoft.com/office/powerpoint/2010/main" val="353500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BD795-4EE1-44DA-86AE-7C7C63E472F1}" type="slidenum">
              <a:rPr lang="fr-FR" smtClean="0"/>
              <a:t>‹N°›</a:t>
            </a:fld>
            <a:endParaRPr lang="fr-FR"/>
          </a:p>
        </p:txBody>
      </p:sp>
    </p:spTree>
    <p:extLst>
      <p:ext uri="{BB962C8B-B14F-4D97-AF65-F5344CB8AC3E}">
        <p14:creationId xmlns:p14="http://schemas.microsoft.com/office/powerpoint/2010/main" val="909517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cid:image001.png@01D8D1CD.166EF160"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881744" y="1461766"/>
            <a:ext cx="11310256" cy="2562875"/>
          </a:xfrm>
          <a:prstGeom prst="rect">
            <a:avLst/>
          </a:prstGeom>
          <a:noFill/>
        </p:spPr>
        <p:txBody>
          <a:bodyPr wrap="square" rtlCol="0" anchor="ctr" anchorCtr="0">
            <a:noAutofit/>
          </a:bodyPr>
          <a:lstStyle/>
          <a:p>
            <a:r>
              <a:rPr lang="fr-FR" sz="5400" b="1" dirty="0"/>
              <a:t>BUREAU SCOTA</a:t>
            </a:r>
          </a:p>
          <a:p>
            <a:pPr algn="ctr"/>
            <a:endParaRPr lang="fr-FR" sz="2400" b="1" dirty="0"/>
          </a:p>
          <a:p>
            <a:r>
              <a:rPr lang="fr-FR" sz="4000" b="1" dirty="0">
                <a:solidFill>
                  <a:srgbClr val="56495A"/>
                </a:solidFill>
              </a:rPr>
              <a:t>MERCREDI 12 OCTOBRE 2022</a:t>
            </a:r>
          </a:p>
        </p:txBody>
      </p:sp>
      <p:cxnSp>
        <p:nvCxnSpPr>
          <p:cNvPr id="7" name="Connecteur droit 6"/>
          <p:cNvCxnSpPr>
            <a:stCxn id="11" idx="1"/>
          </p:cNvCxnSpPr>
          <p:nvPr/>
        </p:nvCxnSpPr>
        <p:spPr>
          <a:xfrm flipV="1">
            <a:off x="881744" y="2743203"/>
            <a:ext cx="743358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87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7E42C5-6528-81C5-FAE7-E5290889E746}"/>
              </a:ext>
            </a:extLst>
          </p:cNvPr>
          <p:cNvSpPr>
            <a:spLocks noGrp="1"/>
          </p:cNvSpPr>
          <p:nvPr>
            <p:ph idx="1"/>
          </p:nvPr>
        </p:nvSpPr>
        <p:spPr>
          <a:xfrm>
            <a:off x="104775" y="854075"/>
            <a:ext cx="10515600" cy="4351338"/>
          </a:xfrm>
        </p:spPr>
        <p:txBody>
          <a:bodyPr>
            <a:normAutofit lnSpcReduction="10000"/>
          </a:bodyPr>
          <a:lstStyle/>
          <a:p>
            <a:pPr marL="0" indent="0">
              <a:buNone/>
            </a:pPr>
            <a:r>
              <a:rPr lang="fr-FR" dirty="0"/>
              <a:t>CC Campagnes de l’Artois         CC Sud Artois                                    CUA</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Vision simultanée de l’évolution des trois intercommunalités</a:t>
            </a:r>
          </a:p>
        </p:txBody>
      </p:sp>
      <p:pic>
        <p:nvPicPr>
          <p:cNvPr id="4" name="Image 3">
            <a:extLst>
              <a:ext uri="{FF2B5EF4-FFF2-40B4-BE49-F238E27FC236}">
                <a16:creationId xmlns:a16="http://schemas.microsoft.com/office/drawing/2014/main" id="{2D5C00DA-B749-4A33-C7F6-C17AD24932FB}"/>
              </a:ext>
            </a:extLst>
          </p:cNvPr>
          <p:cNvPicPr>
            <a:picLocks noChangeAspect="1"/>
          </p:cNvPicPr>
          <p:nvPr/>
        </p:nvPicPr>
        <p:blipFill>
          <a:blip r:embed="rId2"/>
          <a:stretch>
            <a:fillRect/>
          </a:stretch>
        </p:blipFill>
        <p:spPr>
          <a:xfrm>
            <a:off x="358266" y="1652587"/>
            <a:ext cx="3556172" cy="2228850"/>
          </a:xfrm>
          <a:prstGeom prst="rect">
            <a:avLst/>
          </a:prstGeom>
        </p:spPr>
      </p:pic>
      <p:pic>
        <p:nvPicPr>
          <p:cNvPr id="6" name="Image 5">
            <a:extLst>
              <a:ext uri="{FF2B5EF4-FFF2-40B4-BE49-F238E27FC236}">
                <a16:creationId xmlns:a16="http://schemas.microsoft.com/office/drawing/2014/main" id="{CBBBEF81-42AE-51AC-2E49-505C397174A4}"/>
              </a:ext>
            </a:extLst>
          </p:cNvPr>
          <p:cNvPicPr>
            <a:picLocks noChangeAspect="1"/>
          </p:cNvPicPr>
          <p:nvPr/>
        </p:nvPicPr>
        <p:blipFill>
          <a:blip r:embed="rId3"/>
          <a:stretch>
            <a:fillRect/>
          </a:stretch>
        </p:blipFill>
        <p:spPr>
          <a:xfrm>
            <a:off x="4167929" y="1652587"/>
            <a:ext cx="3411765" cy="2158105"/>
          </a:xfrm>
          <a:prstGeom prst="rect">
            <a:avLst/>
          </a:prstGeom>
        </p:spPr>
      </p:pic>
      <p:pic>
        <p:nvPicPr>
          <p:cNvPr id="8" name="Image 7">
            <a:extLst>
              <a:ext uri="{FF2B5EF4-FFF2-40B4-BE49-F238E27FC236}">
                <a16:creationId xmlns:a16="http://schemas.microsoft.com/office/drawing/2014/main" id="{68705C25-FAF4-3149-6078-26E298C8F741}"/>
              </a:ext>
            </a:extLst>
          </p:cNvPr>
          <p:cNvPicPr>
            <a:picLocks noChangeAspect="1"/>
          </p:cNvPicPr>
          <p:nvPr/>
        </p:nvPicPr>
        <p:blipFill>
          <a:blip r:embed="rId4"/>
          <a:stretch>
            <a:fillRect/>
          </a:stretch>
        </p:blipFill>
        <p:spPr>
          <a:xfrm>
            <a:off x="8050318" y="1575754"/>
            <a:ext cx="3556172" cy="2234938"/>
          </a:xfrm>
          <a:prstGeom prst="rect">
            <a:avLst/>
          </a:prstGeom>
        </p:spPr>
      </p:pic>
    </p:spTree>
    <p:extLst>
      <p:ext uri="{BB962C8B-B14F-4D97-AF65-F5344CB8AC3E}">
        <p14:creationId xmlns:p14="http://schemas.microsoft.com/office/powerpoint/2010/main" val="3680698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8D353E0-F911-25D7-3EAB-F43B95F943A2}"/>
              </a:ext>
            </a:extLst>
          </p:cNvPr>
          <p:cNvSpPr>
            <a:spLocks noGrp="1"/>
          </p:cNvSpPr>
          <p:nvPr>
            <p:ph idx="1"/>
          </p:nvPr>
        </p:nvSpPr>
        <p:spPr/>
        <p:txBody>
          <a:bodyPr/>
          <a:lstStyle/>
          <a:p>
            <a:endParaRPr lang="fr-FR"/>
          </a:p>
        </p:txBody>
      </p:sp>
      <p:pic>
        <p:nvPicPr>
          <p:cNvPr id="3" name="Image 2">
            <a:extLst>
              <a:ext uri="{FF2B5EF4-FFF2-40B4-BE49-F238E27FC236}">
                <a16:creationId xmlns:a16="http://schemas.microsoft.com/office/drawing/2014/main" id="{8CB96106-3617-577B-DA51-9986E634AC93}"/>
              </a:ext>
            </a:extLst>
          </p:cNvPr>
          <p:cNvPicPr>
            <a:picLocks noChangeAspect="1"/>
          </p:cNvPicPr>
          <p:nvPr/>
        </p:nvPicPr>
        <p:blipFill>
          <a:blip r:embed="rId2"/>
          <a:stretch>
            <a:fillRect/>
          </a:stretch>
        </p:blipFill>
        <p:spPr>
          <a:xfrm>
            <a:off x="838199" y="1825625"/>
            <a:ext cx="6942641" cy="4351338"/>
          </a:xfrm>
          <a:prstGeom prst="rect">
            <a:avLst/>
          </a:prstGeom>
        </p:spPr>
      </p:pic>
      <p:sp>
        <p:nvSpPr>
          <p:cNvPr id="6" name="ZoneTexte 5">
            <a:extLst>
              <a:ext uri="{FF2B5EF4-FFF2-40B4-BE49-F238E27FC236}">
                <a16:creationId xmlns:a16="http://schemas.microsoft.com/office/drawing/2014/main" id="{E8465C58-0F8F-11D8-9E0F-CF4355CEBD64}"/>
              </a:ext>
            </a:extLst>
          </p:cNvPr>
          <p:cNvSpPr txBox="1"/>
          <p:nvPr/>
        </p:nvSpPr>
        <p:spPr>
          <a:xfrm>
            <a:off x="4309519" y="1205984"/>
            <a:ext cx="6096000" cy="369332"/>
          </a:xfrm>
          <a:prstGeom prst="rect">
            <a:avLst/>
          </a:prstGeom>
          <a:noFill/>
        </p:spPr>
        <p:txBody>
          <a:bodyPr wrap="square">
            <a:spAutoFit/>
          </a:bodyPr>
          <a:lstStyle/>
          <a:p>
            <a:r>
              <a:rPr lang="fr-FR" dirty="0"/>
              <a:t>Evolution du territoire de la CC Campagnes de l’Artois </a:t>
            </a:r>
          </a:p>
        </p:txBody>
      </p:sp>
    </p:spTree>
    <p:extLst>
      <p:ext uri="{BB962C8B-B14F-4D97-AF65-F5344CB8AC3E}">
        <p14:creationId xmlns:p14="http://schemas.microsoft.com/office/powerpoint/2010/main" val="296124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B424F2E-6003-6935-432E-0B697608726C}"/>
              </a:ext>
            </a:extLst>
          </p:cNvPr>
          <p:cNvSpPr txBox="1"/>
          <p:nvPr/>
        </p:nvSpPr>
        <p:spPr>
          <a:xfrm>
            <a:off x="4309519" y="1205984"/>
            <a:ext cx="6096000" cy="369332"/>
          </a:xfrm>
          <a:prstGeom prst="rect">
            <a:avLst/>
          </a:prstGeom>
          <a:noFill/>
        </p:spPr>
        <p:txBody>
          <a:bodyPr wrap="square">
            <a:spAutoFit/>
          </a:bodyPr>
          <a:lstStyle/>
          <a:p>
            <a:r>
              <a:rPr lang="fr-FR" dirty="0"/>
              <a:t>Evolution du territoire de la  CC Sud Artois </a:t>
            </a:r>
          </a:p>
        </p:txBody>
      </p:sp>
      <p:pic>
        <p:nvPicPr>
          <p:cNvPr id="4" name="Espace réservé du contenu 3">
            <a:extLst>
              <a:ext uri="{FF2B5EF4-FFF2-40B4-BE49-F238E27FC236}">
                <a16:creationId xmlns:a16="http://schemas.microsoft.com/office/drawing/2014/main" id="{954CB5FF-69C4-A526-5A94-0F5C4183A5E3}"/>
              </a:ext>
            </a:extLst>
          </p:cNvPr>
          <p:cNvPicPr>
            <a:picLocks noGrp="1" noChangeAspect="1"/>
          </p:cNvPicPr>
          <p:nvPr>
            <p:ph idx="1"/>
          </p:nvPr>
        </p:nvPicPr>
        <p:blipFill>
          <a:blip r:embed="rId2"/>
          <a:stretch>
            <a:fillRect/>
          </a:stretch>
        </p:blipFill>
        <p:spPr>
          <a:xfrm>
            <a:off x="1284867" y="1682750"/>
            <a:ext cx="7187755" cy="4546600"/>
          </a:xfrm>
          <a:prstGeom prst="rect">
            <a:avLst/>
          </a:prstGeom>
        </p:spPr>
      </p:pic>
    </p:spTree>
    <p:extLst>
      <p:ext uri="{BB962C8B-B14F-4D97-AF65-F5344CB8AC3E}">
        <p14:creationId xmlns:p14="http://schemas.microsoft.com/office/powerpoint/2010/main" val="3665803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F2FA7CE0-C38D-9B5D-CB0A-7EF4D5BEA8E8}"/>
              </a:ext>
            </a:extLst>
          </p:cNvPr>
          <p:cNvPicPr>
            <a:picLocks noGrp="1" noChangeAspect="1"/>
          </p:cNvPicPr>
          <p:nvPr>
            <p:ph idx="1"/>
          </p:nvPr>
        </p:nvPicPr>
        <p:blipFill>
          <a:blip r:embed="rId2"/>
          <a:stretch>
            <a:fillRect/>
          </a:stretch>
        </p:blipFill>
        <p:spPr>
          <a:xfrm>
            <a:off x="742950" y="1160883"/>
            <a:ext cx="8004183" cy="5030367"/>
          </a:xfrm>
          <a:prstGeom prst="rect">
            <a:avLst/>
          </a:prstGeom>
        </p:spPr>
      </p:pic>
      <p:sp>
        <p:nvSpPr>
          <p:cNvPr id="6" name="ZoneTexte 5">
            <a:extLst>
              <a:ext uri="{FF2B5EF4-FFF2-40B4-BE49-F238E27FC236}">
                <a16:creationId xmlns:a16="http://schemas.microsoft.com/office/drawing/2014/main" id="{A99B5376-37B6-836B-7A51-35D692E5347B}"/>
              </a:ext>
            </a:extLst>
          </p:cNvPr>
          <p:cNvSpPr txBox="1"/>
          <p:nvPr/>
        </p:nvSpPr>
        <p:spPr>
          <a:xfrm>
            <a:off x="3699919" y="577334"/>
            <a:ext cx="6096000" cy="369332"/>
          </a:xfrm>
          <a:prstGeom prst="rect">
            <a:avLst/>
          </a:prstGeom>
          <a:noFill/>
        </p:spPr>
        <p:txBody>
          <a:bodyPr wrap="square">
            <a:spAutoFit/>
          </a:bodyPr>
          <a:lstStyle/>
          <a:p>
            <a:r>
              <a:rPr lang="fr-FR" dirty="0"/>
              <a:t>Evolution du territoire de la  CUA </a:t>
            </a:r>
          </a:p>
        </p:txBody>
      </p:sp>
    </p:spTree>
    <p:extLst>
      <p:ext uri="{BB962C8B-B14F-4D97-AF65-F5344CB8AC3E}">
        <p14:creationId xmlns:p14="http://schemas.microsoft.com/office/powerpoint/2010/main" val="86667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631372" y="2604767"/>
            <a:ext cx="10929256" cy="824233"/>
          </a:xfrm>
          <a:prstGeom prst="rect">
            <a:avLst/>
          </a:prstGeom>
          <a:noFill/>
        </p:spPr>
        <p:txBody>
          <a:bodyPr wrap="square" rtlCol="0" anchor="ctr" anchorCtr="0">
            <a:noAutofit/>
          </a:bodyPr>
          <a:lstStyle/>
          <a:p>
            <a:pPr algn="just"/>
            <a:r>
              <a:rPr lang="fr-FR" sz="4000" b="1" dirty="0">
                <a:solidFill>
                  <a:srgbClr val="56495A"/>
                </a:solidFill>
              </a:rPr>
              <a:t>4 Plan de Prévention des Risques Naturels de Mouvements de Terrain liés aux cavités souterraines, sur les communes d’Achicourt, Arras et Beaurains</a:t>
            </a:r>
          </a:p>
        </p:txBody>
      </p:sp>
      <p:sp>
        <p:nvSpPr>
          <p:cNvPr id="5" name="ZoneTexte 4">
            <a:extLst>
              <a:ext uri="{FF2B5EF4-FFF2-40B4-BE49-F238E27FC236}">
                <a16:creationId xmlns:a16="http://schemas.microsoft.com/office/drawing/2014/main" id="{C165BD24-2E42-4630-B3E6-7DB7E0F0286E}"/>
              </a:ext>
            </a:extLst>
          </p:cNvPr>
          <p:cNvSpPr txBox="1"/>
          <p:nvPr/>
        </p:nvSpPr>
        <p:spPr>
          <a:xfrm>
            <a:off x="631372" y="-338138"/>
            <a:ext cx="10091056" cy="7534275"/>
          </a:xfrm>
          <a:prstGeom prst="rect">
            <a:avLst/>
          </a:prstGeom>
          <a:noFill/>
        </p:spPr>
        <p:txBody>
          <a:bodyPr wrap="square" rtlCol="0" anchor="ctr" anchorCtr="0">
            <a:noAutofit/>
          </a:bodyPr>
          <a:lstStyle/>
          <a:p>
            <a:pPr lvl="7"/>
            <a:endParaRPr lang="fr-FR" dirty="0">
              <a:solidFill>
                <a:srgbClr val="56495A"/>
              </a:solidFill>
            </a:endParaRPr>
          </a:p>
        </p:txBody>
      </p:sp>
    </p:spTree>
    <p:extLst>
      <p:ext uri="{BB962C8B-B14F-4D97-AF65-F5344CB8AC3E}">
        <p14:creationId xmlns:p14="http://schemas.microsoft.com/office/powerpoint/2010/main" val="277074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631372" y="775967"/>
            <a:ext cx="10929256" cy="824233"/>
          </a:xfrm>
          <a:prstGeom prst="rect">
            <a:avLst/>
          </a:prstGeom>
          <a:noFill/>
        </p:spPr>
        <p:txBody>
          <a:bodyPr wrap="square" rtlCol="0" anchor="ctr" anchorCtr="0">
            <a:noAutofit/>
          </a:bodyPr>
          <a:lstStyle/>
          <a:p>
            <a:pPr algn="just"/>
            <a:r>
              <a:rPr lang="fr-FR" sz="4000" b="1" dirty="0">
                <a:solidFill>
                  <a:srgbClr val="56495A"/>
                </a:solidFill>
                <a:latin typeface="Calibri" panose="020F0502020204030204" pitchFamily="34" charset="0"/>
                <a:cs typeface="Calibri" panose="020F0502020204030204" pitchFamily="34" charset="0"/>
              </a:rPr>
              <a:t>É</a:t>
            </a:r>
            <a:r>
              <a:rPr lang="fr-FR" sz="4000" b="1" dirty="0">
                <a:solidFill>
                  <a:srgbClr val="56495A"/>
                </a:solidFill>
              </a:rPr>
              <a:t>tapes du projet</a:t>
            </a:r>
          </a:p>
        </p:txBody>
      </p:sp>
      <p:sp>
        <p:nvSpPr>
          <p:cNvPr id="5" name="ZoneTexte 4">
            <a:extLst>
              <a:ext uri="{FF2B5EF4-FFF2-40B4-BE49-F238E27FC236}">
                <a16:creationId xmlns:a16="http://schemas.microsoft.com/office/drawing/2014/main" id="{C165BD24-2E42-4630-B3E6-7DB7E0F0286E}"/>
              </a:ext>
            </a:extLst>
          </p:cNvPr>
          <p:cNvSpPr txBox="1"/>
          <p:nvPr/>
        </p:nvSpPr>
        <p:spPr>
          <a:xfrm>
            <a:off x="851380" y="-338138"/>
            <a:ext cx="10091056" cy="7534275"/>
          </a:xfrm>
          <a:prstGeom prst="rect">
            <a:avLst/>
          </a:prstGeom>
          <a:noFill/>
        </p:spPr>
        <p:txBody>
          <a:bodyPr wrap="square" rtlCol="0" anchor="ctr" anchorCtr="0">
            <a:noAutofit/>
          </a:bodyPr>
          <a:lstStyle/>
          <a:p>
            <a:pPr lvl="7"/>
            <a:endParaRPr lang="fr-FR" dirty="0">
              <a:solidFill>
                <a:srgbClr val="56495A"/>
              </a:solidFill>
            </a:endParaRPr>
          </a:p>
        </p:txBody>
      </p:sp>
      <p:sp>
        <p:nvSpPr>
          <p:cNvPr id="2" name="Espace réservé du contenu 16">
            <a:extLst>
              <a:ext uri="{FF2B5EF4-FFF2-40B4-BE49-F238E27FC236}">
                <a16:creationId xmlns:a16="http://schemas.microsoft.com/office/drawing/2014/main" id="{787378AD-F2EC-64B1-E619-442202EDDB22}"/>
              </a:ext>
            </a:extLst>
          </p:cNvPr>
          <p:cNvSpPr txBox="1">
            <a:spLocks/>
          </p:cNvSpPr>
          <p:nvPr/>
        </p:nvSpPr>
        <p:spPr>
          <a:xfrm>
            <a:off x="359330" y="1784296"/>
            <a:ext cx="5676981" cy="47910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buFont typeface="Wingdings" panose="05000000000000000000" pitchFamily="2" charset="2"/>
              <a:buChar char="q"/>
            </a:pPr>
            <a:r>
              <a:rPr lang="fr-FR" sz="1800" dirty="0"/>
              <a:t> Prescription du PPRN : 03/06/2016</a:t>
            </a:r>
          </a:p>
          <a:p>
            <a:pPr marL="285750" indent="-285750" algn="just">
              <a:buFont typeface="Wingdings" panose="05000000000000000000" pitchFamily="2" charset="2"/>
              <a:buChar char="q"/>
            </a:pPr>
            <a:r>
              <a:rPr lang="fr-FR" sz="1800" dirty="0"/>
              <a:t> Porter à connaissance (Inventaire) : 13/09/2018</a:t>
            </a:r>
          </a:p>
          <a:p>
            <a:pPr marL="285750" indent="-285750" algn="just">
              <a:buFont typeface="Wingdings" panose="05000000000000000000" pitchFamily="2" charset="2"/>
              <a:buChar char="q"/>
            </a:pPr>
            <a:r>
              <a:rPr lang="fr-FR" sz="1800" dirty="0"/>
              <a:t> Porter à connaissance (Aléas + Enjeux) : 11/08/2021</a:t>
            </a:r>
          </a:p>
          <a:p>
            <a:pPr algn="just"/>
            <a:endParaRPr lang="fr-FR" sz="1800" dirty="0"/>
          </a:p>
          <a:p>
            <a:pPr algn="just"/>
            <a:endParaRPr lang="fr-FR" sz="1800" dirty="0"/>
          </a:p>
          <a:p>
            <a:pPr marL="285750" indent="-285750" algn="just">
              <a:buFont typeface="Wingdings" panose="05000000000000000000" pitchFamily="2" charset="2"/>
              <a:buChar char="q"/>
            </a:pPr>
            <a:r>
              <a:rPr lang="fr-FR" sz="1800" dirty="0"/>
              <a:t> Consultation des PPA : dossier reçu le 29/08/2022</a:t>
            </a:r>
          </a:p>
          <a:p>
            <a:pPr marL="285750" indent="-285750" algn="just">
              <a:buFont typeface="Wingdings" panose="05000000000000000000" pitchFamily="2" charset="2"/>
              <a:buChar char="q"/>
            </a:pPr>
            <a:r>
              <a:rPr lang="fr-FR" sz="1800" dirty="0"/>
              <a:t> </a:t>
            </a:r>
            <a:r>
              <a:rPr lang="fr-FR" sz="1800" b="1" dirty="0"/>
              <a:t>Avis des PPA : à transmettre avant le 29/10/2022</a:t>
            </a:r>
          </a:p>
          <a:p>
            <a:pPr algn="just"/>
            <a:endParaRPr lang="fr-FR" sz="1800" b="1" dirty="0"/>
          </a:p>
          <a:p>
            <a:pPr marL="285750" indent="-285750" algn="just">
              <a:buFont typeface="Wingdings" panose="05000000000000000000" pitchFamily="2" charset="2"/>
              <a:buChar char="q"/>
            </a:pPr>
            <a:r>
              <a:rPr lang="fr-FR" sz="1800" b="1" dirty="0"/>
              <a:t>Approbation du PPRN par le Préfet : 1</a:t>
            </a:r>
            <a:r>
              <a:rPr lang="fr-FR" sz="1800" b="1" baseline="30000" dirty="0"/>
              <a:t>er</a:t>
            </a:r>
            <a:r>
              <a:rPr lang="fr-FR" sz="1800" b="1" dirty="0"/>
              <a:t> semestre 2023</a:t>
            </a:r>
          </a:p>
          <a:p>
            <a:pPr>
              <a:spcBef>
                <a:spcPts val="0"/>
              </a:spcBef>
            </a:pPr>
            <a:endParaRPr lang="fr-FR" sz="1800" dirty="0">
              <a:solidFill>
                <a:schemeClr val="accent1">
                  <a:lumMod val="75000"/>
                </a:schemeClr>
              </a:solidFill>
            </a:endParaRPr>
          </a:p>
          <a:p>
            <a:pPr>
              <a:spcBef>
                <a:spcPts val="0"/>
              </a:spcBef>
            </a:pPr>
            <a:endParaRPr lang="fr-FR" sz="1800" dirty="0">
              <a:solidFill>
                <a:schemeClr val="accent1">
                  <a:lumMod val="75000"/>
                </a:schemeClr>
              </a:solidFill>
            </a:endParaRPr>
          </a:p>
          <a:p>
            <a:r>
              <a:rPr lang="fr-FR" sz="1800" dirty="0">
                <a:solidFill>
                  <a:schemeClr val="accent1">
                    <a:lumMod val="75000"/>
                  </a:schemeClr>
                </a:solidFill>
              </a:rPr>
              <a:t> </a:t>
            </a:r>
            <a:endParaRPr lang="fr-FR" sz="1800" i="1" dirty="0">
              <a:solidFill>
                <a:schemeClr val="accent1">
                  <a:lumMod val="75000"/>
                </a:schemeClr>
              </a:solidFill>
            </a:endParaRPr>
          </a:p>
        </p:txBody>
      </p:sp>
      <p:grpSp>
        <p:nvGrpSpPr>
          <p:cNvPr id="3" name="Groupe 2">
            <a:extLst>
              <a:ext uri="{FF2B5EF4-FFF2-40B4-BE49-F238E27FC236}">
                <a16:creationId xmlns:a16="http://schemas.microsoft.com/office/drawing/2014/main" id="{34BE57BB-FD5F-DAE7-4DD2-224000814984}"/>
              </a:ext>
            </a:extLst>
          </p:cNvPr>
          <p:cNvGrpSpPr/>
          <p:nvPr/>
        </p:nvGrpSpPr>
        <p:grpSpPr>
          <a:xfrm>
            <a:off x="7193246" y="573491"/>
            <a:ext cx="4558036" cy="5965421"/>
            <a:chOff x="7390948" y="712211"/>
            <a:chExt cx="4558036" cy="5965421"/>
          </a:xfrm>
        </p:grpSpPr>
        <p:sp>
          <p:nvSpPr>
            <p:cNvPr id="4" name="Rectangle 3">
              <a:extLst>
                <a:ext uri="{FF2B5EF4-FFF2-40B4-BE49-F238E27FC236}">
                  <a16:creationId xmlns:a16="http://schemas.microsoft.com/office/drawing/2014/main" id="{FCE4DAFD-C609-BD8F-7020-BB7C3FF6E9A4}"/>
                </a:ext>
              </a:extLst>
            </p:cNvPr>
            <p:cNvSpPr/>
            <p:nvPr/>
          </p:nvSpPr>
          <p:spPr>
            <a:xfrm>
              <a:off x="7992081" y="2431898"/>
              <a:ext cx="3361037" cy="455020"/>
            </a:xfrm>
            <a:prstGeom prst="rect">
              <a:avLst/>
            </a:prstGeom>
            <a:solidFill>
              <a:schemeClr val="accent5">
                <a:lumMod val="75000"/>
              </a:schemeClr>
            </a:solidFill>
            <a:ln>
              <a:solidFill>
                <a:schemeClr val="accent5"/>
              </a:solidFill>
            </a:ln>
            <a:scene3d>
              <a:camera prst="orthographicFront"/>
              <a:lightRig rig="threePt" dir="t"/>
            </a:scene3d>
            <a:sp3d contourW="12700">
              <a:contourClr>
                <a:schemeClr val="accent5">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Projet de zonage</a:t>
              </a:r>
            </a:p>
            <a:p>
              <a:pPr algn="ctr"/>
              <a:r>
                <a:rPr lang="fr-FR" sz="1400">
                  <a:solidFill>
                    <a:schemeClr val="bg1"/>
                  </a:solidFill>
                </a:rPr>
                <a:t>Projet de règlement</a:t>
              </a:r>
            </a:p>
          </p:txBody>
        </p:sp>
        <p:sp>
          <p:nvSpPr>
            <p:cNvPr id="6" name="Rectangle 5">
              <a:extLst>
                <a:ext uri="{FF2B5EF4-FFF2-40B4-BE49-F238E27FC236}">
                  <a16:creationId xmlns:a16="http://schemas.microsoft.com/office/drawing/2014/main" id="{29C736EE-7A9D-94ED-A4FE-C4FAF1D362D7}"/>
                </a:ext>
              </a:extLst>
            </p:cNvPr>
            <p:cNvSpPr/>
            <p:nvPr/>
          </p:nvSpPr>
          <p:spPr>
            <a:xfrm>
              <a:off x="7992081" y="1500452"/>
              <a:ext cx="3361037" cy="864179"/>
            </a:xfrm>
            <a:prstGeom prst="rect">
              <a:avLst/>
            </a:prstGeom>
            <a:solidFill>
              <a:schemeClr val="accent5">
                <a:lumMod val="75000"/>
              </a:schemeClr>
            </a:solidFill>
            <a:ln>
              <a:solidFill>
                <a:schemeClr val="accent5"/>
              </a:solidFill>
            </a:ln>
            <a:scene3d>
              <a:camera prst="orthographicFront"/>
              <a:lightRig rig="threePt" dir="t"/>
            </a:scene3d>
            <a:sp3d contourW="12700">
              <a:contourClr>
                <a:schemeClr val="accent5">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Réalisation des études techniques :</a:t>
              </a:r>
            </a:p>
            <a:p>
              <a:pPr marL="742950" lvl="1" indent="-285750">
                <a:buFontTx/>
                <a:buChar char="-"/>
              </a:pPr>
              <a:r>
                <a:rPr lang="fr-FR" sz="1400">
                  <a:solidFill>
                    <a:schemeClr val="bg1"/>
                  </a:solidFill>
                </a:rPr>
                <a:t>Inventaire des cavités</a:t>
              </a:r>
            </a:p>
            <a:p>
              <a:pPr marL="742950" lvl="1" indent="-285750">
                <a:buFontTx/>
                <a:buChar char="-"/>
              </a:pPr>
              <a:r>
                <a:rPr lang="fr-FR" sz="1400">
                  <a:solidFill>
                    <a:schemeClr val="bg1"/>
                  </a:solidFill>
                </a:rPr>
                <a:t>Définition de l’aléa</a:t>
              </a:r>
            </a:p>
            <a:p>
              <a:pPr marL="742950" lvl="1" indent="-285750">
                <a:buFontTx/>
                <a:buChar char="-"/>
              </a:pPr>
              <a:r>
                <a:rPr lang="fr-FR" sz="1400">
                  <a:solidFill>
                    <a:schemeClr val="bg1"/>
                  </a:solidFill>
                </a:rPr>
                <a:t>Définition des enjeux</a:t>
              </a:r>
            </a:p>
          </p:txBody>
        </p:sp>
        <p:sp>
          <p:nvSpPr>
            <p:cNvPr id="7" name="Rectangle 6">
              <a:extLst>
                <a:ext uri="{FF2B5EF4-FFF2-40B4-BE49-F238E27FC236}">
                  <a16:creationId xmlns:a16="http://schemas.microsoft.com/office/drawing/2014/main" id="{38FB8D65-E9AA-50C1-97E9-76544487F19C}"/>
                </a:ext>
              </a:extLst>
            </p:cNvPr>
            <p:cNvSpPr/>
            <p:nvPr/>
          </p:nvSpPr>
          <p:spPr>
            <a:xfrm>
              <a:off x="8643899" y="712211"/>
              <a:ext cx="2057400" cy="522287"/>
            </a:xfrm>
            <a:prstGeom prst="rect">
              <a:avLst/>
            </a:prstGeom>
            <a:solidFill>
              <a:srgbClr val="FF0000"/>
            </a:solidFill>
            <a:ln>
              <a:solidFill>
                <a:srgbClr val="FF0000"/>
              </a:solidFill>
            </a:ln>
            <a:scene3d>
              <a:camera prst="orthographicFront"/>
              <a:lightRig rig="threePt" dir="t"/>
            </a:scene3d>
            <a:sp3d contourW="12700">
              <a:contourClr>
                <a:schemeClr val="accent5">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Arrêté de prescription du </a:t>
              </a:r>
            </a:p>
            <a:p>
              <a:pPr algn="ctr"/>
              <a:r>
                <a:rPr lang="fr-FR" sz="1400">
                  <a:solidFill>
                    <a:schemeClr val="bg1"/>
                  </a:solidFill>
                </a:rPr>
                <a:t>PPRN par le Préfet</a:t>
              </a:r>
            </a:p>
          </p:txBody>
        </p:sp>
        <p:sp>
          <p:nvSpPr>
            <p:cNvPr id="8" name="Rectangle 7">
              <a:extLst>
                <a:ext uri="{FF2B5EF4-FFF2-40B4-BE49-F238E27FC236}">
                  <a16:creationId xmlns:a16="http://schemas.microsoft.com/office/drawing/2014/main" id="{3ED28385-0EEB-E3DF-70F1-0241DE0EAE9A}"/>
                </a:ext>
              </a:extLst>
            </p:cNvPr>
            <p:cNvSpPr/>
            <p:nvPr/>
          </p:nvSpPr>
          <p:spPr>
            <a:xfrm>
              <a:off x="8472964" y="3126371"/>
              <a:ext cx="2399270" cy="387447"/>
            </a:xfrm>
            <a:prstGeom prst="rect">
              <a:avLst/>
            </a:prstGeom>
            <a:solidFill>
              <a:srgbClr val="ADC826"/>
            </a:solidFill>
            <a:ln>
              <a:solidFill>
                <a:schemeClr val="accent5"/>
              </a:solidFill>
            </a:ln>
            <a:scene3d>
              <a:camera prst="orthographicFront"/>
              <a:lightRig rig="threePt" dir="t"/>
            </a:scene3d>
            <a:sp3d contourW="12700">
              <a:contourClr>
                <a:schemeClr val="accent5">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Enquête Administrative</a:t>
              </a:r>
            </a:p>
          </p:txBody>
        </p:sp>
        <p:sp>
          <p:nvSpPr>
            <p:cNvPr id="9" name="Rectangle 8">
              <a:extLst>
                <a:ext uri="{FF2B5EF4-FFF2-40B4-BE49-F238E27FC236}">
                  <a16:creationId xmlns:a16="http://schemas.microsoft.com/office/drawing/2014/main" id="{3758D331-DB3C-238E-E912-307CCAF17C2F}"/>
                </a:ext>
              </a:extLst>
            </p:cNvPr>
            <p:cNvSpPr/>
            <p:nvPr/>
          </p:nvSpPr>
          <p:spPr>
            <a:xfrm>
              <a:off x="8472964" y="3589853"/>
              <a:ext cx="2399270" cy="387447"/>
            </a:xfrm>
            <a:prstGeom prst="rect">
              <a:avLst/>
            </a:prstGeom>
            <a:solidFill>
              <a:srgbClr val="9966FF"/>
            </a:solidFill>
            <a:ln>
              <a:solidFill>
                <a:srgbClr val="9966FF"/>
              </a:solidFill>
            </a:ln>
            <a:scene3d>
              <a:camera prst="orthographicFront"/>
              <a:lightRig rig="threePt" dir="t"/>
            </a:scene3d>
            <a:sp3d contourW="12700">
              <a:contourClr>
                <a:schemeClr val="accent5">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Avis des collectivités </a:t>
              </a:r>
            </a:p>
            <a:p>
              <a:pPr algn="ctr"/>
              <a:r>
                <a:rPr lang="fr-FR" sz="1400">
                  <a:solidFill>
                    <a:schemeClr val="bg1"/>
                  </a:solidFill>
                </a:rPr>
                <a:t>et des services </a:t>
              </a:r>
            </a:p>
          </p:txBody>
        </p:sp>
        <p:sp>
          <p:nvSpPr>
            <p:cNvPr id="10" name="Rectangle 9">
              <a:extLst>
                <a:ext uri="{FF2B5EF4-FFF2-40B4-BE49-F238E27FC236}">
                  <a16:creationId xmlns:a16="http://schemas.microsoft.com/office/drawing/2014/main" id="{F3F9EC70-0ED7-3315-6D5D-6A5502904C98}"/>
                </a:ext>
              </a:extLst>
            </p:cNvPr>
            <p:cNvSpPr/>
            <p:nvPr/>
          </p:nvSpPr>
          <p:spPr>
            <a:xfrm>
              <a:off x="8719910" y="4232403"/>
              <a:ext cx="1905378" cy="387447"/>
            </a:xfrm>
            <a:prstGeom prst="rect">
              <a:avLst/>
            </a:prstGeom>
            <a:solidFill>
              <a:srgbClr val="ADC826"/>
            </a:solidFill>
            <a:ln>
              <a:solidFill>
                <a:schemeClr val="accent5"/>
              </a:solidFill>
            </a:ln>
            <a:scene3d>
              <a:camera prst="orthographicFront"/>
              <a:lightRig rig="threePt" dir="t"/>
            </a:scene3d>
            <a:sp3d contourW="12700">
              <a:contourClr>
                <a:schemeClr val="accent5">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Enquête Publique</a:t>
              </a:r>
            </a:p>
          </p:txBody>
        </p:sp>
        <p:sp>
          <p:nvSpPr>
            <p:cNvPr id="12" name="Rectangle 11">
              <a:extLst>
                <a:ext uri="{FF2B5EF4-FFF2-40B4-BE49-F238E27FC236}">
                  <a16:creationId xmlns:a16="http://schemas.microsoft.com/office/drawing/2014/main" id="{F2A843E8-3AF4-60E1-2BC9-1BC94823DA65}"/>
                </a:ext>
              </a:extLst>
            </p:cNvPr>
            <p:cNvSpPr/>
            <p:nvPr/>
          </p:nvSpPr>
          <p:spPr>
            <a:xfrm>
              <a:off x="8719910" y="4697404"/>
              <a:ext cx="1905378" cy="387447"/>
            </a:xfrm>
            <a:prstGeom prst="rect">
              <a:avLst/>
            </a:prstGeom>
            <a:solidFill>
              <a:srgbClr val="9966FF"/>
            </a:solidFill>
            <a:ln>
              <a:solidFill>
                <a:srgbClr val="9966FF"/>
              </a:solidFill>
            </a:ln>
            <a:scene3d>
              <a:camera prst="orthographicFront"/>
              <a:lightRig rig="threePt" dir="t"/>
            </a:scene3d>
            <a:sp3d contourW="12700">
              <a:contourClr>
                <a:schemeClr val="accent5">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Rapport du commissaire-enquêteur</a:t>
              </a:r>
            </a:p>
          </p:txBody>
        </p:sp>
        <p:sp>
          <p:nvSpPr>
            <p:cNvPr id="13" name="Rectangle 12">
              <a:extLst>
                <a:ext uri="{FF2B5EF4-FFF2-40B4-BE49-F238E27FC236}">
                  <a16:creationId xmlns:a16="http://schemas.microsoft.com/office/drawing/2014/main" id="{4C698456-04D5-8871-140D-3750789B640B}"/>
                </a:ext>
              </a:extLst>
            </p:cNvPr>
            <p:cNvSpPr/>
            <p:nvPr/>
          </p:nvSpPr>
          <p:spPr>
            <a:xfrm>
              <a:off x="7991399" y="5369062"/>
              <a:ext cx="3362400" cy="522287"/>
            </a:xfrm>
            <a:prstGeom prst="rect">
              <a:avLst/>
            </a:prstGeom>
            <a:solidFill>
              <a:schemeClr val="accent5">
                <a:lumMod val="75000"/>
              </a:schemeClr>
            </a:solidFill>
            <a:ln>
              <a:solidFill>
                <a:schemeClr val="accent5"/>
              </a:solidFill>
            </a:ln>
            <a:scene3d>
              <a:camera prst="orthographicFront"/>
              <a:lightRig rig="threePt" dir="t"/>
            </a:scene3d>
            <a:sp3d contourW="12700">
              <a:contourClr>
                <a:schemeClr val="accent5">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Traitement des observations et adaptation du projet par le service instructeur</a:t>
              </a:r>
            </a:p>
          </p:txBody>
        </p:sp>
        <p:sp>
          <p:nvSpPr>
            <p:cNvPr id="14" name="Rectangle 13">
              <a:extLst>
                <a:ext uri="{FF2B5EF4-FFF2-40B4-BE49-F238E27FC236}">
                  <a16:creationId xmlns:a16="http://schemas.microsoft.com/office/drawing/2014/main" id="{46D4C11E-1E04-74A2-EE74-790483E3730B}"/>
                </a:ext>
              </a:extLst>
            </p:cNvPr>
            <p:cNvSpPr/>
            <p:nvPr/>
          </p:nvSpPr>
          <p:spPr>
            <a:xfrm>
              <a:off x="8643899" y="6155345"/>
              <a:ext cx="2057400" cy="522287"/>
            </a:xfrm>
            <a:prstGeom prst="rect">
              <a:avLst/>
            </a:prstGeom>
            <a:solidFill>
              <a:srgbClr val="FF0000"/>
            </a:solidFill>
            <a:ln>
              <a:solidFill>
                <a:srgbClr val="FF0000"/>
              </a:solidFill>
            </a:ln>
            <a:scene3d>
              <a:camera prst="orthographicFront"/>
              <a:lightRig rig="threePt" dir="t"/>
            </a:scene3d>
            <a:sp3d contourW="12700">
              <a:contourClr>
                <a:schemeClr val="accent5">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Approbation du </a:t>
              </a:r>
            </a:p>
            <a:p>
              <a:pPr algn="ctr"/>
              <a:r>
                <a:rPr lang="fr-FR" sz="1400">
                  <a:solidFill>
                    <a:schemeClr val="bg1"/>
                  </a:solidFill>
                </a:rPr>
                <a:t>PPRN par le Préfet</a:t>
              </a:r>
            </a:p>
          </p:txBody>
        </p:sp>
        <p:sp>
          <p:nvSpPr>
            <p:cNvPr id="15" name="Flèche : bas 14">
              <a:extLst>
                <a:ext uri="{FF2B5EF4-FFF2-40B4-BE49-F238E27FC236}">
                  <a16:creationId xmlns:a16="http://schemas.microsoft.com/office/drawing/2014/main" id="{AD9666F4-8739-A350-FB90-E186E733FE45}"/>
                </a:ext>
              </a:extLst>
            </p:cNvPr>
            <p:cNvSpPr/>
            <p:nvPr/>
          </p:nvSpPr>
          <p:spPr>
            <a:xfrm>
              <a:off x="7390948" y="1234498"/>
              <a:ext cx="534069" cy="1602400"/>
            </a:xfrm>
            <a:prstGeom prst="downArrow">
              <a:avLst/>
            </a:prstGeom>
            <a:solidFill>
              <a:srgbClr val="9966FF"/>
            </a:solidFill>
            <a:ln>
              <a:solidFill>
                <a:srgbClr val="7030A0"/>
              </a:solidFill>
            </a:ln>
            <a:scene3d>
              <a:camera prst="orthographicFront"/>
              <a:lightRig rig="threePt" dir="t"/>
            </a:scene3d>
            <a:sp3d contourW="12700">
              <a:contourClr>
                <a:schemeClr val="accent5">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400">
                  <a:solidFill>
                    <a:schemeClr val="bg1"/>
                  </a:solidFill>
                </a:rPr>
                <a:t>Concertation</a:t>
              </a:r>
            </a:p>
          </p:txBody>
        </p:sp>
        <p:sp>
          <p:nvSpPr>
            <p:cNvPr id="16" name="Flèche : bas 15">
              <a:extLst>
                <a:ext uri="{FF2B5EF4-FFF2-40B4-BE49-F238E27FC236}">
                  <a16:creationId xmlns:a16="http://schemas.microsoft.com/office/drawing/2014/main" id="{4395548B-968C-C715-8EC1-E511CEE3DC45}"/>
                </a:ext>
              </a:extLst>
            </p:cNvPr>
            <p:cNvSpPr/>
            <p:nvPr/>
          </p:nvSpPr>
          <p:spPr>
            <a:xfrm>
              <a:off x="11414915" y="1234498"/>
              <a:ext cx="534069" cy="1602400"/>
            </a:xfrm>
            <a:prstGeom prst="downArrow">
              <a:avLst/>
            </a:prstGeom>
            <a:solidFill>
              <a:srgbClr val="9966FF"/>
            </a:solidFill>
            <a:ln>
              <a:solidFill>
                <a:srgbClr val="7030A0"/>
              </a:solidFill>
            </a:ln>
            <a:scene3d>
              <a:camera prst="orthographicFront"/>
              <a:lightRig rig="threePt" dir="t"/>
            </a:scene3d>
            <a:sp3d contourW="12700">
              <a:contourClr>
                <a:schemeClr val="accent5">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400">
                  <a:solidFill>
                    <a:schemeClr val="bg1"/>
                  </a:solidFill>
                </a:rPr>
                <a:t>Information</a:t>
              </a:r>
            </a:p>
          </p:txBody>
        </p:sp>
        <p:cxnSp>
          <p:nvCxnSpPr>
            <p:cNvPr id="17" name="Connecteur droit avec flèche 16">
              <a:extLst>
                <a:ext uri="{FF2B5EF4-FFF2-40B4-BE49-F238E27FC236}">
                  <a16:creationId xmlns:a16="http://schemas.microsoft.com/office/drawing/2014/main" id="{D340E16C-C2F1-3241-DA84-9C01BE91D71B}"/>
                </a:ext>
              </a:extLst>
            </p:cNvPr>
            <p:cNvCxnSpPr>
              <a:stCxn id="7" idx="2"/>
              <a:endCxn id="6" idx="0"/>
            </p:cNvCxnSpPr>
            <p:nvPr/>
          </p:nvCxnSpPr>
          <p:spPr>
            <a:xfrm>
              <a:off x="9672599" y="1234498"/>
              <a:ext cx="1" cy="2659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C8907D1F-4EAE-65F9-5EA1-7754CE9623A0}"/>
                </a:ext>
              </a:extLst>
            </p:cNvPr>
            <p:cNvCxnSpPr>
              <a:cxnSpLocks/>
              <a:endCxn id="8" idx="0"/>
            </p:cNvCxnSpPr>
            <p:nvPr/>
          </p:nvCxnSpPr>
          <p:spPr>
            <a:xfrm>
              <a:off x="9672599" y="2877712"/>
              <a:ext cx="0" cy="2486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053C3163-3CFF-1ED1-B356-EAE23337F079}"/>
                </a:ext>
              </a:extLst>
            </p:cNvPr>
            <p:cNvCxnSpPr>
              <a:cxnSpLocks/>
            </p:cNvCxnSpPr>
            <p:nvPr/>
          </p:nvCxnSpPr>
          <p:spPr>
            <a:xfrm>
              <a:off x="9672599" y="3964943"/>
              <a:ext cx="0" cy="2486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38D456F5-9484-E560-9116-C054696D343F}"/>
                </a:ext>
              </a:extLst>
            </p:cNvPr>
            <p:cNvCxnSpPr>
              <a:cxnSpLocks/>
            </p:cNvCxnSpPr>
            <p:nvPr/>
          </p:nvCxnSpPr>
          <p:spPr>
            <a:xfrm>
              <a:off x="9686333" y="5120403"/>
              <a:ext cx="0" cy="2486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1F84D6F5-D087-10EC-8E4E-9917D10EAB60}"/>
                </a:ext>
              </a:extLst>
            </p:cNvPr>
            <p:cNvCxnSpPr>
              <a:cxnSpLocks/>
            </p:cNvCxnSpPr>
            <p:nvPr/>
          </p:nvCxnSpPr>
          <p:spPr>
            <a:xfrm>
              <a:off x="9675354" y="5891349"/>
              <a:ext cx="0" cy="2486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837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419575" y="654681"/>
            <a:ext cx="10929256" cy="824233"/>
          </a:xfrm>
          <a:prstGeom prst="rect">
            <a:avLst/>
          </a:prstGeom>
          <a:noFill/>
        </p:spPr>
        <p:txBody>
          <a:bodyPr wrap="square" rtlCol="0" anchor="ctr" anchorCtr="0">
            <a:noAutofit/>
          </a:bodyPr>
          <a:lstStyle/>
          <a:p>
            <a:pPr algn="just"/>
            <a:r>
              <a:rPr lang="fr-FR" sz="4000" b="1" dirty="0">
                <a:solidFill>
                  <a:srgbClr val="56495A"/>
                </a:solidFill>
              </a:rPr>
              <a:t>Les documents du Plan de Prévention des Risques</a:t>
            </a:r>
          </a:p>
        </p:txBody>
      </p:sp>
      <p:sp>
        <p:nvSpPr>
          <p:cNvPr id="5" name="ZoneTexte 4">
            <a:extLst>
              <a:ext uri="{FF2B5EF4-FFF2-40B4-BE49-F238E27FC236}">
                <a16:creationId xmlns:a16="http://schemas.microsoft.com/office/drawing/2014/main" id="{C165BD24-2E42-4630-B3E6-7DB7E0F0286E}"/>
              </a:ext>
            </a:extLst>
          </p:cNvPr>
          <p:cNvSpPr txBox="1"/>
          <p:nvPr/>
        </p:nvSpPr>
        <p:spPr>
          <a:xfrm>
            <a:off x="1162050" y="-152400"/>
            <a:ext cx="10091056" cy="7534275"/>
          </a:xfrm>
          <a:prstGeom prst="rect">
            <a:avLst/>
          </a:prstGeom>
          <a:noFill/>
        </p:spPr>
        <p:txBody>
          <a:bodyPr wrap="square" rtlCol="0" anchor="ctr" anchorCtr="0">
            <a:noAutofit/>
          </a:bodyPr>
          <a:lstStyle/>
          <a:p>
            <a:pPr lvl="7"/>
            <a:endParaRPr lang="fr-FR" dirty="0">
              <a:solidFill>
                <a:srgbClr val="56495A"/>
              </a:solidFill>
            </a:endParaRPr>
          </a:p>
        </p:txBody>
      </p:sp>
      <p:sp>
        <p:nvSpPr>
          <p:cNvPr id="2" name="Espace réservé du contenu 16">
            <a:extLst>
              <a:ext uri="{FF2B5EF4-FFF2-40B4-BE49-F238E27FC236}">
                <a16:creationId xmlns:a16="http://schemas.microsoft.com/office/drawing/2014/main" id="{5C33C264-BDA6-3D23-BDDB-1BA05E692F4B}"/>
              </a:ext>
            </a:extLst>
          </p:cNvPr>
          <p:cNvSpPr txBox="1">
            <a:spLocks/>
          </p:cNvSpPr>
          <p:nvPr/>
        </p:nvSpPr>
        <p:spPr>
          <a:xfrm>
            <a:off x="419575" y="1478914"/>
            <a:ext cx="9880045" cy="4791075"/>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buFont typeface="Wingdings" panose="05000000000000000000" pitchFamily="2" charset="2"/>
              <a:buChar char="q"/>
            </a:pPr>
            <a:r>
              <a:rPr lang="fr-FR" sz="7200" b="1" dirty="0"/>
              <a:t>Note de présentation</a:t>
            </a:r>
          </a:p>
          <a:p>
            <a:pPr algn="just"/>
            <a:endParaRPr lang="fr-FR" sz="7200" dirty="0"/>
          </a:p>
          <a:p>
            <a:pPr marL="285750" indent="-285750" algn="just">
              <a:buFont typeface="Wingdings" panose="05000000000000000000" pitchFamily="2" charset="2"/>
              <a:buChar char="q"/>
            </a:pPr>
            <a:r>
              <a:rPr lang="fr-FR" sz="7200" dirty="0"/>
              <a:t> </a:t>
            </a:r>
            <a:r>
              <a:rPr lang="fr-FR" sz="7200" b="1" dirty="0"/>
              <a:t>Plan de zonage réglementaire </a:t>
            </a:r>
            <a:r>
              <a:rPr lang="fr-FR" sz="7200" dirty="0"/>
              <a:t>(+ cartes des études préliminaires : phénomène - aléa – enjeux)</a:t>
            </a:r>
          </a:p>
          <a:p>
            <a:pPr marL="742950" lvl="1" indent="-285750" algn="just">
              <a:buFont typeface="Wingdings" panose="05000000000000000000" pitchFamily="2" charset="2"/>
              <a:buChar char="q"/>
            </a:pPr>
            <a:r>
              <a:rPr lang="fr-FR" sz="7200" dirty="0"/>
              <a:t>6 zones impactées par le règlement : R1 – R2 –R3 –B1-B2 –B3</a:t>
            </a:r>
          </a:p>
          <a:p>
            <a:pPr marL="742950" lvl="1" indent="-285750" algn="just">
              <a:buFont typeface="Wingdings" panose="05000000000000000000" pitchFamily="2" charset="2"/>
              <a:buChar char="q"/>
            </a:pPr>
            <a:r>
              <a:rPr lang="fr-FR" sz="7200" dirty="0"/>
              <a:t>Incertitudes de localisation des cavités souterraines (carte phénomène) sur le plan de zonage.</a:t>
            </a:r>
          </a:p>
          <a:p>
            <a:pPr marL="742950" lvl="1" indent="-285750" algn="just">
              <a:buFont typeface="Wingdings" panose="05000000000000000000" pitchFamily="2" charset="2"/>
              <a:buChar char="q"/>
            </a:pPr>
            <a:r>
              <a:rPr lang="fr-FR" sz="7200" dirty="0"/>
              <a:t>La zone R2 rassemble l’ensemble des espaces considérés comme « non urbanisés », cela peut inclure des parcelles classées en zones urbaines dans le PLUi mais ne possédant pas de type ERP ou habitations.</a:t>
            </a:r>
          </a:p>
          <a:p>
            <a:pPr lvl="1" algn="just"/>
            <a:endParaRPr lang="fr-FR" sz="7200" dirty="0"/>
          </a:p>
          <a:p>
            <a:pPr marL="285750" indent="-285750" algn="just">
              <a:buFont typeface="Wingdings" panose="05000000000000000000" pitchFamily="2" charset="2"/>
              <a:buChar char="q"/>
            </a:pPr>
            <a:r>
              <a:rPr lang="fr-FR" sz="7200" b="1" dirty="0"/>
              <a:t> Règlement</a:t>
            </a:r>
          </a:p>
          <a:p>
            <a:pPr marL="742950" lvl="1" indent="-285750" algn="just">
              <a:buFont typeface="Wingdings" panose="05000000000000000000" pitchFamily="2" charset="2"/>
              <a:buChar char="q"/>
            </a:pPr>
            <a:r>
              <a:rPr lang="fr-FR" sz="7200" dirty="0"/>
              <a:t>Les mesures d’interdiction, prescriptions et recommandations relatives à l’aménagement diffèrent selon les zones : notamment, la création de nouveaux bâtiments de type ERP ou habitation est interdite en zone R1 et R2.</a:t>
            </a:r>
          </a:p>
          <a:p>
            <a:pPr marL="742950" lvl="1" indent="-285750" algn="just">
              <a:buFont typeface="Wingdings" panose="05000000000000000000" pitchFamily="2" charset="2"/>
              <a:buChar char="q"/>
            </a:pPr>
            <a:r>
              <a:rPr lang="fr-FR" sz="7200" dirty="0"/>
              <a:t>Plusieurs mesures de prévention, protection et sauvegarde s’appliquent au collectivités territoriales : DICRIM – PCS/</a:t>
            </a:r>
            <a:r>
              <a:rPr lang="fr-FR" sz="7200" dirty="0" err="1"/>
              <a:t>PiCS</a:t>
            </a:r>
            <a:r>
              <a:rPr lang="fr-FR" sz="7200" dirty="0"/>
              <a:t> – Gestion des cavités souterraines (création d’accès, surveillance,...) – Contrôle des réseaux d’eaux.</a:t>
            </a:r>
          </a:p>
          <a:p>
            <a:pPr marL="742950" lvl="1" indent="-285750" algn="just">
              <a:buFont typeface="Wingdings" panose="05000000000000000000" pitchFamily="2" charset="2"/>
              <a:buChar char="q"/>
            </a:pPr>
            <a:endParaRPr lang="fr-FR" sz="7200" b="1" dirty="0"/>
          </a:p>
          <a:p>
            <a:pPr marL="285750" indent="-285750" algn="just">
              <a:buFont typeface="Wingdings" panose="05000000000000000000" pitchFamily="2" charset="2"/>
              <a:buChar char="q"/>
            </a:pPr>
            <a:r>
              <a:rPr lang="fr-FR" sz="7600" b="1" dirty="0"/>
              <a:t>Bilan de la concertation</a:t>
            </a:r>
          </a:p>
          <a:p>
            <a:pPr lvl="1" algn="just"/>
            <a:endParaRPr lang="fr-FR" sz="7200" dirty="0">
              <a:solidFill>
                <a:schemeClr val="accent1">
                  <a:lumMod val="75000"/>
                </a:schemeClr>
              </a:solidFill>
            </a:endParaRPr>
          </a:p>
          <a:p>
            <a:pPr marL="742950" lvl="1" indent="-285750" algn="just">
              <a:buFont typeface="Wingdings" panose="05000000000000000000" pitchFamily="2" charset="2"/>
              <a:buChar char="q"/>
            </a:pPr>
            <a:endParaRPr lang="fr-FR" sz="7200" b="1" dirty="0">
              <a:solidFill>
                <a:schemeClr val="accent1">
                  <a:lumMod val="75000"/>
                </a:schemeClr>
              </a:solidFill>
            </a:endParaRPr>
          </a:p>
          <a:p>
            <a:pPr marL="742950" lvl="1" indent="-285750" algn="just">
              <a:buFont typeface="Wingdings" panose="05000000000000000000" pitchFamily="2" charset="2"/>
              <a:buChar char="q"/>
            </a:pPr>
            <a:endParaRPr lang="fr-FR" sz="7200" dirty="0">
              <a:solidFill>
                <a:schemeClr val="accent1">
                  <a:lumMod val="75000"/>
                </a:schemeClr>
              </a:solidFill>
            </a:endParaRPr>
          </a:p>
          <a:p>
            <a:pPr algn="just"/>
            <a:endParaRPr lang="fr-FR" sz="7200" dirty="0">
              <a:solidFill>
                <a:schemeClr val="accent1">
                  <a:lumMod val="75000"/>
                </a:schemeClr>
              </a:solidFill>
            </a:endParaRPr>
          </a:p>
          <a:p>
            <a:pPr algn="just"/>
            <a:endParaRPr lang="fr-FR" sz="7200" b="1" dirty="0">
              <a:solidFill>
                <a:schemeClr val="accent1">
                  <a:lumMod val="75000"/>
                </a:schemeClr>
              </a:solidFill>
            </a:endParaRPr>
          </a:p>
          <a:p>
            <a:pPr>
              <a:spcBef>
                <a:spcPts val="0"/>
              </a:spcBef>
            </a:pPr>
            <a:endParaRPr lang="fr-FR" sz="7200" dirty="0">
              <a:solidFill>
                <a:schemeClr val="accent1">
                  <a:lumMod val="75000"/>
                </a:schemeClr>
              </a:solidFill>
            </a:endParaRPr>
          </a:p>
          <a:p>
            <a:pPr>
              <a:spcBef>
                <a:spcPts val="0"/>
              </a:spcBef>
            </a:pPr>
            <a:endParaRPr lang="fr-FR" sz="7200" dirty="0">
              <a:solidFill>
                <a:schemeClr val="accent1">
                  <a:lumMod val="75000"/>
                </a:schemeClr>
              </a:solidFill>
            </a:endParaRPr>
          </a:p>
          <a:p>
            <a:r>
              <a:rPr lang="fr-FR" sz="1800" dirty="0">
                <a:solidFill>
                  <a:schemeClr val="accent1">
                    <a:lumMod val="75000"/>
                  </a:schemeClr>
                </a:solidFill>
              </a:rPr>
              <a:t> </a:t>
            </a:r>
            <a:endParaRPr lang="fr-FR" sz="1800" i="1" dirty="0">
              <a:solidFill>
                <a:schemeClr val="accent1">
                  <a:lumMod val="75000"/>
                </a:schemeClr>
              </a:solidFill>
            </a:endParaRPr>
          </a:p>
        </p:txBody>
      </p:sp>
    </p:spTree>
    <p:extLst>
      <p:ext uri="{BB962C8B-B14F-4D97-AF65-F5344CB8AC3E}">
        <p14:creationId xmlns:p14="http://schemas.microsoft.com/office/powerpoint/2010/main" val="2972886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3820000" y="290512"/>
            <a:ext cx="10929256" cy="824233"/>
          </a:xfrm>
          <a:prstGeom prst="rect">
            <a:avLst/>
          </a:prstGeom>
          <a:noFill/>
        </p:spPr>
        <p:txBody>
          <a:bodyPr wrap="square" rtlCol="0" anchor="ctr" anchorCtr="0">
            <a:noAutofit/>
          </a:bodyPr>
          <a:lstStyle/>
          <a:p>
            <a:pPr algn="just"/>
            <a:r>
              <a:rPr lang="fr-FR" sz="2400" b="1" dirty="0">
                <a:solidFill>
                  <a:srgbClr val="56495A"/>
                </a:solidFill>
              </a:rPr>
              <a:t>PROPOSITION D’AVIS SUR LE PPRN MT</a:t>
            </a:r>
          </a:p>
        </p:txBody>
      </p:sp>
      <p:sp>
        <p:nvSpPr>
          <p:cNvPr id="5" name="ZoneTexte 4">
            <a:extLst>
              <a:ext uri="{FF2B5EF4-FFF2-40B4-BE49-F238E27FC236}">
                <a16:creationId xmlns:a16="http://schemas.microsoft.com/office/drawing/2014/main" id="{C165BD24-2E42-4630-B3E6-7DB7E0F0286E}"/>
              </a:ext>
            </a:extLst>
          </p:cNvPr>
          <p:cNvSpPr txBox="1"/>
          <p:nvPr/>
        </p:nvSpPr>
        <p:spPr>
          <a:xfrm>
            <a:off x="3150735" y="290512"/>
            <a:ext cx="10091056" cy="7534275"/>
          </a:xfrm>
          <a:prstGeom prst="rect">
            <a:avLst/>
          </a:prstGeom>
          <a:noFill/>
        </p:spPr>
        <p:txBody>
          <a:bodyPr wrap="square" rtlCol="0" anchor="ctr" anchorCtr="0">
            <a:noAutofit/>
          </a:bodyPr>
          <a:lstStyle/>
          <a:p>
            <a:pPr lvl="7"/>
            <a:endParaRPr lang="fr-FR" dirty="0">
              <a:solidFill>
                <a:srgbClr val="56495A"/>
              </a:solidFill>
            </a:endParaRPr>
          </a:p>
        </p:txBody>
      </p:sp>
      <p:sp>
        <p:nvSpPr>
          <p:cNvPr id="2" name="Espace réservé du contenu 16">
            <a:extLst>
              <a:ext uri="{FF2B5EF4-FFF2-40B4-BE49-F238E27FC236}">
                <a16:creationId xmlns:a16="http://schemas.microsoft.com/office/drawing/2014/main" id="{5C33C264-BDA6-3D23-BDDB-1BA05E692F4B}"/>
              </a:ext>
            </a:extLst>
          </p:cNvPr>
          <p:cNvSpPr txBox="1">
            <a:spLocks/>
          </p:cNvSpPr>
          <p:nvPr/>
        </p:nvSpPr>
        <p:spPr>
          <a:xfrm>
            <a:off x="419575" y="1478914"/>
            <a:ext cx="9880045" cy="4791075"/>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endParaRPr lang="fr-FR" sz="2100" dirty="0">
              <a:solidFill>
                <a:schemeClr val="accent1">
                  <a:lumMod val="75000"/>
                </a:schemeClr>
              </a:solidFill>
            </a:endParaRPr>
          </a:p>
          <a:p>
            <a:pPr marL="285750" indent="-285750" algn="just">
              <a:buFont typeface="Wingdings" panose="05000000000000000000" pitchFamily="2" charset="2"/>
              <a:buChar char="q"/>
            </a:pPr>
            <a:r>
              <a:rPr lang="fr-FR" sz="3300" b="1" dirty="0"/>
              <a:t>Avis favorable </a:t>
            </a:r>
            <a:r>
              <a:rPr lang="fr-FR" sz="3300" dirty="0"/>
              <a:t>prenant en compte les remarques suivantes :</a:t>
            </a:r>
          </a:p>
          <a:p>
            <a:pPr marL="285750" indent="-285750" algn="just">
              <a:buFont typeface="Wingdings" panose="05000000000000000000" pitchFamily="2" charset="2"/>
              <a:buChar char="q"/>
            </a:pPr>
            <a:endParaRPr lang="fr-FR" sz="3300" dirty="0"/>
          </a:p>
          <a:p>
            <a:pPr marL="742950" lvl="1" indent="-285750" algn="just">
              <a:buFont typeface="Wingdings" panose="05000000000000000000" pitchFamily="2" charset="2"/>
              <a:buChar char="Ø"/>
            </a:pPr>
            <a:r>
              <a:rPr lang="fr-FR" sz="3300" dirty="0"/>
              <a:t>Insister sur la prise en compte des demandes formulées par les communes (Achicourt et Arras) concernant le reclassement de certaines parcelles en « espace urbanisé »</a:t>
            </a:r>
          </a:p>
          <a:p>
            <a:pPr lvl="1" algn="just"/>
            <a:endParaRPr lang="fr-FR" sz="3300" dirty="0"/>
          </a:p>
          <a:p>
            <a:pPr marL="742950" lvl="1" indent="-285750" algn="just">
              <a:buFont typeface="Wingdings" panose="05000000000000000000" pitchFamily="2" charset="2"/>
              <a:buChar char="Ø"/>
            </a:pPr>
            <a:r>
              <a:rPr lang="fr-FR" sz="3300" dirty="0"/>
              <a:t>Caractère évolutif du plan de zonage réglementaire d’où le besoin d’accompagnement de la CUA dans la démarche d’élaboration d’un Programme d’Actions et de Prévention des Risques Cavités (PAPRICA)</a:t>
            </a:r>
          </a:p>
          <a:p>
            <a:pPr lvl="1" algn="just"/>
            <a:endParaRPr lang="fr-FR" sz="3300" dirty="0"/>
          </a:p>
          <a:p>
            <a:pPr marL="742950" lvl="1" indent="-285750" algn="just">
              <a:buFont typeface="Wingdings" panose="05000000000000000000" pitchFamily="2" charset="2"/>
              <a:buChar char="Ø"/>
            </a:pPr>
            <a:r>
              <a:rPr lang="fr-FR" sz="3300" dirty="0"/>
              <a:t>Rectifier une erreur manifeste puisque le règlement impose des prescriptions aux travaux d’urgence et aux raccordements, alors qu’il avait été convenu de n’appliquer aucune prescription sur ces opérations (groupe de travail du 21 juin et 2 juillet 2021). Le principe de recommandation est plus judicieux  </a:t>
            </a:r>
          </a:p>
          <a:p>
            <a:pPr algn="just"/>
            <a:endParaRPr lang="fr-FR" sz="3300" b="1" dirty="0">
              <a:solidFill>
                <a:schemeClr val="accent1">
                  <a:lumMod val="75000"/>
                </a:schemeClr>
              </a:solidFill>
            </a:endParaRPr>
          </a:p>
          <a:p>
            <a:pPr>
              <a:spcBef>
                <a:spcPts val="0"/>
              </a:spcBef>
            </a:pPr>
            <a:endParaRPr lang="fr-FR" sz="7200" dirty="0">
              <a:solidFill>
                <a:schemeClr val="accent1">
                  <a:lumMod val="75000"/>
                </a:schemeClr>
              </a:solidFill>
            </a:endParaRPr>
          </a:p>
          <a:p>
            <a:pPr>
              <a:spcBef>
                <a:spcPts val="0"/>
              </a:spcBef>
            </a:pPr>
            <a:endParaRPr lang="fr-FR" sz="7200" dirty="0">
              <a:solidFill>
                <a:schemeClr val="accent1">
                  <a:lumMod val="75000"/>
                </a:schemeClr>
              </a:solidFill>
            </a:endParaRPr>
          </a:p>
          <a:p>
            <a:r>
              <a:rPr lang="fr-FR" sz="1800" dirty="0">
                <a:solidFill>
                  <a:schemeClr val="accent1">
                    <a:lumMod val="75000"/>
                  </a:schemeClr>
                </a:solidFill>
              </a:rPr>
              <a:t> </a:t>
            </a:r>
            <a:endParaRPr lang="fr-FR" sz="1800" i="1" dirty="0">
              <a:solidFill>
                <a:schemeClr val="accent1">
                  <a:lumMod val="75000"/>
                </a:schemeClr>
              </a:solidFill>
            </a:endParaRPr>
          </a:p>
        </p:txBody>
      </p:sp>
    </p:spTree>
    <p:extLst>
      <p:ext uri="{BB962C8B-B14F-4D97-AF65-F5344CB8AC3E}">
        <p14:creationId xmlns:p14="http://schemas.microsoft.com/office/powerpoint/2010/main" val="3700984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419575" y="654681"/>
            <a:ext cx="10929256" cy="824233"/>
          </a:xfrm>
          <a:prstGeom prst="rect">
            <a:avLst/>
          </a:prstGeom>
          <a:noFill/>
        </p:spPr>
        <p:txBody>
          <a:bodyPr wrap="square" rtlCol="0" anchor="ctr" anchorCtr="0">
            <a:noAutofit/>
          </a:bodyPr>
          <a:lstStyle/>
          <a:p>
            <a:pPr algn="just"/>
            <a:r>
              <a:rPr lang="fr-FR" sz="3200" b="1" dirty="0">
                <a:solidFill>
                  <a:srgbClr val="56495A"/>
                </a:solidFill>
              </a:rPr>
              <a:t>Annexe 1: Zonage réglementaire</a:t>
            </a:r>
          </a:p>
        </p:txBody>
      </p:sp>
      <p:sp>
        <p:nvSpPr>
          <p:cNvPr id="5" name="ZoneTexte 4">
            <a:extLst>
              <a:ext uri="{FF2B5EF4-FFF2-40B4-BE49-F238E27FC236}">
                <a16:creationId xmlns:a16="http://schemas.microsoft.com/office/drawing/2014/main" id="{C165BD24-2E42-4630-B3E6-7DB7E0F0286E}"/>
              </a:ext>
            </a:extLst>
          </p:cNvPr>
          <p:cNvSpPr txBox="1"/>
          <p:nvPr/>
        </p:nvSpPr>
        <p:spPr>
          <a:xfrm>
            <a:off x="1162050" y="-152400"/>
            <a:ext cx="10091056" cy="7534275"/>
          </a:xfrm>
          <a:prstGeom prst="rect">
            <a:avLst/>
          </a:prstGeom>
          <a:noFill/>
        </p:spPr>
        <p:txBody>
          <a:bodyPr wrap="square" rtlCol="0" anchor="ctr" anchorCtr="0">
            <a:noAutofit/>
          </a:bodyPr>
          <a:lstStyle/>
          <a:p>
            <a:pPr lvl="7"/>
            <a:endParaRPr lang="fr-FR" dirty="0">
              <a:solidFill>
                <a:srgbClr val="56495A"/>
              </a:solidFill>
            </a:endParaRPr>
          </a:p>
        </p:txBody>
      </p:sp>
      <p:sp>
        <p:nvSpPr>
          <p:cNvPr id="3" name="ZoneTexte 2">
            <a:extLst>
              <a:ext uri="{FF2B5EF4-FFF2-40B4-BE49-F238E27FC236}">
                <a16:creationId xmlns:a16="http://schemas.microsoft.com/office/drawing/2014/main" id="{58AB4C47-F78E-3F97-E6CE-9F2A4A568C75}"/>
              </a:ext>
            </a:extLst>
          </p:cNvPr>
          <p:cNvSpPr txBox="1"/>
          <p:nvPr/>
        </p:nvSpPr>
        <p:spPr>
          <a:xfrm>
            <a:off x="529227" y="1428583"/>
            <a:ext cx="6027445" cy="338554"/>
          </a:xfrm>
          <a:prstGeom prst="rect">
            <a:avLst/>
          </a:prstGeom>
          <a:noFill/>
        </p:spPr>
        <p:txBody>
          <a:bodyPr wrap="square" rtlCol="0">
            <a:spAutoFit/>
          </a:bodyPr>
          <a:lstStyle/>
          <a:p>
            <a:r>
              <a:rPr lang="fr-FR" sz="1600" b="1" dirty="0">
                <a:solidFill>
                  <a:srgbClr val="002060"/>
                </a:solidFill>
              </a:rPr>
              <a:t>Niveau de risque par ordre décroissant  : </a:t>
            </a:r>
            <a:r>
              <a:rPr lang="fr-FR" sz="1600" dirty="0">
                <a:solidFill>
                  <a:srgbClr val="002060"/>
                </a:solidFill>
              </a:rPr>
              <a:t>R1 &gt; R2 &gt; R3 &gt; B1 &gt; B2 &gt; B3 </a:t>
            </a:r>
          </a:p>
        </p:txBody>
      </p:sp>
      <p:pic>
        <p:nvPicPr>
          <p:cNvPr id="4" name="Image 3">
            <a:extLst>
              <a:ext uri="{FF2B5EF4-FFF2-40B4-BE49-F238E27FC236}">
                <a16:creationId xmlns:a16="http://schemas.microsoft.com/office/drawing/2014/main" id="{888E6764-7238-BA76-7879-A9CCC52656B6}"/>
              </a:ext>
            </a:extLst>
          </p:cNvPr>
          <p:cNvPicPr>
            <a:picLocks noChangeAspect="1"/>
          </p:cNvPicPr>
          <p:nvPr/>
        </p:nvPicPr>
        <p:blipFill>
          <a:blip r:embed="rId3"/>
          <a:stretch>
            <a:fillRect/>
          </a:stretch>
        </p:blipFill>
        <p:spPr>
          <a:xfrm>
            <a:off x="529227" y="2096728"/>
            <a:ext cx="5911406" cy="3470634"/>
          </a:xfrm>
          <a:prstGeom prst="rect">
            <a:avLst/>
          </a:prstGeom>
          <a:ln>
            <a:solidFill>
              <a:srgbClr val="002060"/>
            </a:solidFill>
          </a:ln>
        </p:spPr>
      </p:pic>
      <p:grpSp>
        <p:nvGrpSpPr>
          <p:cNvPr id="6" name="Groupe 5">
            <a:extLst>
              <a:ext uri="{FF2B5EF4-FFF2-40B4-BE49-F238E27FC236}">
                <a16:creationId xmlns:a16="http://schemas.microsoft.com/office/drawing/2014/main" id="{2D0DCDAC-F74C-0DDF-48C5-691BB2DD0751}"/>
              </a:ext>
            </a:extLst>
          </p:cNvPr>
          <p:cNvGrpSpPr/>
          <p:nvPr/>
        </p:nvGrpSpPr>
        <p:grpSpPr>
          <a:xfrm>
            <a:off x="6601151" y="0"/>
            <a:ext cx="5455029" cy="6858000"/>
            <a:chOff x="6150241" y="0"/>
            <a:chExt cx="5455029" cy="6858000"/>
          </a:xfrm>
        </p:grpSpPr>
        <p:pic>
          <p:nvPicPr>
            <p:cNvPr id="7" name="Image 6" descr="Une image contenant carte&#10;&#10;Description générée automatiquement">
              <a:extLst>
                <a:ext uri="{FF2B5EF4-FFF2-40B4-BE49-F238E27FC236}">
                  <a16:creationId xmlns:a16="http://schemas.microsoft.com/office/drawing/2014/main" id="{84D513AE-1364-7E65-7CF0-2D958735D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241" y="0"/>
              <a:ext cx="5455029" cy="6858000"/>
            </a:xfrm>
            <a:prstGeom prst="rect">
              <a:avLst/>
            </a:prstGeom>
          </p:spPr>
        </p:pic>
        <p:pic>
          <p:nvPicPr>
            <p:cNvPr id="8" name="Image 7">
              <a:extLst>
                <a:ext uri="{FF2B5EF4-FFF2-40B4-BE49-F238E27FC236}">
                  <a16:creationId xmlns:a16="http://schemas.microsoft.com/office/drawing/2014/main" id="{1DFB225D-DB5D-FF3F-C8F3-0B2068728E89}"/>
                </a:ext>
              </a:extLst>
            </p:cNvPr>
            <p:cNvPicPr>
              <a:picLocks noChangeAspect="1"/>
            </p:cNvPicPr>
            <p:nvPr/>
          </p:nvPicPr>
          <p:blipFill>
            <a:blip r:embed="rId5"/>
            <a:stretch>
              <a:fillRect/>
            </a:stretch>
          </p:blipFill>
          <p:spPr>
            <a:xfrm>
              <a:off x="11187950" y="983154"/>
              <a:ext cx="400106" cy="533474"/>
            </a:xfrm>
            <a:prstGeom prst="rect">
              <a:avLst/>
            </a:prstGeom>
            <a:ln>
              <a:solidFill>
                <a:schemeClr val="tx1"/>
              </a:solidFill>
            </a:ln>
          </p:spPr>
        </p:pic>
        <p:pic>
          <p:nvPicPr>
            <p:cNvPr id="9" name="Image 8">
              <a:extLst>
                <a:ext uri="{FF2B5EF4-FFF2-40B4-BE49-F238E27FC236}">
                  <a16:creationId xmlns:a16="http://schemas.microsoft.com/office/drawing/2014/main" id="{E3EA83AD-2BF7-AD79-4915-7E9E9683A994}"/>
                </a:ext>
              </a:extLst>
            </p:cNvPr>
            <p:cNvPicPr>
              <a:picLocks noChangeAspect="1"/>
            </p:cNvPicPr>
            <p:nvPr/>
          </p:nvPicPr>
          <p:blipFill>
            <a:blip r:embed="rId6"/>
            <a:stretch>
              <a:fillRect/>
            </a:stretch>
          </p:blipFill>
          <p:spPr>
            <a:xfrm>
              <a:off x="10833637" y="5999572"/>
              <a:ext cx="771633" cy="247685"/>
            </a:xfrm>
            <a:prstGeom prst="rect">
              <a:avLst/>
            </a:prstGeom>
          </p:spPr>
        </p:pic>
      </p:grpSp>
    </p:spTree>
    <p:extLst>
      <p:ext uri="{BB962C8B-B14F-4D97-AF65-F5344CB8AC3E}">
        <p14:creationId xmlns:p14="http://schemas.microsoft.com/office/powerpoint/2010/main" val="2051235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419575" y="654681"/>
            <a:ext cx="10929256" cy="824233"/>
          </a:xfrm>
          <a:prstGeom prst="rect">
            <a:avLst/>
          </a:prstGeom>
          <a:noFill/>
        </p:spPr>
        <p:txBody>
          <a:bodyPr wrap="square" rtlCol="0" anchor="ctr" anchorCtr="0">
            <a:noAutofit/>
          </a:bodyPr>
          <a:lstStyle/>
          <a:p>
            <a:pPr algn="just"/>
            <a:r>
              <a:rPr lang="fr-FR" sz="3200" b="1" dirty="0">
                <a:solidFill>
                  <a:srgbClr val="56495A"/>
                </a:solidFill>
              </a:rPr>
              <a:t>Annexe 2 : Règlement applicable aux projets d’urbanisme</a:t>
            </a:r>
          </a:p>
        </p:txBody>
      </p:sp>
      <p:sp>
        <p:nvSpPr>
          <p:cNvPr id="5" name="ZoneTexte 4">
            <a:extLst>
              <a:ext uri="{FF2B5EF4-FFF2-40B4-BE49-F238E27FC236}">
                <a16:creationId xmlns:a16="http://schemas.microsoft.com/office/drawing/2014/main" id="{C165BD24-2E42-4630-B3E6-7DB7E0F0286E}"/>
              </a:ext>
            </a:extLst>
          </p:cNvPr>
          <p:cNvSpPr txBox="1"/>
          <p:nvPr/>
        </p:nvSpPr>
        <p:spPr>
          <a:xfrm>
            <a:off x="1162050" y="-152400"/>
            <a:ext cx="10091056" cy="7534275"/>
          </a:xfrm>
          <a:prstGeom prst="rect">
            <a:avLst/>
          </a:prstGeom>
          <a:noFill/>
        </p:spPr>
        <p:txBody>
          <a:bodyPr wrap="square" rtlCol="0" anchor="ctr" anchorCtr="0">
            <a:noAutofit/>
          </a:bodyPr>
          <a:lstStyle/>
          <a:p>
            <a:pPr lvl="7"/>
            <a:endParaRPr lang="fr-FR" dirty="0">
              <a:solidFill>
                <a:srgbClr val="56495A"/>
              </a:solidFill>
            </a:endParaRPr>
          </a:p>
        </p:txBody>
      </p:sp>
      <p:sp>
        <p:nvSpPr>
          <p:cNvPr id="4" name="Rectangle 3">
            <a:extLst>
              <a:ext uri="{FF2B5EF4-FFF2-40B4-BE49-F238E27FC236}">
                <a16:creationId xmlns:a16="http://schemas.microsoft.com/office/drawing/2014/main" id="{11145069-B11C-6D76-A619-8D3C671120F1}"/>
              </a:ext>
            </a:extLst>
          </p:cNvPr>
          <p:cNvSpPr/>
          <p:nvPr/>
        </p:nvSpPr>
        <p:spPr>
          <a:xfrm>
            <a:off x="1066325" y="1395803"/>
            <a:ext cx="262191" cy="15390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highlight>
                <a:srgbClr val="FF0000"/>
              </a:highlight>
            </a:endParaRPr>
          </a:p>
        </p:txBody>
      </p:sp>
      <p:sp>
        <p:nvSpPr>
          <p:cNvPr id="6" name="ZoneTexte 5">
            <a:extLst>
              <a:ext uri="{FF2B5EF4-FFF2-40B4-BE49-F238E27FC236}">
                <a16:creationId xmlns:a16="http://schemas.microsoft.com/office/drawing/2014/main" id="{DFB7560C-5FBD-72A3-F035-721D22774986}"/>
              </a:ext>
            </a:extLst>
          </p:cNvPr>
          <p:cNvSpPr txBox="1"/>
          <p:nvPr/>
        </p:nvSpPr>
        <p:spPr>
          <a:xfrm>
            <a:off x="1316791" y="1325024"/>
            <a:ext cx="6719935" cy="307777"/>
          </a:xfrm>
          <a:prstGeom prst="rect">
            <a:avLst/>
          </a:prstGeom>
          <a:noFill/>
        </p:spPr>
        <p:txBody>
          <a:bodyPr wrap="square" rtlCol="0">
            <a:spAutoFit/>
          </a:bodyPr>
          <a:lstStyle/>
          <a:p>
            <a:r>
              <a:rPr lang="fr-FR" sz="1400" b="1" dirty="0">
                <a:solidFill>
                  <a:srgbClr val="C00000"/>
                </a:solidFill>
              </a:rPr>
              <a:t>Interdiction sauf attestation qu’il n’y a pas de cavité ou que le risque est pris en compte </a:t>
            </a:r>
          </a:p>
        </p:txBody>
      </p:sp>
      <p:sp>
        <p:nvSpPr>
          <p:cNvPr id="7" name="Rectangle 6">
            <a:extLst>
              <a:ext uri="{FF2B5EF4-FFF2-40B4-BE49-F238E27FC236}">
                <a16:creationId xmlns:a16="http://schemas.microsoft.com/office/drawing/2014/main" id="{BB194342-EA21-C154-EABB-F0634CC3A1FA}"/>
              </a:ext>
            </a:extLst>
          </p:cNvPr>
          <p:cNvSpPr/>
          <p:nvPr/>
        </p:nvSpPr>
        <p:spPr>
          <a:xfrm>
            <a:off x="1066325" y="1632801"/>
            <a:ext cx="262800" cy="15390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8" name="ZoneTexte 7">
            <a:extLst>
              <a:ext uri="{FF2B5EF4-FFF2-40B4-BE49-F238E27FC236}">
                <a16:creationId xmlns:a16="http://schemas.microsoft.com/office/drawing/2014/main" id="{D66ACD4A-5A39-C5AF-D9F7-8B05F45E5C8B}"/>
              </a:ext>
            </a:extLst>
          </p:cNvPr>
          <p:cNvSpPr txBox="1"/>
          <p:nvPr/>
        </p:nvSpPr>
        <p:spPr>
          <a:xfrm>
            <a:off x="1316791" y="1562006"/>
            <a:ext cx="2810838" cy="307777"/>
          </a:xfrm>
          <a:prstGeom prst="rect">
            <a:avLst/>
          </a:prstGeom>
          <a:noFill/>
          <a:ln>
            <a:noFill/>
          </a:ln>
        </p:spPr>
        <p:txBody>
          <a:bodyPr wrap="square" rtlCol="0">
            <a:spAutoFit/>
          </a:bodyPr>
          <a:lstStyle/>
          <a:p>
            <a:r>
              <a:rPr lang="fr-FR" sz="1400" dirty="0"/>
              <a:t>Autorisation avec prescriptions </a:t>
            </a:r>
          </a:p>
        </p:txBody>
      </p:sp>
      <p:sp>
        <p:nvSpPr>
          <p:cNvPr id="9" name="Rectangle 8">
            <a:extLst>
              <a:ext uri="{FF2B5EF4-FFF2-40B4-BE49-F238E27FC236}">
                <a16:creationId xmlns:a16="http://schemas.microsoft.com/office/drawing/2014/main" id="{E22B5803-98DB-E51C-D480-71B267C3F199}"/>
              </a:ext>
            </a:extLst>
          </p:cNvPr>
          <p:cNvSpPr/>
          <p:nvPr/>
        </p:nvSpPr>
        <p:spPr>
          <a:xfrm>
            <a:off x="4497663" y="1627302"/>
            <a:ext cx="262800" cy="153909"/>
          </a:xfrm>
          <a:prstGeom prst="rect">
            <a:avLst/>
          </a:prstGeom>
          <a:solidFill>
            <a:srgbClr val="99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0" name="ZoneTexte 9">
            <a:extLst>
              <a:ext uri="{FF2B5EF4-FFF2-40B4-BE49-F238E27FC236}">
                <a16:creationId xmlns:a16="http://schemas.microsoft.com/office/drawing/2014/main" id="{2DFF29FD-FE84-1C9D-2827-24FB431230CF}"/>
              </a:ext>
            </a:extLst>
          </p:cNvPr>
          <p:cNvSpPr txBox="1"/>
          <p:nvPr/>
        </p:nvSpPr>
        <p:spPr>
          <a:xfrm>
            <a:off x="4746463" y="1550367"/>
            <a:ext cx="3268038" cy="307777"/>
          </a:xfrm>
          <a:prstGeom prst="rect">
            <a:avLst/>
          </a:prstGeom>
          <a:noFill/>
          <a:ln>
            <a:noFill/>
          </a:ln>
        </p:spPr>
        <p:txBody>
          <a:bodyPr wrap="square" rtlCol="0">
            <a:spAutoFit/>
          </a:bodyPr>
          <a:lstStyle/>
          <a:p>
            <a:r>
              <a:rPr lang="fr-FR" sz="1400" dirty="0"/>
              <a:t>Autorisation avec recommandations</a:t>
            </a:r>
          </a:p>
        </p:txBody>
      </p:sp>
      <p:graphicFrame>
        <p:nvGraphicFramePr>
          <p:cNvPr id="12" name="Tableau 11">
            <a:extLst>
              <a:ext uri="{FF2B5EF4-FFF2-40B4-BE49-F238E27FC236}">
                <a16:creationId xmlns:a16="http://schemas.microsoft.com/office/drawing/2014/main" id="{3459184E-51DE-4736-FAAB-7CC20D482B5D}"/>
              </a:ext>
            </a:extLst>
          </p:cNvPr>
          <p:cNvGraphicFramePr>
            <a:graphicFrameLocks noGrp="1"/>
          </p:cNvGraphicFramePr>
          <p:nvPr>
            <p:extLst>
              <p:ext uri="{D42A27DB-BD31-4B8C-83A1-F6EECF244321}">
                <p14:modId xmlns:p14="http://schemas.microsoft.com/office/powerpoint/2010/main" val="2189168008"/>
              </p:ext>
            </p:extLst>
          </p:nvPr>
        </p:nvGraphicFramePr>
        <p:xfrm>
          <a:off x="733950" y="1676789"/>
          <a:ext cx="10296000" cy="4999287"/>
        </p:xfrm>
        <a:graphic>
          <a:graphicData uri="http://schemas.openxmlformats.org/drawingml/2006/table">
            <a:tbl>
              <a:tblPr/>
              <a:tblGrid>
                <a:gridCol w="6840000">
                  <a:extLst>
                    <a:ext uri="{9D8B030D-6E8A-4147-A177-3AD203B41FA5}">
                      <a16:colId xmlns:a16="http://schemas.microsoft.com/office/drawing/2014/main" val="2070306709"/>
                    </a:ext>
                  </a:extLst>
                </a:gridCol>
                <a:gridCol w="576000">
                  <a:extLst>
                    <a:ext uri="{9D8B030D-6E8A-4147-A177-3AD203B41FA5}">
                      <a16:colId xmlns:a16="http://schemas.microsoft.com/office/drawing/2014/main" val="2752255215"/>
                    </a:ext>
                  </a:extLst>
                </a:gridCol>
                <a:gridCol w="576000">
                  <a:extLst>
                    <a:ext uri="{9D8B030D-6E8A-4147-A177-3AD203B41FA5}">
                      <a16:colId xmlns:a16="http://schemas.microsoft.com/office/drawing/2014/main" val="1191528002"/>
                    </a:ext>
                  </a:extLst>
                </a:gridCol>
                <a:gridCol w="576000">
                  <a:extLst>
                    <a:ext uri="{9D8B030D-6E8A-4147-A177-3AD203B41FA5}">
                      <a16:colId xmlns:a16="http://schemas.microsoft.com/office/drawing/2014/main" val="1232574254"/>
                    </a:ext>
                  </a:extLst>
                </a:gridCol>
                <a:gridCol w="576000">
                  <a:extLst>
                    <a:ext uri="{9D8B030D-6E8A-4147-A177-3AD203B41FA5}">
                      <a16:colId xmlns:a16="http://schemas.microsoft.com/office/drawing/2014/main" val="2715161493"/>
                    </a:ext>
                  </a:extLst>
                </a:gridCol>
                <a:gridCol w="576000">
                  <a:extLst>
                    <a:ext uri="{9D8B030D-6E8A-4147-A177-3AD203B41FA5}">
                      <a16:colId xmlns:a16="http://schemas.microsoft.com/office/drawing/2014/main" val="1931155868"/>
                    </a:ext>
                  </a:extLst>
                </a:gridCol>
                <a:gridCol w="576000">
                  <a:extLst>
                    <a:ext uri="{9D8B030D-6E8A-4147-A177-3AD203B41FA5}">
                      <a16:colId xmlns:a16="http://schemas.microsoft.com/office/drawing/2014/main" val="1090540277"/>
                    </a:ext>
                  </a:extLst>
                </a:gridCol>
              </a:tblGrid>
              <a:tr h="207072">
                <a:tc>
                  <a:txBody>
                    <a:bodyPr/>
                    <a:lstStyle/>
                    <a:p>
                      <a:pPr algn="l" fontAlgn="b"/>
                      <a:endParaRPr lang="fr-FR" sz="1000" b="0" i="0" u="none" strike="noStrike">
                        <a:solidFill>
                          <a:srgbClr val="000000"/>
                        </a:solidFill>
                        <a:effectLst/>
                        <a:latin typeface="Calibri" panose="020F0502020204030204" pitchFamily="34" charset="0"/>
                      </a:endParaRPr>
                    </a:p>
                  </a:txBody>
                  <a:tcPr marL="8583" marR="8583" marT="858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fr-FR" sz="1200" b="1" i="0" u="none" strike="noStrike">
                          <a:solidFill>
                            <a:srgbClr val="FFFFFF"/>
                          </a:solidFill>
                          <a:effectLst/>
                          <a:latin typeface="Calibri" panose="020F0502020204030204" pitchFamily="34" charset="0"/>
                        </a:rPr>
                        <a:t>Zone R1</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00CC"/>
                    </a:solidFill>
                  </a:tcPr>
                </a:tc>
                <a:tc>
                  <a:txBody>
                    <a:bodyPr/>
                    <a:lstStyle/>
                    <a:p>
                      <a:pPr algn="ctr" rtl="0" fontAlgn="ctr"/>
                      <a:r>
                        <a:rPr lang="fr-FR" sz="1200" b="1" i="0" u="none" strike="noStrike">
                          <a:solidFill>
                            <a:srgbClr val="FFFFFF"/>
                          </a:solidFill>
                          <a:effectLst/>
                          <a:latin typeface="Calibri" panose="020F0502020204030204" pitchFamily="34" charset="0"/>
                        </a:rPr>
                        <a:t>Zone R2</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fr-FR" sz="1200" b="1" i="0" u="none" strike="noStrike">
                          <a:solidFill>
                            <a:srgbClr val="000000"/>
                          </a:solidFill>
                          <a:effectLst/>
                          <a:latin typeface="Calibri" panose="020F0502020204030204" pitchFamily="34" charset="0"/>
                        </a:rPr>
                        <a:t>Zone R3</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989"/>
                    </a:solidFill>
                  </a:tcPr>
                </a:tc>
                <a:tc>
                  <a:txBody>
                    <a:bodyPr/>
                    <a:lstStyle/>
                    <a:p>
                      <a:pPr algn="ctr" rtl="0" fontAlgn="ctr"/>
                      <a:r>
                        <a:rPr lang="fr-FR" sz="1200" b="1" i="0" u="none" strike="noStrike">
                          <a:solidFill>
                            <a:srgbClr val="000000"/>
                          </a:solidFill>
                          <a:effectLst/>
                          <a:latin typeface="Calibri" panose="020F0502020204030204" pitchFamily="34" charset="0"/>
                        </a:rPr>
                        <a:t>Zone B1</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fr-FR" sz="1200" b="1" i="0" u="none" strike="noStrike">
                          <a:solidFill>
                            <a:srgbClr val="000000"/>
                          </a:solidFill>
                          <a:effectLst/>
                          <a:latin typeface="Calibri" panose="020F0502020204030204" pitchFamily="34" charset="0"/>
                        </a:rPr>
                        <a:t>Zone B2</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fr-FR" sz="1200" b="1" i="0" u="none" strike="noStrike">
                          <a:solidFill>
                            <a:srgbClr val="000000"/>
                          </a:solidFill>
                          <a:effectLst/>
                          <a:latin typeface="Calibri" panose="020F0502020204030204" pitchFamily="34" charset="0"/>
                        </a:rPr>
                        <a:t>Zone B3</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FFF"/>
                    </a:solidFill>
                  </a:tcPr>
                </a:tc>
                <a:extLst>
                  <a:ext uri="{0D108BD9-81ED-4DB2-BD59-A6C34878D82A}">
                    <a16:rowId xmlns:a16="http://schemas.microsoft.com/office/drawing/2014/main" val="3486650679"/>
                  </a:ext>
                </a:extLst>
              </a:tr>
              <a:tr h="197210">
                <a:tc>
                  <a:txBody>
                    <a:bodyPr/>
                    <a:lstStyle/>
                    <a:p>
                      <a:pPr algn="l" rtl="0" fontAlgn="t"/>
                      <a:r>
                        <a:rPr lang="fr-FR" sz="1100" b="0" i="1" u="none" strike="noStrike" dirty="0">
                          <a:solidFill>
                            <a:srgbClr val="000000"/>
                          </a:solidFill>
                          <a:effectLst/>
                          <a:latin typeface="Calibri" panose="020F0502020204030204" pitchFamily="34" charset="0"/>
                        </a:rPr>
                        <a:t> Reconstruction de monuments historiques (MH) et constructions situées en site patrimonial remarque ou équivalent</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26011426"/>
                  </a:ext>
                </a:extLst>
              </a:tr>
              <a:tr h="226793">
                <a:tc>
                  <a:txBody>
                    <a:bodyPr/>
                    <a:lstStyle/>
                    <a:p>
                      <a:pPr algn="l" rtl="0" fontAlgn="t"/>
                      <a:r>
                        <a:rPr lang="fr-FR" sz="1100" b="1" i="1" u="none" strike="noStrike">
                          <a:solidFill>
                            <a:srgbClr val="000000"/>
                          </a:solidFill>
                          <a:effectLst/>
                          <a:latin typeface="Calibri" panose="020F0502020204030204" pitchFamily="34" charset="0"/>
                        </a:rPr>
                        <a:t> </a:t>
                      </a:r>
                      <a:r>
                        <a:rPr lang="fr-FR" sz="1200" b="1" i="1" u="none" strike="noStrike">
                          <a:solidFill>
                            <a:srgbClr val="000000"/>
                          </a:solidFill>
                          <a:effectLst/>
                          <a:latin typeface="Calibri" panose="020F0502020204030204" pitchFamily="34" charset="0"/>
                        </a:rPr>
                        <a:t>ERP de classe de vulnérabilité 3 (ex: hôpitaux, EHPAD, établissement scolaires, services de secours, ...)</a:t>
                      </a:r>
                    </a:p>
                  </a:txBody>
                  <a:tcPr marL="8583" marR="8583" marT="8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89958606"/>
                  </a:ext>
                </a:extLst>
              </a:tr>
              <a:tr h="197210">
                <a:tc>
                  <a:txBody>
                    <a:bodyPr/>
                    <a:lstStyle/>
                    <a:p>
                      <a:pPr algn="l" rtl="0" fontAlgn="t"/>
                      <a:r>
                        <a:rPr lang="fr-FR" sz="1100" b="0" i="1" u="none" strike="noStrike">
                          <a:solidFill>
                            <a:srgbClr val="000000"/>
                          </a:solidFill>
                          <a:effectLst/>
                          <a:latin typeface="Calibri" panose="020F0502020204030204" pitchFamily="34" charset="0"/>
                        </a:rPr>
                        <a:t> Nouveau bâtiment d’intérêt collectif et services publics</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8292638"/>
                  </a:ext>
                </a:extLst>
              </a:tr>
              <a:tr h="197210">
                <a:tc>
                  <a:txBody>
                    <a:bodyPr/>
                    <a:lstStyle/>
                    <a:p>
                      <a:pPr algn="l" rtl="0" fontAlgn="t"/>
                      <a:r>
                        <a:rPr lang="fr-FR" sz="1100" b="0" i="1" u="none" strike="noStrike">
                          <a:solidFill>
                            <a:srgbClr val="000000"/>
                          </a:solidFill>
                          <a:effectLst/>
                          <a:latin typeface="Calibri" panose="020F0502020204030204" pitchFamily="34" charset="0"/>
                        </a:rPr>
                        <a:t> Changement de destination vers un ERP de classe de vulnérabilité 3</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44650613"/>
                  </a:ext>
                </a:extLst>
              </a:tr>
              <a:tr h="197210">
                <a:tc>
                  <a:txBody>
                    <a:bodyPr/>
                    <a:lstStyle/>
                    <a:p>
                      <a:pPr algn="l" rtl="0" fontAlgn="t"/>
                      <a:r>
                        <a:rPr lang="fr-FR" sz="1100" b="0" i="1" u="none" strike="noStrike">
                          <a:solidFill>
                            <a:srgbClr val="000000"/>
                          </a:solidFill>
                          <a:effectLst/>
                          <a:latin typeface="Calibri" panose="020F0502020204030204" pitchFamily="34" charset="0"/>
                        </a:rPr>
                        <a:t> Extension et annexes de bâtiment d’intérêt collectif et services publics</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5386674"/>
                  </a:ext>
                </a:extLst>
              </a:tr>
              <a:tr h="226793">
                <a:tc>
                  <a:txBody>
                    <a:bodyPr/>
                    <a:lstStyle/>
                    <a:p>
                      <a:pPr algn="l" rtl="0" fontAlgn="t"/>
                      <a:r>
                        <a:rPr lang="fr-FR" sz="1200" b="1" i="1" u="none" strike="noStrike">
                          <a:solidFill>
                            <a:srgbClr val="000000"/>
                          </a:solidFill>
                          <a:effectLst/>
                          <a:latin typeface="Calibri" panose="020F0502020204030204" pitchFamily="34" charset="0"/>
                        </a:rPr>
                        <a:t> ERP de classe de vulnérabilité 1 et 2</a:t>
                      </a:r>
                    </a:p>
                  </a:txBody>
                  <a:tcPr marL="8583" marR="8583" marT="8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58206214"/>
                  </a:ext>
                </a:extLst>
              </a:tr>
              <a:tr h="216931">
                <a:tc>
                  <a:txBody>
                    <a:bodyPr/>
                    <a:lstStyle/>
                    <a:p>
                      <a:pPr algn="l" rtl="0" fontAlgn="t"/>
                      <a:r>
                        <a:rPr lang="fr-FR" sz="1100" b="0" i="1" u="none" strike="noStrike">
                          <a:solidFill>
                            <a:srgbClr val="000000"/>
                          </a:solidFill>
                          <a:effectLst/>
                          <a:latin typeface="Calibri" panose="020F0502020204030204" pitchFamily="34" charset="0"/>
                        </a:rPr>
                        <a:t> Nouveau bâtiment d’intérêt collectif, de services publics, de commerce, d'activité de services </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89074262"/>
                  </a:ext>
                </a:extLst>
              </a:tr>
              <a:tr h="197210">
                <a:tc>
                  <a:txBody>
                    <a:bodyPr/>
                    <a:lstStyle/>
                    <a:p>
                      <a:pPr algn="l" rtl="0" fontAlgn="t"/>
                      <a:r>
                        <a:rPr lang="fr-FR" sz="1100" b="0" i="1" u="none" strike="noStrike">
                          <a:solidFill>
                            <a:srgbClr val="000000"/>
                          </a:solidFill>
                          <a:effectLst/>
                          <a:latin typeface="Calibri" panose="020F0502020204030204" pitchFamily="34" charset="0"/>
                        </a:rPr>
                        <a:t> Changement de destination vers un ERP de classe de vulnérabilité 1 et 2</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FFFF"/>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95391806"/>
                  </a:ext>
                </a:extLst>
              </a:tr>
              <a:tr h="226793">
                <a:tc>
                  <a:txBody>
                    <a:bodyPr/>
                    <a:lstStyle/>
                    <a:p>
                      <a:pPr algn="l" rtl="0" fontAlgn="t"/>
                      <a:r>
                        <a:rPr lang="fr-FR" sz="1100" b="0" i="1" u="none" strike="noStrike">
                          <a:solidFill>
                            <a:srgbClr val="000000"/>
                          </a:solidFill>
                          <a:effectLst/>
                          <a:latin typeface="Calibri" panose="020F0502020204030204" pitchFamily="34" charset="0"/>
                        </a:rPr>
                        <a:t> Extension et annexes de bâtiment d’intérêt collectif, de services publics, de commerce, d'activité de services </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15754437"/>
                  </a:ext>
                </a:extLst>
              </a:tr>
              <a:tr h="226793">
                <a:tc>
                  <a:txBody>
                    <a:bodyPr/>
                    <a:lstStyle/>
                    <a:p>
                      <a:pPr algn="l" rtl="0" fontAlgn="t"/>
                      <a:r>
                        <a:rPr lang="fr-FR" sz="1200" b="1" i="1" u="none" strike="noStrike">
                          <a:solidFill>
                            <a:srgbClr val="000000"/>
                          </a:solidFill>
                          <a:effectLst/>
                          <a:latin typeface="Calibri" panose="020F0502020204030204" pitchFamily="34" charset="0"/>
                        </a:rPr>
                        <a:t> Habitations</a:t>
                      </a:r>
                    </a:p>
                  </a:txBody>
                  <a:tcPr marL="8583" marR="8583" marT="8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83729618"/>
                  </a:ext>
                </a:extLst>
              </a:tr>
              <a:tr h="197210">
                <a:tc>
                  <a:txBody>
                    <a:bodyPr/>
                    <a:lstStyle/>
                    <a:p>
                      <a:pPr algn="l" rtl="0" fontAlgn="ctr"/>
                      <a:r>
                        <a:rPr lang="fr-FR" sz="1100" b="0" i="1" u="none" strike="noStrike">
                          <a:solidFill>
                            <a:srgbClr val="000000"/>
                          </a:solidFill>
                          <a:effectLst/>
                          <a:latin typeface="Calibri" panose="020F0502020204030204" pitchFamily="34" charset="0"/>
                        </a:rPr>
                        <a:t> Nouveau bâtiment à usage d’habitation, en dehors du cadre d'une opération d'aménagement (PA, PC groupé)</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77363560"/>
                  </a:ext>
                </a:extLst>
              </a:tr>
              <a:tr h="226793">
                <a:tc>
                  <a:txBody>
                    <a:bodyPr/>
                    <a:lstStyle/>
                    <a:p>
                      <a:pPr algn="l" rtl="0" fontAlgn="t"/>
                      <a:r>
                        <a:rPr lang="fr-FR" sz="1100" b="0" i="1" u="none" strike="noStrike">
                          <a:solidFill>
                            <a:srgbClr val="000000"/>
                          </a:solidFill>
                          <a:effectLst/>
                          <a:latin typeface="Calibri" panose="020F0502020204030204" pitchFamily="34" charset="0"/>
                        </a:rPr>
                        <a:t> Nouveau bâtiment à usage d’habitation, dans le cadre d'une opération d'aménagement (PA, PC groupé)</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09016133"/>
                  </a:ext>
                </a:extLst>
              </a:tr>
              <a:tr h="197210">
                <a:tc>
                  <a:txBody>
                    <a:bodyPr/>
                    <a:lstStyle/>
                    <a:p>
                      <a:pPr algn="l" rtl="0" fontAlgn="t"/>
                      <a:r>
                        <a:rPr lang="fr-FR" sz="1100" b="0" i="1" u="none" strike="noStrike">
                          <a:solidFill>
                            <a:srgbClr val="000000"/>
                          </a:solidFill>
                          <a:effectLst/>
                          <a:latin typeface="Calibri" panose="020F0502020204030204" pitchFamily="34" charset="0"/>
                        </a:rPr>
                        <a:t> Extension et annexes de bâtiment à usage d’habitation </a:t>
                      </a:r>
                      <a:r>
                        <a:rPr lang="fr-FR" sz="1100" b="0" i="0" u="none" strike="noStrike">
                          <a:solidFill>
                            <a:srgbClr val="000000"/>
                          </a:solidFill>
                          <a:effectLst/>
                          <a:latin typeface="Calibri" panose="020F0502020204030204" pitchFamily="34" charset="0"/>
                        </a:rPr>
                        <a:t>≥</a:t>
                      </a:r>
                      <a:r>
                        <a:rPr lang="fr-FR" sz="1100" b="0" i="1" u="none" strike="noStrike">
                          <a:solidFill>
                            <a:srgbClr val="000000"/>
                          </a:solidFill>
                          <a:effectLst/>
                          <a:latin typeface="Calibri" panose="020F0502020204030204" pitchFamily="34" charset="0"/>
                        </a:rPr>
                        <a:t> 30 m²</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47164395"/>
                  </a:ext>
                </a:extLst>
              </a:tr>
              <a:tr h="197210">
                <a:tc>
                  <a:txBody>
                    <a:bodyPr/>
                    <a:lstStyle/>
                    <a:p>
                      <a:pPr algn="l" rtl="0" fontAlgn="t"/>
                      <a:r>
                        <a:rPr lang="fr-FR" sz="1100" b="0" i="1" u="none" strike="noStrike">
                          <a:solidFill>
                            <a:srgbClr val="000000"/>
                          </a:solidFill>
                          <a:effectLst/>
                          <a:latin typeface="Calibri" panose="020F0502020204030204" pitchFamily="34" charset="0"/>
                        </a:rPr>
                        <a:t> Extension et annexes de bâtiment à usage d’habitation &lt; 30 m²</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FF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23574640"/>
                  </a:ext>
                </a:extLst>
              </a:tr>
              <a:tr h="197210">
                <a:tc>
                  <a:txBody>
                    <a:bodyPr/>
                    <a:lstStyle/>
                    <a:p>
                      <a:pPr algn="l" rtl="0" fontAlgn="t"/>
                      <a:r>
                        <a:rPr lang="fr-FR" sz="1100" b="0" i="1" u="none" strike="noStrike">
                          <a:solidFill>
                            <a:srgbClr val="000000"/>
                          </a:solidFill>
                          <a:effectLst/>
                          <a:latin typeface="Calibri" panose="020F0502020204030204" pitchFamily="34" charset="0"/>
                        </a:rPr>
                        <a:t> Changement de destination vers de l’habitation</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FFFF"/>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89227094"/>
                  </a:ext>
                </a:extLst>
              </a:tr>
              <a:tr h="226793">
                <a:tc>
                  <a:txBody>
                    <a:bodyPr/>
                    <a:lstStyle/>
                    <a:p>
                      <a:pPr algn="l" rtl="0" fontAlgn="t"/>
                      <a:r>
                        <a:rPr lang="fr-FR" sz="1100" b="1" i="1" u="none" strike="noStrike">
                          <a:solidFill>
                            <a:srgbClr val="000000"/>
                          </a:solidFill>
                          <a:effectLst/>
                          <a:latin typeface="Calibri" panose="020F0502020204030204" pitchFamily="34" charset="0"/>
                        </a:rPr>
                        <a:t> </a:t>
                      </a:r>
                      <a:r>
                        <a:rPr lang="fr-FR" sz="1200" b="1" i="1" u="none" strike="noStrike">
                          <a:solidFill>
                            <a:srgbClr val="000000"/>
                          </a:solidFill>
                          <a:effectLst/>
                          <a:latin typeface="Calibri" panose="020F0502020204030204" pitchFamily="34" charset="0"/>
                        </a:rPr>
                        <a:t>Garages et abris légers</a:t>
                      </a:r>
                    </a:p>
                  </a:txBody>
                  <a:tcPr marL="8583" marR="8583" marT="8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94410794"/>
                  </a:ext>
                </a:extLst>
              </a:tr>
              <a:tr h="197210">
                <a:tc>
                  <a:txBody>
                    <a:bodyPr/>
                    <a:lstStyle/>
                    <a:p>
                      <a:pPr algn="l" rtl="0" fontAlgn="t"/>
                      <a:r>
                        <a:rPr lang="fr-FR" sz="1100" b="0" i="1" u="none" strike="noStrike">
                          <a:solidFill>
                            <a:srgbClr val="000000"/>
                          </a:solidFill>
                          <a:effectLst/>
                          <a:latin typeface="Calibri" panose="020F0502020204030204" pitchFamily="34" charset="0"/>
                        </a:rPr>
                        <a:t> Espace de stationnement clos et couverts (garage) d'une emprise au sol inférieure ou égale à 30m²</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FFFFFF"/>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2519055794"/>
                  </a:ext>
                </a:extLst>
              </a:tr>
              <a:tr h="197210">
                <a:tc>
                  <a:txBody>
                    <a:bodyPr/>
                    <a:lstStyle/>
                    <a:p>
                      <a:pPr algn="l" rtl="0" fontAlgn="t"/>
                      <a:r>
                        <a:rPr lang="fr-FR" sz="1100" b="0" i="1" u="none" strike="noStrike">
                          <a:solidFill>
                            <a:srgbClr val="000000"/>
                          </a:solidFill>
                          <a:effectLst/>
                          <a:latin typeface="Calibri" panose="020F0502020204030204" pitchFamily="34" charset="0"/>
                        </a:rPr>
                        <a:t> Abri léger non destiné à l’occupation humaine</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984250129"/>
                  </a:ext>
                </a:extLst>
              </a:tr>
              <a:tr h="226793">
                <a:tc>
                  <a:txBody>
                    <a:bodyPr/>
                    <a:lstStyle/>
                    <a:p>
                      <a:pPr algn="l" rtl="0" fontAlgn="t"/>
                      <a:r>
                        <a:rPr lang="fr-FR" sz="1100" b="1" i="1" u="none" strike="noStrike">
                          <a:solidFill>
                            <a:srgbClr val="000000"/>
                          </a:solidFill>
                          <a:effectLst/>
                          <a:latin typeface="Calibri" panose="020F0502020204030204" pitchFamily="34" charset="0"/>
                        </a:rPr>
                        <a:t> </a:t>
                      </a:r>
                      <a:r>
                        <a:rPr lang="fr-FR" sz="1200" b="1" i="1" u="none" strike="noStrike">
                          <a:solidFill>
                            <a:srgbClr val="000000"/>
                          </a:solidFill>
                          <a:effectLst/>
                          <a:latin typeface="Calibri" panose="020F0502020204030204" pitchFamily="34" charset="0"/>
                        </a:rPr>
                        <a:t>Equipement et aménagements de loisirs et de tourisme</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10317377"/>
                  </a:ext>
                </a:extLst>
              </a:tr>
              <a:tr h="197210">
                <a:tc>
                  <a:txBody>
                    <a:bodyPr/>
                    <a:lstStyle/>
                    <a:p>
                      <a:pPr algn="l" rtl="0" fontAlgn="t"/>
                      <a:r>
                        <a:rPr lang="fr-FR" sz="1100" b="0" i="1" u="none" strike="noStrike">
                          <a:solidFill>
                            <a:srgbClr val="000000"/>
                          </a:solidFill>
                          <a:effectLst/>
                          <a:latin typeface="Calibri" panose="020F0502020204030204" pitchFamily="34" charset="0"/>
                        </a:rPr>
                        <a:t> Création d'équipements et d'aménagements sportifs et de loisirs (ne relevant pas d’un ERP)</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367930079"/>
                  </a:ext>
                </a:extLst>
              </a:tr>
              <a:tr h="197210">
                <a:tc>
                  <a:txBody>
                    <a:bodyPr/>
                    <a:lstStyle/>
                    <a:p>
                      <a:pPr algn="l" rtl="0" fontAlgn="t"/>
                      <a:r>
                        <a:rPr lang="fr-FR" sz="1100" b="0" i="1" u="none" strike="noStrike">
                          <a:solidFill>
                            <a:srgbClr val="000000"/>
                          </a:solidFill>
                          <a:effectLst/>
                          <a:latin typeface="Calibri" panose="020F0502020204030204" pitchFamily="34" charset="0"/>
                        </a:rPr>
                        <a:t> Création d'aire de camping-caravaning, de parc résidentiel de loisirs, d'aire d'accueil pour les gens du voyage</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95599759"/>
                  </a:ext>
                </a:extLst>
              </a:tr>
              <a:tr h="226793">
                <a:tc>
                  <a:txBody>
                    <a:bodyPr/>
                    <a:lstStyle/>
                    <a:p>
                      <a:pPr algn="l" rtl="0" fontAlgn="t"/>
                      <a:r>
                        <a:rPr lang="fr-FR" sz="1200" b="1" i="1" u="none" strike="noStrike">
                          <a:solidFill>
                            <a:srgbClr val="000000"/>
                          </a:solidFill>
                          <a:effectLst/>
                          <a:latin typeface="Calibri" panose="020F0502020204030204" pitchFamily="34" charset="0"/>
                        </a:rPr>
                        <a:t> Entretien et gestion courante</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583" marR="8583" marT="8583"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23733926"/>
                  </a:ext>
                </a:extLst>
              </a:tr>
              <a:tr h="197210">
                <a:tc>
                  <a:txBody>
                    <a:bodyPr/>
                    <a:lstStyle/>
                    <a:p>
                      <a:pPr algn="l" rtl="0" fontAlgn="t"/>
                      <a:r>
                        <a:rPr lang="fr-FR" sz="1100" b="0" i="1" u="none" strike="noStrike" dirty="0">
                          <a:solidFill>
                            <a:srgbClr val="000000"/>
                          </a:solidFill>
                          <a:effectLst/>
                          <a:latin typeface="Calibri" panose="020F0502020204030204" pitchFamily="34" charset="0"/>
                        </a:rPr>
                        <a:t> Travaux courants d’entretien et de gestion des constructions et installations existantes (façades, toiture, …)</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dirty="0">
                          <a:solidFill>
                            <a:srgbClr val="000000"/>
                          </a:solidFill>
                          <a:effectLst/>
                          <a:latin typeface="Calibri" panose="020F0502020204030204" pitchFamily="34" charset="0"/>
                        </a:rPr>
                        <a:t> </a:t>
                      </a:r>
                    </a:p>
                  </a:txBody>
                  <a:tcPr marL="8583" marR="8583" marT="8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453416035"/>
                  </a:ext>
                </a:extLst>
              </a:tr>
            </a:tbl>
          </a:graphicData>
        </a:graphic>
      </p:graphicFrame>
    </p:spTree>
    <p:extLst>
      <p:ext uri="{BB962C8B-B14F-4D97-AF65-F5344CB8AC3E}">
        <p14:creationId xmlns:p14="http://schemas.microsoft.com/office/powerpoint/2010/main" val="214774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7E42C5-6528-81C5-FAE7-E5290889E746}"/>
              </a:ext>
            </a:extLst>
          </p:cNvPr>
          <p:cNvSpPr>
            <a:spLocks noGrp="1"/>
          </p:cNvSpPr>
          <p:nvPr>
            <p:ph idx="1"/>
          </p:nvPr>
        </p:nvSpPr>
        <p:spPr>
          <a:xfrm>
            <a:off x="285750" y="1825625"/>
            <a:ext cx="11068050" cy="4351338"/>
          </a:xfrm>
        </p:spPr>
        <p:txBody>
          <a:bodyPr>
            <a:normAutofit fontScale="77500" lnSpcReduction="20000"/>
          </a:bodyPr>
          <a:lstStyle/>
          <a:p>
            <a:pPr marL="0" indent="0" algn="ctr">
              <a:buNone/>
            </a:pPr>
            <a:r>
              <a:rPr lang="fr-FR" b="1" dirty="0"/>
              <a:t>Ordre du jour Bureau syndical du 12 octobre 2022</a:t>
            </a:r>
          </a:p>
          <a:p>
            <a:endParaRPr lang="fr-FR" dirty="0"/>
          </a:p>
          <a:p>
            <a:pPr marL="0" indent="0" algn="just">
              <a:buNone/>
            </a:pPr>
            <a:r>
              <a:rPr lang="fr-FR" dirty="0"/>
              <a:t>1.	Retour sur les échanges de la Conférence des SCoT et questionnement de la 	territorialisation pour le SRADDET</a:t>
            </a:r>
          </a:p>
          <a:p>
            <a:pPr marL="0" indent="0" algn="just">
              <a:buNone/>
            </a:pPr>
            <a:r>
              <a:rPr lang="fr-FR" dirty="0"/>
              <a:t>2.	Circulaire du 4 Août 2022 et ses impacts</a:t>
            </a:r>
          </a:p>
          <a:p>
            <a:pPr marL="0" indent="0" algn="just">
              <a:buNone/>
            </a:pPr>
            <a:r>
              <a:rPr lang="fr-FR" dirty="0"/>
              <a:t>3.	Point consommation foncière données CEREMA nouveau millésime (Scota, les 3 	intercommunalités, le département, la Région)</a:t>
            </a:r>
          </a:p>
          <a:p>
            <a:pPr marL="0" indent="0" algn="just">
              <a:buNone/>
            </a:pPr>
            <a:r>
              <a:rPr lang="fr-FR" dirty="0"/>
              <a:t>4.	Le P.P.R. Mouvement de Terrains </a:t>
            </a:r>
          </a:p>
          <a:p>
            <a:pPr marL="0" indent="0" algn="just">
              <a:buNone/>
            </a:pPr>
            <a:r>
              <a:rPr lang="fr-FR" dirty="0"/>
              <a:t>5.	Mesures agro-environnementales et climatiques exploitations agricoles : poursuite du 	travail de la Chambre d’Agriculture</a:t>
            </a:r>
          </a:p>
          <a:p>
            <a:pPr marL="0" indent="0" algn="just">
              <a:buNone/>
            </a:pPr>
            <a:r>
              <a:rPr lang="fr-FR" dirty="0"/>
              <a:t>6.	Contacts Mission Bassin Minier</a:t>
            </a:r>
          </a:p>
          <a:p>
            <a:pPr marL="0" indent="0" algn="just">
              <a:buNone/>
            </a:pPr>
            <a:r>
              <a:rPr lang="fr-FR" dirty="0"/>
              <a:t>7.	Organisation rencontre du 7 décembre : les 30 ans de planification sur l’Arrageois</a:t>
            </a:r>
          </a:p>
          <a:p>
            <a:pPr marL="0" indent="0" algn="just">
              <a:buNone/>
            </a:pPr>
            <a:r>
              <a:rPr lang="fr-FR" dirty="0"/>
              <a:t>8.	Proposition d’organisation du prochain comité syndical à Hannescamps</a:t>
            </a:r>
          </a:p>
          <a:p>
            <a:endParaRPr lang="fr-FR" dirty="0"/>
          </a:p>
        </p:txBody>
      </p:sp>
    </p:spTree>
    <p:extLst>
      <p:ext uri="{BB962C8B-B14F-4D97-AF65-F5344CB8AC3E}">
        <p14:creationId xmlns:p14="http://schemas.microsoft.com/office/powerpoint/2010/main" val="2185873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419575" y="654681"/>
            <a:ext cx="10929256" cy="824233"/>
          </a:xfrm>
          <a:prstGeom prst="rect">
            <a:avLst/>
          </a:prstGeom>
          <a:noFill/>
        </p:spPr>
        <p:txBody>
          <a:bodyPr wrap="square" rtlCol="0" anchor="ctr" anchorCtr="0">
            <a:noAutofit/>
          </a:bodyPr>
          <a:lstStyle/>
          <a:p>
            <a:pPr algn="just"/>
            <a:r>
              <a:rPr lang="fr-FR" sz="3200" b="1" dirty="0">
                <a:solidFill>
                  <a:srgbClr val="56495A"/>
                </a:solidFill>
              </a:rPr>
              <a:t>Annexe 3 : Règlement applicable aux infrastructures et réseaux</a:t>
            </a:r>
          </a:p>
        </p:txBody>
      </p:sp>
      <p:sp>
        <p:nvSpPr>
          <p:cNvPr id="5" name="ZoneTexte 4">
            <a:extLst>
              <a:ext uri="{FF2B5EF4-FFF2-40B4-BE49-F238E27FC236}">
                <a16:creationId xmlns:a16="http://schemas.microsoft.com/office/drawing/2014/main" id="{C165BD24-2E42-4630-B3E6-7DB7E0F0286E}"/>
              </a:ext>
            </a:extLst>
          </p:cNvPr>
          <p:cNvSpPr txBox="1"/>
          <p:nvPr/>
        </p:nvSpPr>
        <p:spPr>
          <a:xfrm>
            <a:off x="1162050" y="-152400"/>
            <a:ext cx="10091056" cy="7534275"/>
          </a:xfrm>
          <a:prstGeom prst="rect">
            <a:avLst/>
          </a:prstGeom>
          <a:noFill/>
        </p:spPr>
        <p:txBody>
          <a:bodyPr wrap="square" rtlCol="0" anchor="ctr" anchorCtr="0">
            <a:noAutofit/>
          </a:bodyPr>
          <a:lstStyle/>
          <a:p>
            <a:pPr lvl="7"/>
            <a:endParaRPr lang="fr-FR" dirty="0">
              <a:solidFill>
                <a:srgbClr val="56495A"/>
              </a:solidFill>
            </a:endParaRPr>
          </a:p>
        </p:txBody>
      </p:sp>
      <p:sp>
        <p:nvSpPr>
          <p:cNvPr id="4" name="Rectangle 3">
            <a:extLst>
              <a:ext uri="{FF2B5EF4-FFF2-40B4-BE49-F238E27FC236}">
                <a16:creationId xmlns:a16="http://schemas.microsoft.com/office/drawing/2014/main" id="{11145069-B11C-6D76-A619-8D3C671120F1}"/>
              </a:ext>
            </a:extLst>
          </p:cNvPr>
          <p:cNvSpPr/>
          <p:nvPr/>
        </p:nvSpPr>
        <p:spPr>
          <a:xfrm>
            <a:off x="1066325" y="1395803"/>
            <a:ext cx="262191" cy="15390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highlight>
                <a:srgbClr val="FF0000"/>
              </a:highlight>
            </a:endParaRPr>
          </a:p>
        </p:txBody>
      </p:sp>
      <p:sp>
        <p:nvSpPr>
          <p:cNvPr id="6" name="ZoneTexte 5">
            <a:extLst>
              <a:ext uri="{FF2B5EF4-FFF2-40B4-BE49-F238E27FC236}">
                <a16:creationId xmlns:a16="http://schemas.microsoft.com/office/drawing/2014/main" id="{DFB7560C-5FBD-72A3-F035-721D22774986}"/>
              </a:ext>
            </a:extLst>
          </p:cNvPr>
          <p:cNvSpPr txBox="1"/>
          <p:nvPr/>
        </p:nvSpPr>
        <p:spPr>
          <a:xfrm>
            <a:off x="1316791" y="1325024"/>
            <a:ext cx="6719935" cy="307777"/>
          </a:xfrm>
          <a:prstGeom prst="rect">
            <a:avLst/>
          </a:prstGeom>
          <a:noFill/>
        </p:spPr>
        <p:txBody>
          <a:bodyPr wrap="square" rtlCol="0">
            <a:spAutoFit/>
          </a:bodyPr>
          <a:lstStyle/>
          <a:p>
            <a:r>
              <a:rPr lang="fr-FR" sz="1400" b="1" dirty="0">
                <a:solidFill>
                  <a:srgbClr val="C00000"/>
                </a:solidFill>
              </a:rPr>
              <a:t>Interdiction sauf attestation qu’il n’y a pas de cavité ou que le risque est pris en compte </a:t>
            </a:r>
          </a:p>
        </p:txBody>
      </p:sp>
      <p:sp>
        <p:nvSpPr>
          <p:cNvPr id="7" name="Rectangle 6">
            <a:extLst>
              <a:ext uri="{FF2B5EF4-FFF2-40B4-BE49-F238E27FC236}">
                <a16:creationId xmlns:a16="http://schemas.microsoft.com/office/drawing/2014/main" id="{BB194342-EA21-C154-EABB-F0634CC3A1FA}"/>
              </a:ext>
            </a:extLst>
          </p:cNvPr>
          <p:cNvSpPr/>
          <p:nvPr/>
        </p:nvSpPr>
        <p:spPr>
          <a:xfrm>
            <a:off x="1066325" y="1632801"/>
            <a:ext cx="262800" cy="15390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8" name="ZoneTexte 7">
            <a:extLst>
              <a:ext uri="{FF2B5EF4-FFF2-40B4-BE49-F238E27FC236}">
                <a16:creationId xmlns:a16="http://schemas.microsoft.com/office/drawing/2014/main" id="{D66ACD4A-5A39-C5AF-D9F7-8B05F45E5C8B}"/>
              </a:ext>
            </a:extLst>
          </p:cNvPr>
          <p:cNvSpPr txBox="1"/>
          <p:nvPr/>
        </p:nvSpPr>
        <p:spPr>
          <a:xfrm>
            <a:off x="1316791" y="1562006"/>
            <a:ext cx="2810838" cy="307777"/>
          </a:xfrm>
          <a:prstGeom prst="rect">
            <a:avLst/>
          </a:prstGeom>
          <a:noFill/>
          <a:ln>
            <a:noFill/>
          </a:ln>
        </p:spPr>
        <p:txBody>
          <a:bodyPr wrap="square" rtlCol="0">
            <a:spAutoFit/>
          </a:bodyPr>
          <a:lstStyle/>
          <a:p>
            <a:r>
              <a:rPr lang="fr-FR" sz="1400" dirty="0"/>
              <a:t>Autorisation avec prescriptions </a:t>
            </a:r>
          </a:p>
        </p:txBody>
      </p:sp>
      <p:sp>
        <p:nvSpPr>
          <p:cNvPr id="9" name="Rectangle 8">
            <a:extLst>
              <a:ext uri="{FF2B5EF4-FFF2-40B4-BE49-F238E27FC236}">
                <a16:creationId xmlns:a16="http://schemas.microsoft.com/office/drawing/2014/main" id="{E22B5803-98DB-E51C-D480-71B267C3F199}"/>
              </a:ext>
            </a:extLst>
          </p:cNvPr>
          <p:cNvSpPr/>
          <p:nvPr/>
        </p:nvSpPr>
        <p:spPr>
          <a:xfrm>
            <a:off x="4497663" y="1627302"/>
            <a:ext cx="262800" cy="153909"/>
          </a:xfrm>
          <a:prstGeom prst="rect">
            <a:avLst/>
          </a:prstGeom>
          <a:solidFill>
            <a:srgbClr val="99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0" name="ZoneTexte 9">
            <a:extLst>
              <a:ext uri="{FF2B5EF4-FFF2-40B4-BE49-F238E27FC236}">
                <a16:creationId xmlns:a16="http://schemas.microsoft.com/office/drawing/2014/main" id="{2DFF29FD-FE84-1C9D-2827-24FB431230CF}"/>
              </a:ext>
            </a:extLst>
          </p:cNvPr>
          <p:cNvSpPr txBox="1"/>
          <p:nvPr/>
        </p:nvSpPr>
        <p:spPr>
          <a:xfrm>
            <a:off x="4746463" y="1550367"/>
            <a:ext cx="3268038" cy="307777"/>
          </a:xfrm>
          <a:prstGeom prst="rect">
            <a:avLst/>
          </a:prstGeom>
          <a:noFill/>
          <a:ln>
            <a:noFill/>
          </a:ln>
        </p:spPr>
        <p:txBody>
          <a:bodyPr wrap="square" rtlCol="0">
            <a:spAutoFit/>
          </a:bodyPr>
          <a:lstStyle/>
          <a:p>
            <a:r>
              <a:rPr lang="fr-FR" sz="1400" dirty="0"/>
              <a:t>Autorisation avec recommandations</a:t>
            </a:r>
          </a:p>
        </p:txBody>
      </p:sp>
      <p:graphicFrame>
        <p:nvGraphicFramePr>
          <p:cNvPr id="2" name="Tableau 1">
            <a:extLst>
              <a:ext uri="{FF2B5EF4-FFF2-40B4-BE49-F238E27FC236}">
                <a16:creationId xmlns:a16="http://schemas.microsoft.com/office/drawing/2014/main" id="{496603B7-A399-832A-2D49-10D3D3723A78}"/>
              </a:ext>
            </a:extLst>
          </p:cNvPr>
          <p:cNvGraphicFramePr>
            <a:graphicFrameLocks noGrp="1"/>
          </p:cNvGraphicFramePr>
          <p:nvPr>
            <p:extLst>
              <p:ext uri="{D42A27DB-BD31-4B8C-83A1-F6EECF244321}">
                <p14:modId xmlns:p14="http://schemas.microsoft.com/office/powerpoint/2010/main" val="2435439137"/>
              </p:ext>
            </p:extLst>
          </p:nvPr>
        </p:nvGraphicFramePr>
        <p:xfrm>
          <a:off x="542992" y="1678823"/>
          <a:ext cx="11329171" cy="4416670"/>
        </p:xfrm>
        <a:graphic>
          <a:graphicData uri="http://schemas.openxmlformats.org/drawingml/2006/table">
            <a:tbl>
              <a:tblPr/>
              <a:tblGrid>
                <a:gridCol w="7591711">
                  <a:extLst>
                    <a:ext uri="{9D8B030D-6E8A-4147-A177-3AD203B41FA5}">
                      <a16:colId xmlns:a16="http://schemas.microsoft.com/office/drawing/2014/main" val="1629050982"/>
                    </a:ext>
                  </a:extLst>
                </a:gridCol>
                <a:gridCol w="622910">
                  <a:extLst>
                    <a:ext uri="{9D8B030D-6E8A-4147-A177-3AD203B41FA5}">
                      <a16:colId xmlns:a16="http://schemas.microsoft.com/office/drawing/2014/main" val="3138439309"/>
                    </a:ext>
                  </a:extLst>
                </a:gridCol>
                <a:gridCol w="622910">
                  <a:extLst>
                    <a:ext uri="{9D8B030D-6E8A-4147-A177-3AD203B41FA5}">
                      <a16:colId xmlns:a16="http://schemas.microsoft.com/office/drawing/2014/main" val="3949706138"/>
                    </a:ext>
                  </a:extLst>
                </a:gridCol>
                <a:gridCol w="622910">
                  <a:extLst>
                    <a:ext uri="{9D8B030D-6E8A-4147-A177-3AD203B41FA5}">
                      <a16:colId xmlns:a16="http://schemas.microsoft.com/office/drawing/2014/main" val="3561166760"/>
                    </a:ext>
                  </a:extLst>
                </a:gridCol>
                <a:gridCol w="622910">
                  <a:extLst>
                    <a:ext uri="{9D8B030D-6E8A-4147-A177-3AD203B41FA5}">
                      <a16:colId xmlns:a16="http://schemas.microsoft.com/office/drawing/2014/main" val="2949866479"/>
                    </a:ext>
                  </a:extLst>
                </a:gridCol>
                <a:gridCol w="622910">
                  <a:extLst>
                    <a:ext uri="{9D8B030D-6E8A-4147-A177-3AD203B41FA5}">
                      <a16:colId xmlns:a16="http://schemas.microsoft.com/office/drawing/2014/main" val="3534753816"/>
                    </a:ext>
                  </a:extLst>
                </a:gridCol>
                <a:gridCol w="622910">
                  <a:extLst>
                    <a:ext uri="{9D8B030D-6E8A-4147-A177-3AD203B41FA5}">
                      <a16:colId xmlns:a16="http://schemas.microsoft.com/office/drawing/2014/main" val="3520849258"/>
                    </a:ext>
                  </a:extLst>
                </a:gridCol>
              </a:tblGrid>
              <a:tr h="246677">
                <a:tc>
                  <a:txBody>
                    <a:bodyPr/>
                    <a:lstStyle/>
                    <a:p>
                      <a:pPr algn="l" fontAlgn="b"/>
                      <a:endParaRPr lang="fr-FR" sz="1000" b="0" i="0" u="none" strike="noStrike">
                        <a:solidFill>
                          <a:srgbClr val="000000"/>
                        </a:solidFill>
                        <a:effectLst/>
                        <a:latin typeface="Calibri" panose="020F0502020204030204" pitchFamily="34" charset="0"/>
                      </a:endParaRPr>
                    </a:p>
                  </a:txBody>
                  <a:tcPr marL="8686" marR="8686" marT="86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fr-FR" sz="1200" b="1" i="0" u="none" strike="noStrike">
                          <a:solidFill>
                            <a:srgbClr val="FFFFFF"/>
                          </a:solidFill>
                          <a:effectLst/>
                          <a:latin typeface="Calibri" panose="020F0502020204030204" pitchFamily="34" charset="0"/>
                        </a:rPr>
                        <a:t>Zone R1</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00CC"/>
                    </a:solidFill>
                  </a:tcPr>
                </a:tc>
                <a:tc>
                  <a:txBody>
                    <a:bodyPr/>
                    <a:lstStyle/>
                    <a:p>
                      <a:pPr algn="ctr" rtl="0" fontAlgn="ctr"/>
                      <a:r>
                        <a:rPr lang="fr-FR" sz="1200" b="1" i="0" u="none" strike="noStrike">
                          <a:solidFill>
                            <a:srgbClr val="FFFFFF"/>
                          </a:solidFill>
                          <a:effectLst/>
                          <a:latin typeface="Calibri" panose="020F0502020204030204" pitchFamily="34" charset="0"/>
                        </a:rPr>
                        <a:t>Zone R2</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fr-FR" sz="1200" b="1" i="0" u="none" strike="noStrike">
                          <a:solidFill>
                            <a:srgbClr val="000000"/>
                          </a:solidFill>
                          <a:effectLst/>
                          <a:latin typeface="Calibri" panose="020F0502020204030204" pitchFamily="34" charset="0"/>
                        </a:rPr>
                        <a:t>Zone R3</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989"/>
                    </a:solidFill>
                  </a:tcPr>
                </a:tc>
                <a:tc>
                  <a:txBody>
                    <a:bodyPr/>
                    <a:lstStyle/>
                    <a:p>
                      <a:pPr algn="ctr" rtl="0" fontAlgn="ctr"/>
                      <a:r>
                        <a:rPr lang="fr-FR" sz="1200" b="1" i="0" u="none" strike="noStrike">
                          <a:solidFill>
                            <a:srgbClr val="000000"/>
                          </a:solidFill>
                          <a:effectLst/>
                          <a:latin typeface="Calibri" panose="020F0502020204030204" pitchFamily="34" charset="0"/>
                        </a:rPr>
                        <a:t>Zone B1</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fr-FR" sz="1200" b="1" i="0" u="none" strike="noStrike">
                          <a:solidFill>
                            <a:srgbClr val="000000"/>
                          </a:solidFill>
                          <a:effectLst/>
                          <a:latin typeface="Calibri" panose="020F0502020204030204" pitchFamily="34" charset="0"/>
                        </a:rPr>
                        <a:t>Zone B2</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fr-FR" sz="1200" b="1" i="0" u="none" strike="noStrike">
                          <a:solidFill>
                            <a:srgbClr val="000000"/>
                          </a:solidFill>
                          <a:effectLst/>
                          <a:latin typeface="Calibri" panose="020F0502020204030204" pitchFamily="34" charset="0"/>
                        </a:rPr>
                        <a:t>Zone B3</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FFF"/>
                    </a:solidFill>
                  </a:tcPr>
                </a:tc>
                <a:extLst>
                  <a:ext uri="{0D108BD9-81ED-4DB2-BD59-A6C34878D82A}">
                    <a16:rowId xmlns:a16="http://schemas.microsoft.com/office/drawing/2014/main" val="184318456"/>
                  </a:ext>
                </a:extLst>
              </a:tr>
              <a:tr h="270169">
                <a:tc>
                  <a:txBody>
                    <a:bodyPr/>
                    <a:lstStyle/>
                    <a:p>
                      <a:pPr algn="l" rtl="0" fontAlgn="t"/>
                      <a:r>
                        <a:rPr lang="fr-FR" sz="1100" b="1" i="1" u="none" strike="noStrike">
                          <a:solidFill>
                            <a:srgbClr val="000000"/>
                          </a:solidFill>
                          <a:effectLst/>
                          <a:latin typeface="Calibri" panose="020F0502020204030204" pitchFamily="34" charset="0"/>
                        </a:rPr>
                        <a:t> </a:t>
                      </a:r>
                      <a:r>
                        <a:rPr lang="fr-FR" sz="1200" b="1" i="1" u="none" strike="noStrike">
                          <a:solidFill>
                            <a:srgbClr val="000000"/>
                          </a:solidFill>
                          <a:effectLst/>
                          <a:latin typeface="Calibri" panose="020F0502020204030204" pitchFamily="34" charset="0"/>
                        </a:rPr>
                        <a:t>Infrastructures - Réseaux souterrains</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43013977"/>
                  </a:ext>
                </a:extLst>
              </a:tr>
              <a:tr h="234929">
                <a:tc>
                  <a:txBody>
                    <a:bodyPr/>
                    <a:lstStyle/>
                    <a:p>
                      <a:pPr algn="l" rtl="0" fontAlgn="t"/>
                      <a:r>
                        <a:rPr lang="fr-FR" sz="1100" b="0" i="1" u="none" strike="noStrike">
                          <a:solidFill>
                            <a:srgbClr val="000000"/>
                          </a:solidFill>
                          <a:effectLst/>
                          <a:latin typeface="Calibri" panose="020F0502020204030204" pitchFamily="34" charset="0"/>
                        </a:rPr>
                        <a:t> Entretien et renouvellement des réseaux divers  (voiries, transport,  réseaux souterrains,  …) </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4118092355"/>
                  </a:ext>
                </a:extLst>
              </a:tr>
              <a:tr h="234929">
                <a:tc>
                  <a:txBody>
                    <a:bodyPr/>
                    <a:lstStyle/>
                    <a:p>
                      <a:pPr algn="l" rtl="0" fontAlgn="t"/>
                      <a:r>
                        <a:rPr lang="fr-FR" sz="1100" b="0" i="1" u="none" strike="noStrike">
                          <a:solidFill>
                            <a:srgbClr val="000000"/>
                          </a:solidFill>
                          <a:effectLst/>
                          <a:latin typeface="Calibri" panose="020F0502020204030204" pitchFamily="34" charset="0"/>
                        </a:rPr>
                        <a:t> Travaux d'urgence de réparation de réseaux et travaux de raccordement aux réseaux existants</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3862018587"/>
                  </a:ext>
                </a:extLst>
              </a:tr>
              <a:tr h="234929">
                <a:tc>
                  <a:txBody>
                    <a:bodyPr/>
                    <a:lstStyle/>
                    <a:p>
                      <a:pPr algn="l" rtl="0" fontAlgn="t"/>
                      <a:r>
                        <a:rPr lang="fr-FR" sz="1100" b="0" i="1" u="none" strike="noStrike">
                          <a:solidFill>
                            <a:srgbClr val="000000"/>
                          </a:solidFill>
                          <a:effectLst/>
                          <a:latin typeface="Calibri" panose="020F0502020204030204" pitchFamily="34" charset="0"/>
                        </a:rPr>
                        <a:t> Création de nouveaux réseaux (voiries, transport, réseaux souterrains,  …) - Installation de mobilier urbain </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4083743624"/>
                  </a:ext>
                </a:extLst>
              </a:tr>
              <a:tr h="234929">
                <a:tc>
                  <a:txBody>
                    <a:bodyPr/>
                    <a:lstStyle/>
                    <a:p>
                      <a:pPr algn="l" rtl="0" fontAlgn="t"/>
                      <a:r>
                        <a:rPr lang="fr-FR" sz="1100" b="0" i="1" u="none" strike="noStrike">
                          <a:solidFill>
                            <a:srgbClr val="000000"/>
                          </a:solidFill>
                          <a:effectLst/>
                          <a:latin typeface="Calibri" panose="020F0502020204030204" pitchFamily="34" charset="0"/>
                        </a:rPr>
                        <a:t> Création ou entretien d’équipements d’intérêt collectif (éolienne, poste électrique...)</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31252846"/>
                  </a:ext>
                </a:extLst>
              </a:tr>
              <a:tr h="270169">
                <a:tc>
                  <a:txBody>
                    <a:bodyPr/>
                    <a:lstStyle/>
                    <a:p>
                      <a:pPr algn="l" rtl="0" fontAlgn="t"/>
                      <a:r>
                        <a:rPr lang="fr-FR" sz="1100" b="1" i="1" u="none" strike="noStrike">
                          <a:solidFill>
                            <a:srgbClr val="000000"/>
                          </a:solidFill>
                          <a:effectLst/>
                          <a:latin typeface="Calibri" panose="020F0502020204030204" pitchFamily="34" charset="0"/>
                        </a:rPr>
                        <a:t> </a:t>
                      </a:r>
                      <a:r>
                        <a:rPr lang="fr-FR" sz="1200" b="1" i="1" u="none" strike="noStrike">
                          <a:solidFill>
                            <a:srgbClr val="000000"/>
                          </a:solidFill>
                          <a:effectLst/>
                          <a:latin typeface="Calibri" panose="020F0502020204030204" pitchFamily="34" charset="0"/>
                        </a:rPr>
                        <a:t>Sentiers - Modes doux - Espaces verts</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86345784"/>
                  </a:ext>
                </a:extLst>
              </a:tr>
              <a:tr h="234929">
                <a:tc>
                  <a:txBody>
                    <a:bodyPr/>
                    <a:lstStyle/>
                    <a:p>
                      <a:pPr algn="l" rtl="0" fontAlgn="t"/>
                      <a:r>
                        <a:rPr lang="fr-FR" sz="1100" b="0" i="1" u="none" strike="noStrike">
                          <a:solidFill>
                            <a:srgbClr val="000000"/>
                          </a:solidFill>
                          <a:effectLst/>
                          <a:latin typeface="Calibri" panose="020F0502020204030204" pitchFamily="34" charset="0"/>
                        </a:rPr>
                        <a:t> Création et entretien des espaces et sentiers ouverts aux piétons, mode doux</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424068480"/>
                  </a:ext>
                </a:extLst>
              </a:tr>
              <a:tr h="234929">
                <a:tc>
                  <a:txBody>
                    <a:bodyPr/>
                    <a:lstStyle/>
                    <a:p>
                      <a:pPr algn="l" rtl="0" fontAlgn="t"/>
                      <a:r>
                        <a:rPr lang="fr-FR" sz="1100" b="0" i="1" u="none" strike="noStrike">
                          <a:solidFill>
                            <a:srgbClr val="000000"/>
                          </a:solidFill>
                          <a:effectLst/>
                          <a:latin typeface="Calibri" panose="020F0502020204030204" pitchFamily="34" charset="0"/>
                        </a:rPr>
                        <a:t> Création et entretien des espaces verts et clôtures (création, nivellement, plantation, entretien)</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665114529"/>
                  </a:ext>
                </a:extLst>
              </a:tr>
              <a:tr h="270169">
                <a:tc>
                  <a:txBody>
                    <a:bodyPr/>
                    <a:lstStyle/>
                    <a:p>
                      <a:pPr algn="l" rtl="0" fontAlgn="t"/>
                      <a:r>
                        <a:rPr lang="fr-FR" sz="1100" b="1" i="1" u="none" strike="noStrike">
                          <a:solidFill>
                            <a:srgbClr val="000000"/>
                          </a:solidFill>
                          <a:effectLst/>
                          <a:latin typeface="Calibri" panose="020F0502020204030204" pitchFamily="34" charset="0"/>
                        </a:rPr>
                        <a:t> </a:t>
                      </a:r>
                      <a:r>
                        <a:rPr lang="fr-FR" sz="1200" b="1" i="1" u="none" strike="noStrike">
                          <a:solidFill>
                            <a:srgbClr val="000000"/>
                          </a:solidFill>
                          <a:effectLst/>
                          <a:latin typeface="Calibri" panose="020F0502020204030204" pitchFamily="34" charset="0"/>
                        </a:rPr>
                        <a:t>Traitement des eaux pluviales</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22297210"/>
                  </a:ext>
                </a:extLst>
              </a:tr>
              <a:tr h="234929">
                <a:tc>
                  <a:txBody>
                    <a:bodyPr/>
                    <a:lstStyle/>
                    <a:p>
                      <a:pPr algn="l" rtl="0" fontAlgn="t"/>
                      <a:r>
                        <a:rPr lang="fr-FR" sz="1100" b="0" i="1" u="none" strike="noStrike">
                          <a:solidFill>
                            <a:srgbClr val="000000"/>
                          </a:solidFill>
                          <a:effectLst/>
                          <a:latin typeface="Calibri" panose="020F0502020204030204" pitchFamily="34" charset="0"/>
                        </a:rPr>
                        <a:t> Infiltration concentrée des eaux traitées et pluviales, avec [surface à infiltrer/impluvium disponible]  &gt; 3</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619328213"/>
                  </a:ext>
                </a:extLst>
              </a:tr>
              <a:tr h="234929">
                <a:tc>
                  <a:txBody>
                    <a:bodyPr/>
                    <a:lstStyle/>
                    <a:p>
                      <a:pPr algn="l" rtl="0" fontAlgn="t"/>
                      <a:r>
                        <a:rPr lang="fr-FR" sz="1100" b="0" i="1" u="none" strike="noStrike">
                          <a:solidFill>
                            <a:srgbClr val="000000"/>
                          </a:solidFill>
                          <a:effectLst/>
                          <a:latin typeface="Calibri" panose="020F0502020204030204" pitchFamily="34" charset="0"/>
                        </a:rPr>
                        <a:t> Infiltration des eaux traitées et pluviales avec [surface à infiltrer/impluvium disponible]  ≤ 3</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68486529"/>
                  </a:ext>
                </a:extLst>
              </a:tr>
              <a:tr h="270169">
                <a:tc>
                  <a:txBody>
                    <a:bodyPr/>
                    <a:lstStyle/>
                    <a:p>
                      <a:pPr algn="l" rtl="0" fontAlgn="t"/>
                      <a:r>
                        <a:rPr lang="fr-FR" sz="1100" b="1" i="1" u="none" strike="noStrike">
                          <a:solidFill>
                            <a:srgbClr val="000000"/>
                          </a:solidFill>
                          <a:effectLst/>
                          <a:latin typeface="Calibri" panose="020F0502020204030204" pitchFamily="34" charset="0"/>
                        </a:rPr>
                        <a:t> </a:t>
                      </a:r>
                      <a:r>
                        <a:rPr lang="fr-FR" sz="1200" b="1" i="1" u="none" strike="noStrike">
                          <a:solidFill>
                            <a:srgbClr val="000000"/>
                          </a:solidFill>
                          <a:effectLst/>
                          <a:latin typeface="Calibri" panose="020F0502020204030204" pitchFamily="34" charset="0"/>
                        </a:rPr>
                        <a:t>Assainissement</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9630280"/>
                  </a:ext>
                </a:extLst>
              </a:tr>
              <a:tr h="234929">
                <a:tc>
                  <a:txBody>
                    <a:bodyPr/>
                    <a:lstStyle/>
                    <a:p>
                      <a:pPr algn="l" rtl="0" fontAlgn="t"/>
                      <a:r>
                        <a:rPr lang="fr-FR" sz="1100" b="0" i="1" u="none" strike="noStrike">
                          <a:solidFill>
                            <a:srgbClr val="000000"/>
                          </a:solidFill>
                          <a:effectLst/>
                          <a:latin typeface="Calibri" panose="020F0502020204030204" pitchFamily="34" charset="0"/>
                        </a:rPr>
                        <a:t> Création de nouvelles stations de traitement des eaux usées et de nouveaux dispositifs d’assainissement non collectif (ANC)</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92938114"/>
                  </a:ext>
                </a:extLst>
              </a:tr>
              <a:tr h="234929">
                <a:tc>
                  <a:txBody>
                    <a:bodyPr/>
                    <a:lstStyle/>
                    <a:p>
                      <a:pPr algn="l" rtl="0" fontAlgn="t"/>
                      <a:r>
                        <a:rPr lang="fr-FR" sz="1100" b="0" i="1" u="none" strike="noStrike">
                          <a:solidFill>
                            <a:srgbClr val="000000"/>
                          </a:solidFill>
                          <a:effectLst/>
                          <a:latin typeface="Calibri" panose="020F0502020204030204" pitchFamily="34" charset="0"/>
                        </a:rPr>
                        <a:t> Gestion courante de stations de traitement des eaux usées et de dispositifs d’ANC (25 propriétés concernées)</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1" i="0" u="none" strike="noStrike">
                          <a:solidFill>
                            <a:srgbClr val="FF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25220014"/>
                  </a:ext>
                </a:extLst>
              </a:tr>
              <a:tr h="270169">
                <a:tc>
                  <a:txBody>
                    <a:bodyPr/>
                    <a:lstStyle/>
                    <a:p>
                      <a:pPr algn="l" rtl="0" fontAlgn="t"/>
                      <a:r>
                        <a:rPr lang="fr-FR" sz="1200" b="1" i="1" u="none" strike="noStrike">
                          <a:solidFill>
                            <a:srgbClr val="000000"/>
                          </a:solidFill>
                          <a:effectLst/>
                          <a:latin typeface="Calibri" panose="020F0502020204030204" pitchFamily="34" charset="0"/>
                        </a:rPr>
                        <a:t> Autres</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t"/>
                      <a:r>
                        <a:rPr lang="fr-FR" sz="1200" b="1" i="1" u="none" strike="noStrike">
                          <a:solidFill>
                            <a:srgbClr val="000000"/>
                          </a:solidFill>
                          <a:effectLst/>
                          <a:latin typeface="Calibri" panose="020F0502020204030204" pitchFamily="34" charset="0"/>
                        </a:rPr>
                        <a:t> </a:t>
                      </a:r>
                    </a:p>
                  </a:txBody>
                  <a:tcPr marL="8686" marR="8686" marT="868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40921052"/>
                  </a:ext>
                </a:extLst>
              </a:tr>
              <a:tr h="234929">
                <a:tc>
                  <a:txBody>
                    <a:bodyPr/>
                    <a:lstStyle/>
                    <a:p>
                      <a:pPr algn="l" rtl="0" fontAlgn="t"/>
                      <a:r>
                        <a:rPr lang="fr-FR" sz="1100" b="0" i="1" u="none" strike="noStrike">
                          <a:solidFill>
                            <a:srgbClr val="000000"/>
                          </a:solidFill>
                          <a:effectLst/>
                          <a:latin typeface="Calibri" panose="020F0502020204030204" pitchFamily="34" charset="0"/>
                        </a:rPr>
                        <a:t> Création ou extension de retenues et stockage de liquide (piscine, bassin…)</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28346604"/>
                  </a:ext>
                </a:extLst>
              </a:tr>
              <a:tr h="234929">
                <a:tc>
                  <a:txBody>
                    <a:bodyPr/>
                    <a:lstStyle/>
                    <a:p>
                      <a:pPr algn="l" rtl="0" fontAlgn="t"/>
                      <a:r>
                        <a:rPr lang="fr-FR" sz="1100" b="0" i="1" u="none" strike="noStrike">
                          <a:solidFill>
                            <a:srgbClr val="000000"/>
                          </a:solidFill>
                          <a:effectLst/>
                          <a:latin typeface="Calibri" panose="020F0502020204030204" pitchFamily="34" charset="0"/>
                        </a:rPr>
                        <a:t> Dépôt et/ou stockage de matériaux inertes ou polluants</a:t>
                      </a:r>
                    </a:p>
                  </a:txBody>
                  <a:tcPr marL="8686" marR="8686" marT="86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t"/>
                      <a:r>
                        <a:rPr lang="fr-FR" sz="900" b="0" i="0" u="none" strike="noStrike" dirty="0">
                          <a:solidFill>
                            <a:srgbClr val="000000"/>
                          </a:solidFill>
                          <a:effectLst/>
                          <a:latin typeface="Calibri" panose="020F0502020204030204" pitchFamily="34" charset="0"/>
                        </a:rPr>
                        <a:t> </a:t>
                      </a:r>
                    </a:p>
                  </a:txBody>
                  <a:tcPr marL="8686" marR="8686" marT="8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485143902"/>
                  </a:ext>
                </a:extLst>
              </a:tr>
            </a:tbl>
          </a:graphicData>
        </a:graphic>
      </p:graphicFrame>
      <p:sp>
        <p:nvSpPr>
          <p:cNvPr id="3" name="ZoneTexte 2">
            <a:extLst>
              <a:ext uri="{FF2B5EF4-FFF2-40B4-BE49-F238E27FC236}">
                <a16:creationId xmlns:a16="http://schemas.microsoft.com/office/drawing/2014/main" id="{92E68CE4-0EC3-896C-FC93-361419EACBD3}"/>
              </a:ext>
            </a:extLst>
          </p:cNvPr>
          <p:cNvSpPr txBox="1"/>
          <p:nvPr/>
        </p:nvSpPr>
        <p:spPr>
          <a:xfrm>
            <a:off x="1843468" y="6224604"/>
            <a:ext cx="8728218" cy="307777"/>
          </a:xfrm>
          <a:prstGeom prst="rect">
            <a:avLst/>
          </a:prstGeom>
          <a:solidFill>
            <a:srgbClr val="FFFF00"/>
          </a:solidFill>
          <a:ln>
            <a:solidFill>
              <a:srgbClr val="FF0000"/>
            </a:solidFill>
          </a:ln>
        </p:spPr>
        <p:txBody>
          <a:bodyPr wrap="square" rtlCol="0">
            <a:spAutoFit/>
          </a:bodyPr>
          <a:lstStyle/>
          <a:p>
            <a:r>
              <a:rPr lang="fr-FR" sz="1400" dirty="0"/>
              <a:t>Prescription 1 : « </a:t>
            </a:r>
            <a:r>
              <a:rPr lang="fr-FR" sz="1400" i="1" dirty="0"/>
              <a:t>Ne pas aggraver les risques et ne pas en provoquer de nouveaux pendant la phase de travaux </a:t>
            </a:r>
            <a:r>
              <a:rPr lang="fr-FR" sz="1400" dirty="0"/>
              <a:t>»</a:t>
            </a:r>
          </a:p>
        </p:txBody>
      </p:sp>
    </p:spTree>
    <p:extLst>
      <p:ext uri="{BB962C8B-B14F-4D97-AF65-F5344CB8AC3E}">
        <p14:creationId xmlns:p14="http://schemas.microsoft.com/office/powerpoint/2010/main" val="784642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219800" y="163512"/>
            <a:ext cx="9728277" cy="824233"/>
          </a:xfrm>
          <a:prstGeom prst="rect">
            <a:avLst/>
          </a:prstGeom>
          <a:noFill/>
        </p:spPr>
        <p:txBody>
          <a:bodyPr wrap="square" rtlCol="0" anchor="ctr" anchorCtr="0">
            <a:noAutofit/>
          </a:bodyPr>
          <a:lstStyle/>
          <a:p>
            <a:pPr algn="just"/>
            <a:r>
              <a:rPr lang="fr-FR" sz="3200" b="1" dirty="0">
                <a:solidFill>
                  <a:srgbClr val="56495A"/>
                </a:solidFill>
              </a:rPr>
              <a:t>Annexe 4 : Mesures de Prévention, Protection et Sauvegarde</a:t>
            </a:r>
          </a:p>
        </p:txBody>
      </p:sp>
      <p:sp>
        <p:nvSpPr>
          <p:cNvPr id="5" name="ZoneTexte 4">
            <a:extLst>
              <a:ext uri="{FF2B5EF4-FFF2-40B4-BE49-F238E27FC236}">
                <a16:creationId xmlns:a16="http://schemas.microsoft.com/office/drawing/2014/main" id="{C165BD24-2E42-4630-B3E6-7DB7E0F0286E}"/>
              </a:ext>
            </a:extLst>
          </p:cNvPr>
          <p:cNvSpPr txBox="1"/>
          <p:nvPr/>
        </p:nvSpPr>
        <p:spPr>
          <a:xfrm>
            <a:off x="2219800" y="0"/>
            <a:ext cx="10091056" cy="7451725"/>
          </a:xfrm>
          <a:prstGeom prst="rect">
            <a:avLst/>
          </a:prstGeom>
          <a:noFill/>
        </p:spPr>
        <p:txBody>
          <a:bodyPr wrap="square" rtlCol="0" anchor="ctr" anchorCtr="0">
            <a:noAutofit/>
          </a:bodyPr>
          <a:lstStyle/>
          <a:p>
            <a:pPr lvl="7"/>
            <a:endParaRPr lang="fr-FR" dirty="0">
              <a:solidFill>
                <a:srgbClr val="56495A"/>
              </a:solidFill>
            </a:endParaRPr>
          </a:p>
        </p:txBody>
      </p:sp>
      <p:graphicFrame>
        <p:nvGraphicFramePr>
          <p:cNvPr id="12" name="Tableau 12">
            <a:extLst>
              <a:ext uri="{FF2B5EF4-FFF2-40B4-BE49-F238E27FC236}">
                <a16:creationId xmlns:a16="http://schemas.microsoft.com/office/drawing/2014/main" id="{B21A5F40-6090-9ACB-E75A-6F76E84B64EC}"/>
              </a:ext>
            </a:extLst>
          </p:cNvPr>
          <p:cNvGraphicFramePr>
            <a:graphicFrameLocks/>
          </p:cNvGraphicFramePr>
          <p:nvPr>
            <p:extLst>
              <p:ext uri="{D42A27DB-BD31-4B8C-83A1-F6EECF244321}">
                <p14:modId xmlns:p14="http://schemas.microsoft.com/office/powerpoint/2010/main" val="3427192835"/>
              </p:ext>
            </p:extLst>
          </p:nvPr>
        </p:nvGraphicFramePr>
        <p:xfrm>
          <a:off x="467078" y="674688"/>
          <a:ext cx="11480999" cy="6019800"/>
        </p:xfrm>
        <a:graphic>
          <a:graphicData uri="http://schemas.openxmlformats.org/drawingml/2006/table">
            <a:tbl>
              <a:tblPr firstRow="1" bandRow="1">
                <a:tableStyleId>{5C22544A-7EE6-4342-B048-85BDC9FD1C3A}</a:tableStyleId>
              </a:tblPr>
              <a:tblGrid>
                <a:gridCol w="5946857">
                  <a:extLst>
                    <a:ext uri="{9D8B030D-6E8A-4147-A177-3AD203B41FA5}">
                      <a16:colId xmlns:a16="http://schemas.microsoft.com/office/drawing/2014/main" val="281679092"/>
                    </a:ext>
                  </a:extLst>
                </a:gridCol>
                <a:gridCol w="1409051">
                  <a:extLst>
                    <a:ext uri="{9D8B030D-6E8A-4147-A177-3AD203B41FA5}">
                      <a16:colId xmlns:a16="http://schemas.microsoft.com/office/drawing/2014/main" val="913189295"/>
                    </a:ext>
                  </a:extLst>
                </a:gridCol>
                <a:gridCol w="1194387">
                  <a:extLst>
                    <a:ext uri="{9D8B030D-6E8A-4147-A177-3AD203B41FA5}">
                      <a16:colId xmlns:a16="http://schemas.microsoft.com/office/drawing/2014/main" val="1972701136"/>
                    </a:ext>
                  </a:extLst>
                </a:gridCol>
                <a:gridCol w="1649391">
                  <a:extLst>
                    <a:ext uri="{9D8B030D-6E8A-4147-A177-3AD203B41FA5}">
                      <a16:colId xmlns:a16="http://schemas.microsoft.com/office/drawing/2014/main" val="1169416640"/>
                    </a:ext>
                  </a:extLst>
                </a:gridCol>
                <a:gridCol w="1281313">
                  <a:extLst>
                    <a:ext uri="{9D8B030D-6E8A-4147-A177-3AD203B41FA5}">
                      <a16:colId xmlns:a16="http://schemas.microsoft.com/office/drawing/2014/main" val="4110407590"/>
                    </a:ext>
                  </a:extLst>
                </a:gridCol>
              </a:tblGrid>
              <a:tr h="538778">
                <a:tc>
                  <a:txBody>
                    <a:bodyPr/>
                    <a:lstStyle/>
                    <a:p>
                      <a:endParaRPr lang="fr-FR"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a:t>Collectivités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fr-FR" sz="1200"/>
                        <a:t>ERP 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fr-FR" sz="1200"/>
                        <a:t>Gestionnaires infrastructures et réseaux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fr-FR" sz="1200"/>
                        <a:t>Propriétaires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4248030432"/>
                  </a:ext>
                </a:extLst>
              </a:tr>
              <a:tr h="230905">
                <a:tc gridSpan="4">
                  <a:txBody>
                    <a:bodyPr/>
                    <a:lstStyle/>
                    <a:p>
                      <a:pPr marL="0" algn="l" defTabSz="914400" rtl="0" eaLnBrk="1" fontAlgn="t" latinLnBrk="0" hangingPunct="1"/>
                      <a:r>
                        <a:rPr lang="fr-FR" sz="1200" b="1" i="1" u="none" strike="noStrike" kern="1200">
                          <a:solidFill>
                            <a:srgbClr val="000000"/>
                          </a:solidFill>
                          <a:effectLst/>
                          <a:latin typeface="+mn-lt"/>
                          <a:ea typeface="+mn-ea"/>
                          <a:cs typeface="+mn-cs"/>
                        </a:rPr>
                        <a:t>MESURES DE PREVENTION : information des publics et actions de communication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algn="l" defTabSz="914400" rtl="0" eaLnBrk="1" fontAlgn="t" latinLnBrk="0" hangingPunct="1"/>
                      <a:endParaRPr lang="fr-FR" sz="1200" b="1" i="1" u="none" strike="noStrike" kern="120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l" defTabSz="914400" rtl="0" eaLnBrk="1" fontAlgn="t" latinLnBrk="0" hangingPunct="1"/>
                      <a:endParaRPr lang="fr-FR" sz="1200" b="1" i="1" u="none" strike="noStrike" kern="120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738258737"/>
                  </a:ext>
                </a:extLst>
              </a:tr>
              <a:tr h="782511">
                <a:tc>
                  <a:txBody>
                    <a:bodyPr/>
                    <a:lstStyle/>
                    <a:p>
                      <a:pPr marL="171450" indent="-171450">
                        <a:buFontTx/>
                        <a:buChar char="-"/>
                      </a:pPr>
                      <a:r>
                        <a:rPr lang="fr-FR" sz="1100">
                          <a:latin typeface="+mn-lt"/>
                        </a:rPr>
                        <a:t>Plan de communication dans un délai d’1 an suivant l’approbation du PPRN</a:t>
                      </a:r>
                    </a:p>
                    <a:p>
                      <a:pPr marL="171450" indent="-171450">
                        <a:buFontTx/>
                        <a:buChar char="-"/>
                      </a:pPr>
                      <a:r>
                        <a:rPr lang="fr-FR" sz="1100">
                          <a:latin typeface="+mn-lt"/>
                        </a:rPr>
                        <a:t>DICRIM (document d’information communal ou intercommunal sur les risques majeurs)</a:t>
                      </a:r>
                    </a:p>
                    <a:p>
                      <a:pPr marL="0" indent="0">
                        <a:buFontTx/>
                        <a:buNone/>
                      </a:pPr>
                      <a:r>
                        <a:rPr lang="fr-FR" sz="1100">
                          <a:latin typeface="+mn-lt"/>
                        </a:rPr>
                        <a:t>      (art. L125-2 et R125-11 &amp;12, Code de l’environnement)</a:t>
                      </a:r>
                    </a:p>
                    <a:p>
                      <a:pPr marL="171450" indent="-171450">
                        <a:buFontTx/>
                        <a:buChar char="-"/>
                      </a:pPr>
                      <a:r>
                        <a:rPr lang="fr-FR" sz="1100">
                          <a:latin typeface="+mn-lt"/>
                        </a:rPr>
                        <a:t>Bilan des actions de communication tous les 2 ans, avec un recueil des questions posées par le public, des réponses apportées, des sinistres recensés,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fr-FR"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86810"/>
                  </a:ext>
                </a:extLst>
              </a:tr>
              <a:tr h="359185">
                <a:tc>
                  <a:txBody>
                    <a:bodyPr/>
                    <a:lstStyle/>
                    <a:p>
                      <a:pPr algn="just"/>
                      <a:r>
                        <a:rPr lang="fr-FR" sz="1100">
                          <a:latin typeface="+mn-lt"/>
                        </a:rPr>
                        <a:t>Information des utilisateurs dans un délai de 2 ans suivant l’approbation PPRN</a:t>
                      </a:r>
                    </a:p>
                    <a:p>
                      <a:pPr algn="just"/>
                      <a:r>
                        <a:rPr lang="fr-FR" sz="1100">
                          <a:latin typeface="+mn-lt"/>
                        </a:rPr>
                        <a:t>Affichage des risques et bons reflexes, dans les locaux (art. R125-14, code de l’environnement)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1200">
                          <a:solidFill>
                            <a:schemeClr val="dk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3262847"/>
                  </a:ext>
                </a:extLst>
              </a:tr>
              <a:tr h="500294">
                <a:tc>
                  <a:txBody>
                    <a:bodyPr/>
                    <a:lstStyle/>
                    <a:p>
                      <a:pPr algn="just"/>
                      <a:r>
                        <a:rPr lang="fr-FR" sz="1100">
                          <a:latin typeface="+mn-lt"/>
                        </a:rPr>
                        <a:t>Document d’information pour les entreprises dans un délai de 2 ans suivant l’approbation du PPRN</a:t>
                      </a:r>
                    </a:p>
                    <a:p>
                      <a:pPr algn="just"/>
                      <a:r>
                        <a:rPr lang="fr-FR" sz="1100">
                          <a:latin typeface="+mn-lt"/>
                        </a:rPr>
                        <a:t>Fiche de signalement pour chaque découverte (vide, carrières, puits, ...), transmise aux collectivités et au Préfet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1200">
                          <a:solidFill>
                            <a:schemeClr val="dk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261137"/>
                  </a:ext>
                </a:extLst>
              </a:tr>
              <a:tr h="230905">
                <a:tc gridSpan="4">
                  <a:txBody>
                    <a:bodyPr/>
                    <a:lstStyle/>
                    <a:p>
                      <a:pPr marL="0" algn="l" defTabSz="914400" rtl="0" eaLnBrk="1" fontAlgn="t" latinLnBrk="0" hangingPunct="1"/>
                      <a:r>
                        <a:rPr lang="fr-FR" sz="1200" b="1" i="1" u="none" strike="noStrike" kern="1200">
                          <a:solidFill>
                            <a:srgbClr val="000000"/>
                          </a:solidFill>
                          <a:effectLst/>
                          <a:latin typeface="+mn-lt"/>
                          <a:ea typeface="+mn-ea"/>
                          <a:cs typeface="+mn-cs"/>
                        </a:rPr>
                        <a:t>MESURES DE PROTECTION : maîtrise de l’aléa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algn="l" defTabSz="914400" rtl="0" eaLnBrk="1" fontAlgn="t" latinLnBrk="0" hangingPunct="1"/>
                      <a:endParaRPr lang="fr-FR" sz="1200" b="1" i="1" u="none" strike="noStrike" kern="120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l" defTabSz="914400" rtl="0" eaLnBrk="1" fontAlgn="t" latinLnBrk="0" hangingPunct="1"/>
                      <a:endParaRPr lang="fr-FR" sz="1200" b="1" i="1" u="none" strike="noStrike" kern="120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776362967"/>
                  </a:ext>
                </a:extLst>
              </a:tr>
              <a:tr h="359185">
                <a:tc>
                  <a:txBody>
                    <a:bodyPr/>
                    <a:lstStyle/>
                    <a:p>
                      <a:pPr algn="just"/>
                      <a:r>
                        <a:rPr lang="fr-FR" sz="1000">
                          <a:latin typeface="+mn-lt"/>
                        </a:rPr>
                        <a:t>- </a:t>
                      </a:r>
                      <a:r>
                        <a:rPr lang="fr-FR" sz="1100">
                          <a:latin typeface="+mn-lt"/>
                        </a:rPr>
                        <a:t>Plan de surveillance et entretien des ouvrages souterrains accessibles (domaines public &amp; privé)</a:t>
                      </a:r>
                    </a:p>
                    <a:p>
                      <a:pPr algn="just"/>
                      <a:r>
                        <a:rPr lang="fr-FR" sz="1100">
                          <a:latin typeface="+mn-lt"/>
                        </a:rPr>
                        <a:t>- Création d’accès, recherche d’ancien accès dans un délai de 5 ans pour les cavités non accessibles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r-FR" sz="2000" kern="1200">
                          <a:solidFill>
                            <a:schemeClr val="dk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0541980"/>
                  </a:ext>
                </a:extLst>
              </a:tr>
              <a:tr h="333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latin typeface="+mn-lt"/>
                        </a:rPr>
                        <a:t>- Vérification et entretien des systèmes de collecte et drainage des eaux de surface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r-FR" sz="2000" kern="1200">
                          <a:solidFill>
                            <a:schemeClr val="dk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6085174"/>
                  </a:ext>
                </a:extLst>
              </a:tr>
              <a:tr h="500294">
                <a:tc>
                  <a:txBody>
                    <a:bodyPr/>
                    <a:lstStyle/>
                    <a:p>
                      <a:r>
                        <a:rPr lang="fr-FR" sz="1100">
                          <a:latin typeface="+mn-lt"/>
                        </a:rPr>
                        <a:t>Contrôle d’étanchéité des réseaux d’eau potable et assainissement :</a:t>
                      </a:r>
                    </a:p>
                    <a:p>
                      <a:r>
                        <a:rPr lang="fr-FR" sz="1100">
                          <a:latin typeface="+mn-lt"/>
                        </a:rPr>
                        <a:t>- Domaine privé : contrôle dans les 2 ans précédents ou l’année suivant l’approbation du PPRN</a:t>
                      </a:r>
                    </a:p>
                    <a:p>
                      <a:r>
                        <a:rPr lang="fr-FR" sz="1000">
                          <a:latin typeface="+mn-lt"/>
                        </a:rPr>
                        <a:t>- </a:t>
                      </a:r>
                      <a:r>
                        <a:rPr lang="fr-FR" sz="1100">
                          <a:latin typeface="+mn-lt"/>
                        </a:rPr>
                        <a:t>Domaine public : contrôle dans les 2 ans précédents ou les 5 ans suivants l’approbation du PPRN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r-FR" sz="2000" kern="1200">
                          <a:solidFill>
                            <a:schemeClr val="dk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3895657"/>
                  </a:ext>
                </a:extLst>
              </a:tr>
              <a:tr h="230905">
                <a:tc gridSpan="4">
                  <a:txBody>
                    <a:bodyPr/>
                    <a:lstStyle/>
                    <a:p>
                      <a:pPr marL="0" algn="l" defTabSz="914400" rtl="0" eaLnBrk="1" fontAlgn="t" latinLnBrk="0" hangingPunct="1"/>
                      <a:r>
                        <a:rPr lang="fr-FR" sz="1200" b="1" i="1" u="none" strike="noStrike" kern="1200">
                          <a:solidFill>
                            <a:srgbClr val="000000"/>
                          </a:solidFill>
                          <a:effectLst/>
                          <a:latin typeface="+mn-lt"/>
                          <a:ea typeface="+mn-ea"/>
                          <a:cs typeface="+mn-cs"/>
                        </a:rPr>
                        <a:t>MESURES DE SAUVEGARDE : réduction de la vulnérabilité des personnes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algn="l" defTabSz="914400" rtl="0" eaLnBrk="1" fontAlgn="t" latinLnBrk="0" hangingPunct="1"/>
                      <a:endParaRPr lang="fr-FR" sz="1200" b="1" i="1" u="none" strike="noStrike" kern="120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l" defTabSz="914400" rtl="0" eaLnBrk="1" fontAlgn="t" latinLnBrk="0" hangingPunct="1"/>
                      <a:endParaRPr lang="fr-FR" sz="1200" b="1" i="1" u="none" strike="noStrike" kern="120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640863253"/>
                  </a:ext>
                </a:extLst>
              </a:tr>
              <a:tr h="641403">
                <a:tc>
                  <a:txBody>
                    <a:bodyPr/>
                    <a:lstStyle/>
                    <a:p>
                      <a:pPr algn="just"/>
                      <a:r>
                        <a:rPr lang="fr-FR" sz="1100">
                          <a:latin typeface="+mn-lt"/>
                        </a:rPr>
                        <a:t>Dans un délai de 2 ans suivant l’approbation du PPRN :</a:t>
                      </a:r>
                    </a:p>
                    <a:p>
                      <a:pPr algn="just"/>
                      <a:r>
                        <a:rPr lang="fr-FR" sz="1100">
                          <a:latin typeface="+mn-lt"/>
                        </a:rPr>
                        <a:t>- PCS (Plan communal de sauvegarde, art. L731-3 code de la sécurité intérieure)</a:t>
                      </a:r>
                    </a:p>
                    <a:p>
                      <a:pPr algn="just"/>
                      <a:r>
                        <a:rPr lang="fr-FR" sz="1100">
                          <a:latin typeface="+mn-lt"/>
                        </a:rPr>
                        <a:t>- </a:t>
                      </a:r>
                      <a:r>
                        <a:rPr lang="fr-FR" sz="1100" err="1">
                          <a:latin typeface="+mn-lt"/>
                        </a:rPr>
                        <a:t>PiCS</a:t>
                      </a:r>
                      <a:r>
                        <a:rPr lang="fr-FR" sz="1100">
                          <a:latin typeface="+mn-lt"/>
                        </a:rPr>
                        <a:t> (Plan intercommunal de sauvegarde, art. L731-4 code de la sécurité intérieure)</a:t>
                      </a:r>
                    </a:p>
                    <a:p>
                      <a:pPr algn="just"/>
                      <a:r>
                        <a:rPr lang="fr-FR" sz="1100">
                          <a:latin typeface="+mn-lt"/>
                        </a:rPr>
                        <a:t>- Exercice tous les 5 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1605058"/>
                  </a:ext>
                </a:extLst>
              </a:tr>
              <a:tr h="359185">
                <a:tc>
                  <a:txBody>
                    <a:bodyPr/>
                    <a:lstStyle/>
                    <a:p>
                      <a:r>
                        <a:rPr lang="fr-FR" sz="1100">
                          <a:latin typeface="+mn-lt"/>
                        </a:rPr>
                        <a:t>Mise à jour du Plan Particulier de Mise en Sureté (PPMS) dans un délai de 2 ans à compter de l’approbation du PPRN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r-FR" sz="2000" kern="1200">
                          <a:solidFill>
                            <a:schemeClr val="dk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fr-FR" sz="20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fr-FR"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4754465"/>
                  </a:ext>
                </a:extLst>
              </a:tr>
            </a:tbl>
          </a:graphicData>
        </a:graphic>
      </p:graphicFrame>
    </p:spTree>
    <p:extLst>
      <p:ext uri="{BB962C8B-B14F-4D97-AF65-F5344CB8AC3E}">
        <p14:creationId xmlns:p14="http://schemas.microsoft.com/office/powerpoint/2010/main" val="2884363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ACB16E8-6C24-0EA7-250C-E0BD9CFF3E5B}"/>
              </a:ext>
            </a:extLst>
          </p:cNvPr>
          <p:cNvSpPr txBox="1"/>
          <p:nvPr/>
        </p:nvSpPr>
        <p:spPr>
          <a:xfrm>
            <a:off x="2409825" y="396411"/>
            <a:ext cx="9334500" cy="7571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5.	Mesures agro environnementales et climatiques 	exploitations agricoles : poursuite du travail de la 	Chambre d’Agriculture</a:t>
            </a:r>
          </a:p>
        </p:txBody>
      </p:sp>
      <p:pic>
        <p:nvPicPr>
          <p:cNvPr id="6" name="Image 5">
            <a:extLst>
              <a:ext uri="{FF2B5EF4-FFF2-40B4-BE49-F238E27FC236}">
                <a16:creationId xmlns:a16="http://schemas.microsoft.com/office/drawing/2014/main" id="{7AFFA129-7382-8065-B432-C2E7288913E0}"/>
              </a:ext>
            </a:extLst>
          </p:cNvPr>
          <p:cNvPicPr>
            <a:picLocks noChangeAspect="1"/>
          </p:cNvPicPr>
          <p:nvPr/>
        </p:nvPicPr>
        <p:blipFill>
          <a:blip r:embed="rId2"/>
          <a:stretch>
            <a:fillRect/>
          </a:stretch>
        </p:blipFill>
        <p:spPr>
          <a:xfrm>
            <a:off x="3519477" y="1437827"/>
            <a:ext cx="5153045" cy="5565775"/>
          </a:xfrm>
          <a:prstGeom prst="rect">
            <a:avLst/>
          </a:prstGeom>
        </p:spPr>
      </p:pic>
    </p:spTree>
    <p:extLst>
      <p:ext uri="{BB962C8B-B14F-4D97-AF65-F5344CB8AC3E}">
        <p14:creationId xmlns:p14="http://schemas.microsoft.com/office/powerpoint/2010/main" val="3896188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1D152F6-D4F5-2FB6-2C38-F4885FD72F00}"/>
              </a:ext>
            </a:extLst>
          </p:cNvPr>
          <p:cNvPicPr>
            <a:picLocks noChangeAspect="1"/>
          </p:cNvPicPr>
          <p:nvPr/>
        </p:nvPicPr>
        <p:blipFill>
          <a:blip r:embed="rId2"/>
          <a:stretch>
            <a:fillRect/>
          </a:stretch>
        </p:blipFill>
        <p:spPr>
          <a:xfrm>
            <a:off x="3969397" y="367278"/>
            <a:ext cx="4253206" cy="6490722"/>
          </a:xfrm>
          <a:prstGeom prst="rect">
            <a:avLst/>
          </a:prstGeom>
        </p:spPr>
      </p:pic>
    </p:spTree>
    <p:extLst>
      <p:ext uri="{BB962C8B-B14F-4D97-AF65-F5344CB8AC3E}">
        <p14:creationId xmlns:p14="http://schemas.microsoft.com/office/powerpoint/2010/main" val="3262723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8C1D2FA5-5B51-8796-BF93-393451125E52}"/>
              </a:ext>
            </a:extLst>
          </p:cNvPr>
          <p:cNvPicPr>
            <a:picLocks noGrp="1" noChangeAspect="1"/>
          </p:cNvPicPr>
          <p:nvPr>
            <p:ph idx="1"/>
          </p:nvPr>
        </p:nvPicPr>
        <p:blipFill>
          <a:blip r:embed="rId2"/>
          <a:stretch>
            <a:fillRect/>
          </a:stretch>
        </p:blipFill>
        <p:spPr>
          <a:xfrm>
            <a:off x="0" y="953102"/>
            <a:ext cx="4286848" cy="2753109"/>
          </a:xfrm>
        </p:spPr>
      </p:pic>
      <p:pic>
        <p:nvPicPr>
          <p:cNvPr id="6" name="Image 5">
            <a:extLst>
              <a:ext uri="{FF2B5EF4-FFF2-40B4-BE49-F238E27FC236}">
                <a16:creationId xmlns:a16="http://schemas.microsoft.com/office/drawing/2014/main" id="{25F4A9EB-F5C1-445C-E0A2-330096987E40}"/>
              </a:ext>
            </a:extLst>
          </p:cNvPr>
          <p:cNvPicPr>
            <a:picLocks noChangeAspect="1"/>
          </p:cNvPicPr>
          <p:nvPr/>
        </p:nvPicPr>
        <p:blipFill>
          <a:blip r:embed="rId3"/>
          <a:stretch>
            <a:fillRect/>
          </a:stretch>
        </p:blipFill>
        <p:spPr>
          <a:xfrm>
            <a:off x="3971629" y="1766654"/>
            <a:ext cx="4115374" cy="3324689"/>
          </a:xfrm>
          <a:prstGeom prst="rect">
            <a:avLst/>
          </a:prstGeom>
        </p:spPr>
      </p:pic>
      <p:pic>
        <p:nvPicPr>
          <p:cNvPr id="8" name="Image 7">
            <a:extLst>
              <a:ext uri="{FF2B5EF4-FFF2-40B4-BE49-F238E27FC236}">
                <a16:creationId xmlns:a16="http://schemas.microsoft.com/office/drawing/2014/main" id="{55EA57B0-009C-3652-71F9-7228A32D0370}"/>
              </a:ext>
            </a:extLst>
          </p:cNvPr>
          <p:cNvPicPr>
            <a:picLocks noChangeAspect="1"/>
          </p:cNvPicPr>
          <p:nvPr/>
        </p:nvPicPr>
        <p:blipFill>
          <a:blip r:embed="rId4"/>
          <a:stretch>
            <a:fillRect/>
          </a:stretch>
        </p:blipFill>
        <p:spPr>
          <a:xfrm>
            <a:off x="8293031" y="3429000"/>
            <a:ext cx="4212757" cy="2300449"/>
          </a:xfrm>
          <a:prstGeom prst="rect">
            <a:avLst/>
          </a:prstGeom>
        </p:spPr>
      </p:pic>
      <p:pic>
        <p:nvPicPr>
          <p:cNvPr id="10" name="Image 9">
            <a:extLst>
              <a:ext uri="{FF2B5EF4-FFF2-40B4-BE49-F238E27FC236}">
                <a16:creationId xmlns:a16="http://schemas.microsoft.com/office/drawing/2014/main" id="{70966C98-C4BF-9679-B650-3F829286BB57}"/>
              </a:ext>
            </a:extLst>
          </p:cNvPr>
          <p:cNvPicPr>
            <a:picLocks noChangeAspect="1"/>
          </p:cNvPicPr>
          <p:nvPr/>
        </p:nvPicPr>
        <p:blipFill>
          <a:blip r:embed="rId5"/>
          <a:stretch>
            <a:fillRect/>
          </a:stretch>
        </p:blipFill>
        <p:spPr>
          <a:xfrm>
            <a:off x="8209994" y="0"/>
            <a:ext cx="3982006" cy="2734057"/>
          </a:xfrm>
          <a:prstGeom prst="rect">
            <a:avLst/>
          </a:prstGeom>
        </p:spPr>
      </p:pic>
    </p:spTree>
    <p:extLst>
      <p:ext uri="{BB962C8B-B14F-4D97-AF65-F5344CB8AC3E}">
        <p14:creationId xmlns:p14="http://schemas.microsoft.com/office/powerpoint/2010/main" val="1103840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7E42C5-6528-81C5-FAE7-E5290889E746}"/>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E22D4FA9-3410-FBD2-E8A3-505AA80018E2}"/>
              </a:ext>
            </a:extLst>
          </p:cNvPr>
          <p:cNvPicPr>
            <a:picLocks noChangeAspect="1"/>
          </p:cNvPicPr>
          <p:nvPr/>
        </p:nvPicPr>
        <p:blipFill>
          <a:blip r:embed="rId2"/>
          <a:stretch>
            <a:fillRect/>
          </a:stretch>
        </p:blipFill>
        <p:spPr>
          <a:xfrm>
            <a:off x="514050" y="985092"/>
            <a:ext cx="8010825" cy="5191871"/>
          </a:xfrm>
          <a:prstGeom prst="rect">
            <a:avLst/>
          </a:prstGeom>
        </p:spPr>
      </p:pic>
    </p:spTree>
    <p:extLst>
      <p:ext uri="{BB962C8B-B14F-4D97-AF65-F5344CB8AC3E}">
        <p14:creationId xmlns:p14="http://schemas.microsoft.com/office/powerpoint/2010/main" val="1773461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BB9975E-0DBE-FD3E-01B6-A6D789E4040F}"/>
              </a:ext>
            </a:extLst>
          </p:cNvPr>
          <p:cNvSpPr>
            <a:spLocks noGrp="1"/>
          </p:cNvSpPr>
          <p:nvPr>
            <p:ph idx="1"/>
          </p:nvPr>
        </p:nvSpPr>
        <p:spPr/>
        <p:txBody>
          <a:bodyPr/>
          <a:lstStyle/>
          <a:p>
            <a:endParaRPr lang="fr-FR" dirty="0"/>
          </a:p>
        </p:txBody>
      </p:sp>
      <p:pic>
        <p:nvPicPr>
          <p:cNvPr id="3" name="Image 2">
            <a:extLst>
              <a:ext uri="{FF2B5EF4-FFF2-40B4-BE49-F238E27FC236}">
                <a16:creationId xmlns:a16="http://schemas.microsoft.com/office/drawing/2014/main" id="{0E053B24-6C04-7851-9563-6BB678BC0899}"/>
              </a:ext>
            </a:extLst>
          </p:cNvPr>
          <p:cNvPicPr>
            <a:picLocks noChangeAspect="1"/>
          </p:cNvPicPr>
          <p:nvPr/>
        </p:nvPicPr>
        <p:blipFill>
          <a:blip r:embed="rId2"/>
          <a:stretch>
            <a:fillRect/>
          </a:stretch>
        </p:blipFill>
        <p:spPr>
          <a:xfrm>
            <a:off x="838200" y="809625"/>
            <a:ext cx="9040110" cy="5024438"/>
          </a:xfrm>
          <a:prstGeom prst="rect">
            <a:avLst/>
          </a:prstGeom>
        </p:spPr>
      </p:pic>
    </p:spTree>
    <p:extLst>
      <p:ext uri="{BB962C8B-B14F-4D97-AF65-F5344CB8AC3E}">
        <p14:creationId xmlns:p14="http://schemas.microsoft.com/office/powerpoint/2010/main" val="3276646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7E42C5-6528-81C5-FAE7-E5290889E746}"/>
              </a:ext>
            </a:extLst>
          </p:cNvPr>
          <p:cNvSpPr>
            <a:spLocks noGrp="1"/>
          </p:cNvSpPr>
          <p:nvPr>
            <p:ph idx="1"/>
          </p:nvPr>
        </p:nvSpPr>
        <p:spPr/>
        <p:txBody>
          <a:bodyPr/>
          <a:lstStyle/>
          <a:p>
            <a:pPr marL="0" indent="0">
              <a:lnSpc>
                <a:spcPct val="107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La Mission Bassin Minier travaille depuis de nombreuses années sur les problématiques liées à l’aménagement du territoire de son ressort géographique.</a:t>
            </a:r>
          </a:p>
          <a:p>
            <a:pPr algn="just">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existe des sujets transverses à nos territoires tels que les mobilités douces et la trame verte et bleue.</a:t>
            </a:r>
          </a:p>
          <a:p>
            <a:pPr algn="just">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Ainsi des contacts seront pris avec la Mission Bassin Minier en vue d’un partage d’expériences                         et d’expertises.</a:t>
            </a:r>
          </a:p>
          <a:p>
            <a:endParaRPr lang="fr-FR" dirty="0"/>
          </a:p>
        </p:txBody>
      </p:sp>
      <p:sp>
        <p:nvSpPr>
          <p:cNvPr id="4" name="ZoneTexte 3">
            <a:extLst>
              <a:ext uri="{FF2B5EF4-FFF2-40B4-BE49-F238E27FC236}">
                <a16:creationId xmlns:a16="http://schemas.microsoft.com/office/drawing/2014/main" id="{BDCFEC62-0C3F-34F5-D948-7E0768C89B20}"/>
              </a:ext>
            </a:extLst>
          </p:cNvPr>
          <p:cNvSpPr txBox="1"/>
          <p:nvPr/>
        </p:nvSpPr>
        <p:spPr>
          <a:xfrm>
            <a:off x="2761059" y="450204"/>
            <a:ext cx="6093618" cy="461665"/>
          </a:xfrm>
          <a:prstGeom prst="rect">
            <a:avLst/>
          </a:prstGeom>
          <a:noFill/>
        </p:spPr>
        <p:txBody>
          <a:bodyPr wrap="square">
            <a:spAutoFit/>
          </a:bodyPr>
          <a:lstStyle/>
          <a:p>
            <a:pPr marL="0" indent="0">
              <a:buNone/>
            </a:pPr>
            <a:r>
              <a:rPr lang="fr-FR" sz="2400" b="1" dirty="0"/>
              <a:t>6.	Contacts Mission Bassin Minier</a:t>
            </a:r>
          </a:p>
        </p:txBody>
      </p:sp>
    </p:spTree>
    <p:extLst>
      <p:ext uri="{BB962C8B-B14F-4D97-AF65-F5344CB8AC3E}">
        <p14:creationId xmlns:p14="http://schemas.microsoft.com/office/powerpoint/2010/main" val="3659253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7E42C5-6528-81C5-FAE7-E5290889E746}"/>
              </a:ext>
            </a:extLst>
          </p:cNvPr>
          <p:cNvSpPr>
            <a:spLocks noGrp="1"/>
          </p:cNvSpPr>
          <p:nvPr>
            <p:ph idx="1"/>
          </p:nvPr>
        </p:nvSpPr>
        <p:spPr/>
        <p:txBody>
          <a:bodyPr>
            <a:normAutofit fontScale="62500" lnSpcReduction="20000"/>
          </a:bodyPr>
          <a:lstStyle/>
          <a:p>
            <a:pPr marL="0" indent="0">
              <a:buNone/>
            </a:pPr>
            <a:r>
              <a:rPr lang="fr-FR" dirty="0"/>
              <a:t>2022 est l’année des 30 ans de la création du SESDRA ainsi que les 10 ans de l’adoption de notre premier SCoT </a:t>
            </a:r>
            <a:r>
              <a:rPr lang="fr-FR" dirty="0" err="1"/>
              <a:t>grenellisé</a:t>
            </a:r>
            <a:r>
              <a:rPr lang="fr-FR" dirty="0"/>
              <a:t>.</a:t>
            </a:r>
          </a:p>
          <a:p>
            <a:endParaRPr lang="fr-FR" dirty="0"/>
          </a:p>
          <a:p>
            <a:pPr marL="0" indent="0">
              <a:buNone/>
            </a:pPr>
            <a:r>
              <a:rPr lang="fr-FR" dirty="0"/>
              <a:t>Il est proposé l’organisation d’une manifestation permettant d’échanger sur les évolutions dans le domaine de la planification et de l’aménagement du territoire</a:t>
            </a:r>
          </a:p>
          <a:p>
            <a:endParaRPr lang="fr-FR" dirty="0"/>
          </a:p>
          <a:p>
            <a:r>
              <a:rPr lang="fr-FR" dirty="0"/>
              <a:t>Cette manifestation est envisagée comme suit :</a:t>
            </a:r>
          </a:p>
          <a:p>
            <a:pPr>
              <a:buFont typeface="Wingdings" panose="05000000000000000000" pitchFamily="2" charset="2"/>
              <a:buChar char="q"/>
            </a:pPr>
            <a:r>
              <a:rPr lang="fr-FR" dirty="0"/>
              <a:t> Lieu amphithéâtre Churchill de l’Université d’Artois le mercredi 7 décembre de 18 à 20 heures</a:t>
            </a:r>
          </a:p>
          <a:p>
            <a:pPr>
              <a:buFont typeface="Wingdings" panose="05000000000000000000" pitchFamily="2" charset="2"/>
              <a:buChar char="q"/>
            </a:pPr>
            <a:r>
              <a:rPr lang="fr-FR" dirty="0"/>
              <a:t> Public : les membres du Scota ainsi que les maires du périmètre du Scota</a:t>
            </a:r>
          </a:p>
          <a:p>
            <a:pPr>
              <a:buFont typeface="Wingdings" panose="05000000000000000000" pitchFamily="2" charset="2"/>
              <a:buChar char="q"/>
            </a:pPr>
            <a:r>
              <a:rPr lang="fr-FR" dirty="0"/>
              <a:t> Interventions lors d’une table ronde autour de Françoise Rossignol </a:t>
            </a:r>
          </a:p>
          <a:p>
            <a:pPr lvl="2">
              <a:buFont typeface="Wingdings" panose="05000000000000000000" pitchFamily="2" charset="2"/>
              <a:buChar char="q"/>
            </a:pPr>
            <a:r>
              <a:rPr lang="fr-FR" dirty="0"/>
              <a:t>Monsieur Petit, Professeur à l’Université d’Artois, sur le cadre général de la planification</a:t>
            </a:r>
          </a:p>
          <a:p>
            <a:pPr lvl="2">
              <a:buFont typeface="Wingdings" panose="05000000000000000000" pitchFamily="2" charset="2"/>
              <a:buChar char="q"/>
            </a:pPr>
            <a:r>
              <a:rPr lang="fr-FR" dirty="0"/>
              <a:t>Un représentant de la Fédération Nationale des SCoT</a:t>
            </a:r>
          </a:p>
          <a:p>
            <a:pPr lvl="2">
              <a:buFont typeface="Wingdings" panose="05000000000000000000" pitchFamily="2" charset="2"/>
              <a:buChar char="q"/>
            </a:pPr>
            <a:r>
              <a:rPr lang="fr-FR" dirty="0"/>
              <a:t>Monsieur </a:t>
            </a:r>
            <a:r>
              <a:rPr lang="fr-FR" dirty="0" err="1"/>
              <a:t>Wattebled</a:t>
            </a:r>
            <a:r>
              <a:rPr lang="fr-FR" dirty="0"/>
              <a:t>, Président de l’Union Régionale des Aménageurs Hauts de France</a:t>
            </a:r>
          </a:p>
          <a:p>
            <a:pPr>
              <a:buFont typeface="Wingdings" panose="05000000000000000000" pitchFamily="2" charset="2"/>
              <a:buChar char="q"/>
            </a:pPr>
            <a:r>
              <a:rPr lang="fr-FR" dirty="0"/>
              <a:t> Témoignages et débats en table ronde sur les évolutions dans les pratiques d’aménagement  depuis 30 ans et  échanges avec la salle</a:t>
            </a:r>
          </a:p>
          <a:p>
            <a:pPr>
              <a:buFont typeface="Wingdings" panose="05000000000000000000" pitchFamily="2" charset="2"/>
              <a:buChar char="q"/>
            </a:pPr>
            <a:r>
              <a:rPr lang="fr-FR" dirty="0"/>
              <a:t> Pot convivial</a:t>
            </a:r>
          </a:p>
          <a:p>
            <a:endParaRPr lang="fr-FR" dirty="0"/>
          </a:p>
        </p:txBody>
      </p:sp>
      <p:sp>
        <p:nvSpPr>
          <p:cNvPr id="4" name="ZoneTexte 3">
            <a:extLst>
              <a:ext uri="{FF2B5EF4-FFF2-40B4-BE49-F238E27FC236}">
                <a16:creationId xmlns:a16="http://schemas.microsoft.com/office/drawing/2014/main" id="{92BCA5E5-328E-37C7-FAA2-B739536EFDAD}"/>
              </a:ext>
            </a:extLst>
          </p:cNvPr>
          <p:cNvSpPr txBox="1"/>
          <p:nvPr/>
        </p:nvSpPr>
        <p:spPr>
          <a:xfrm>
            <a:off x="2732484" y="357871"/>
            <a:ext cx="9040415" cy="830997"/>
          </a:xfrm>
          <a:prstGeom prst="rect">
            <a:avLst/>
          </a:prstGeom>
          <a:noFill/>
        </p:spPr>
        <p:txBody>
          <a:bodyPr wrap="square">
            <a:spAutoFit/>
          </a:bodyPr>
          <a:lstStyle/>
          <a:p>
            <a:pPr marL="0" indent="0" algn="ctr">
              <a:buNone/>
            </a:pPr>
            <a:r>
              <a:rPr lang="fr-FR" sz="2400" b="1" dirty="0"/>
              <a:t>7. Organisation rencontre du 7 décembre : </a:t>
            </a:r>
          </a:p>
          <a:p>
            <a:pPr marL="0" indent="0" algn="ctr">
              <a:buNone/>
            </a:pPr>
            <a:r>
              <a:rPr lang="fr-FR" sz="2400" b="1" dirty="0"/>
              <a:t>Les 30 ans de planification sur l’Arrageois</a:t>
            </a:r>
          </a:p>
        </p:txBody>
      </p:sp>
    </p:spTree>
    <p:extLst>
      <p:ext uri="{BB962C8B-B14F-4D97-AF65-F5344CB8AC3E}">
        <p14:creationId xmlns:p14="http://schemas.microsoft.com/office/powerpoint/2010/main" val="2629600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D6C72C56-D73D-AD8F-87D3-7064A1A5DCF2}"/>
              </a:ext>
            </a:extLst>
          </p:cNvPr>
          <p:cNvSpPr txBox="1"/>
          <p:nvPr/>
        </p:nvSpPr>
        <p:spPr>
          <a:xfrm>
            <a:off x="2461022" y="357872"/>
            <a:ext cx="9730978" cy="461665"/>
          </a:xfrm>
          <a:prstGeom prst="rect">
            <a:avLst/>
          </a:prstGeom>
          <a:noFill/>
        </p:spPr>
        <p:txBody>
          <a:bodyPr wrap="square">
            <a:spAutoFit/>
          </a:bodyPr>
          <a:lstStyle/>
          <a:p>
            <a:pPr marL="0" indent="0">
              <a:buNone/>
            </a:pPr>
            <a:r>
              <a:rPr lang="fr-FR" sz="2400" b="1" dirty="0"/>
              <a:t>8.Proposition d’organisation du prochain comité syndical à Hannescamps</a:t>
            </a:r>
          </a:p>
        </p:txBody>
      </p:sp>
      <p:sp>
        <p:nvSpPr>
          <p:cNvPr id="10" name="Rectangle 2">
            <a:extLst>
              <a:ext uri="{FF2B5EF4-FFF2-40B4-BE49-F238E27FC236}">
                <a16:creationId xmlns:a16="http://schemas.microsoft.com/office/drawing/2014/main" id="{999CA27D-F825-F575-667A-A189BC1CB25F}"/>
              </a:ext>
            </a:extLst>
          </p:cNvPr>
          <p:cNvSpPr>
            <a:spLocks noChangeArrowheads="1"/>
          </p:cNvSpPr>
          <p:nvPr/>
        </p:nvSpPr>
        <p:spPr bwMode="auto">
          <a:xfrm>
            <a:off x="425904" y="1179447"/>
            <a:ext cx="1103113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Les modalités réglementaires exceptionnelles d’organisation de réunion syndicales liées au COVID n’étant plus applicables, l’organisation des comités syndicaux hors siège du SCOTA doit être abordé, conformément à l’article 5 des statuts du Scota, au sein du bureau syndical</a:t>
            </a:r>
            <a:endParaRPr kumimoji="0" lang="fr-FR" altLang="fr-F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09D9ABBE-AE07-040C-788D-C3870A17207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95275" y="2183515"/>
            <a:ext cx="9477375" cy="34845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FFA934F9-8287-EC8C-6248-44852DA58E3D}"/>
              </a:ext>
            </a:extLst>
          </p:cNvPr>
          <p:cNvSpPr>
            <a:spLocks noChangeArrowheads="1"/>
          </p:cNvSpPr>
          <p:nvPr/>
        </p:nvSpPr>
        <p:spPr bwMode="auto">
          <a:xfrm>
            <a:off x="693174" y="5456074"/>
            <a:ext cx="872347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 est proposé aux membres du bureau d’organiser notre prochain comité syndical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19 octobre à Hannescamps</a:t>
            </a:r>
            <a:endParaRPr kumimoji="0" lang="fr-FR" altLang="fr-F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493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7E42C5-6528-81C5-FAE7-E5290889E746}"/>
              </a:ext>
            </a:extLst>
          </p:cNvPr>
          <p:cNvSpPr>
            <a:spLocks noGrp="1"/>
          </p:cNvSpPr>
          <p:nvPr>
            <p:ph idx="1"/>
          </p:nvPr>
        </p:nvSpPr>
        <p:spPr/>
        <p:txBody>
          <a:bodyPr/>
          <a:lstStyle/>
          <a:p>
            <a:pPr marL="0" indent="0" algn="just">
              <a:lnSpc>
                <a:spcPct val="107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Le Scota a en charge l’organisation et l’animation de la Conférence des SCoT des Hauts de France ;</a:t>
            </a:r>
          </a:p>
          <a:p>
            <a:pPr marL="0" indent="0" algn="just">
              <a:lnSpc>
                <a:spcPct val="107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La contribution auprès du Conseil Régional sera formulée lors de la séance plénière du 17 octobre 2022.</a:t>
            </a:r>
          </a:p>
          <a:p>
            <a:pPr marL="0" indent="0" algn="just">
              <a:lnSpc>
                <a:spcPct val="107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est proposé au bureau un point général sur la teneur des échanges et des futures propositions   de la Conférence des SCoT.</a:t>
            </a:r>
          </a:p>
          <a:p>
            <a:pPr marL="0" indent="0" algn="just">
              <a:lnSpc>
                <a:spcPct val="107000"/>
              </a:lnSpc>
              <a:spcAft>
                <a:spcPts val="800"/>
              </a:spcAft>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Lecture du document martyr de la conférence des SCoT Hauts de France</a:t>
            </a:r>
          </a:p>
          <a:p>
            <a:pPr marL="0" indent="0">
              <a:buNone/>
            </a:pPr>
            <a:endParaRPr lang="fr-FR" dirty="0"/>
          </a:p>
        </p:txBody>
      </p:sp>
      <p:sp>
        <p:nvSpPr>
          <p:cNvPr id="4" name="ZoneTexte 3">
            <a:extLst>
              <a:ext uri="{FF2B5EF4-FFF2-40B4-BE49-F238E27FC236}">
                <a16:creationId xmlns:a16="http://schemas.microsoft.com/office/drawing/2014/main" id="{5BE4B509-3CD9-8207-FFD7-11F13CA35816}"/>
              </a:ext>
            </a:extLst>
          </p:cNvPr>
          <p:cNvSpPr txBox="1"/>
          <p:nvPr/>
        </p:nvSpPr>
        <p:spPr>
          <a:xfrm>
            <a:off x="2771774" y="357871"/>
            <a:ext cx="8696325" cy="830997"/>
          </a:xfrm>
          <a:prstGeom prst="rect">
            <a:avLst/>
          </a:prstGeom>
          <a:noFill/>
        </p:spPr>
        <p:txBody>
          <a:bodyPr wrap="square">
            <a:spAutoFit/>
          </a:bodyPr>
          <a:lstStyle/>
          <a:p>
            <a:pPr marL="0" indent="0">
              <a:buNone/>
            </a:pPr>
            <a:r>
              <a:rPr lang="fr-FR" sz="2400" b="1" dirty="0"/>
              <a:t>1.	Retour sur les échanges de la Conférence des SCoT et 	questionnement de la territorialisation pour le SRADDET</a:t>
            </a:r>
          </a:p>
        </p:txBody>
      </p:sp>
    </p:spTree>
    <p:extLst>
      <p:ext uri="{BB962C8B-B14F-4D97-AF65-F5344CB8AC3E}">
        <p14:creationId xmlns:p14="http://schemas.microsoft.com/office/powerpoint/2010/main" val="3997275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4CE41DE-1893-4647-D05B-A4B1C7CF526B}"/>
              </a:ext>
            </a:extLst>
          </p:cNvPr>
          <p:cNvSpPr>
            <a:spLocks noGrp="1"/>
          </p:cNvSpPr>
          <p:nvPr>
            <p:ph idx="1"/>
          </p:nvPr>
        </p:nvSpPr>
        <p:spPr/>
        <p:txBody>
          <a:bodyPr/>
          <a:lstStyle/>
          <a:p>
            <a:pPr marL="0" indent="0" algn="ctr">
              <a:buNone/>
            </a:pPr>
            <a:r>
              <a:rPr lang="fr-FR" b="1" dirty="0"/>
              <a:t>Merci de votre Attention</a:t>
            </a:r>
          </a:p>
        </p:txBody>
      </p:sp>
    </p:spTree>
    <p:extLst>
      <p:ext uri="{BB962C8B-B14F-4D97-AF65-F5344CB8AC3E}">
        <p14:creationId xmlns:p14="http://schemas.microsoft.com/office/powerpoint/2010/main" val="374577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7E42C5-6528-81C5-FAE7-E5290889E746}"/>
              </a:ext>
            </a:extLst>
          </p:cNvPr>
          <p:cNvSpPr>
            <a:spLocks noGrp="1"/>
          </p:cNvSpPr>
          <p:nvPr>
            <p:ph idx="1"/>
          </p:nvPr>
        </p:nvSpPr>
        <p:spPr/>
        <p:txBody>
          <a:bodyPr/>
          <a:lstStyle/>
          <a:p>
            <a:pPr marL="0" indent="0">
              <a:lnSpc>
                <a:spcPct val="107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Monsieur le Ministre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Béchu</a:t>
            </a:r>
            <a:r>
              <a:rPr lang="fr-FR" sz="1800" dirty="0">
                <a:effectLst/>
                <a:latin typeface="Calibri" panose="020F0502020204030204" pitchFamily="34" charset="0"/>
                <a:ea typeface="Calibri" panose="020F0502020204030204" pitchFamily="34" charset="0"/>
                <a:cs typeface="Times New Roman" panose="02020603050405020304" pitchFamily="18" charset="0"/>
              </a:rPr>
              <a:t> a adressé une circulaire aux préfets concernant la mise en œuvre de la loi Climat Résilience (cf. pièce jointe).</a:t>
            </a:r>
          </a:p>
          <a:p>
            <a:pPr marL="0" indent="0">
              <a:lnSpc>
                <a:spcPct val="107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fr-FR" sz="1800" dirty="0">
                <a:latin typeface="Calibri" panose="020F0502020204030204" pitchFamily="34" charset="0"/>
                <a:ea typeface="Calibri" panose="020F0502020204030204" pitchFamily="34" charset="0"/>
                <a:cs typeface="Times New Roman" panose="02020603050405020304" pitchFamily="18" charset="0"/>
              </a:rPr>
              <a:t>L</a:t>
            </a:r>
            <a:r>
              <a:rPr lang="fr-FR" sz="1800" dirty="0">
                <a:effectLst/>
                <a:latin typeface="Calibri" panose="020F0502020204030204" pitchFamily="34" charset="0"/>
                <a:ea typeface="Calibri" panose="020F0502020204030204" pitchFamily="34" charset="0"/>
                <a:cs typeface="Times New Roman" panose="02020603050405020304" pitchFamily="18" charset="0"/>
              </a:rPr>
              <a:t>es axes de cette circulaire :</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Attendre les résultats de la concertation entre collectivités avant d’appliquer la réforme relative à la réduction de moitié de la consommation des ENAF au niveau national</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Sensibiliser les élus dont les documents de planification entrent en modification ou en révision à la politique de sobriété foncière et de maitrise de l’étalement urbain</a:t>
            </a:r>
          </a:p>
          <a:p>
            <a:endParaRPr lang="fr-FR" dirty="0"/>
          </a:p>
        </p:txBody>
      </p:sp>
      <p:sp>
        <p:nvSpPr>
          <p:cNvPr id="4" name="ZoneTexte 3">
            <a:extLst>
              <a:ext uri="{FF2B5EF4-FFF2-40B4-BE49-F238E27FC236}">
                <a16:creationId xmlns:a16="http://schemas.microsoft.com/office/drawing/2014/main" id="{8AE0A38A-DEEB-E556-FDC3-BF0850874D49}"/>
              </a:ext>
            </a:extLst>
          </p:cNvPr>
          <p:cNvSpPr txBox="1"/>
          <p:nvPr/>
        </p:nvSpPr>
        <p:spPr>
          <a:xfrm>
            <a:off x="2514599" y="311705"/>
            <a:ext cx="6715125" cy="461665"/>
          </a:xfrm>
          <a:prstGeom prst="rect">
            <a:avLst/>
          </a:prstGeom>
          <a:noFill/>
        </p:spPr>
        <p:txBody>
          <a:bodyPr wrap="square">
            <a:spAutoFit/>
          </a:bodyPr>
          <a:lstStyle/>
          <a:p>
            <a:pPr marL="0" indent="0">
              <a:buNone/>
            </a:pPr>
            <a:r>
              <a:rPr lang="fr-FR" sz="2400" b="1" dirty="0"/>
              <a:t>2.	Circulaire du 4 Août 2022 et ses impacts</a:t>
            </a:r>
          </a:p>
        </p:txBody>
      </p:sp>
    </p:spTree>
    <p:extLst>
      <p:ext uri="{BB962C8B-B14F-4D97-AF65-F5344CB8AC3E}">
        <p14:creationId xmlns:p14="http://schemas.microsoft.com/office/powerpoint/2010/main" val="2234310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38A88951-983A-33E2-DBDA-C0F4A0E32A9D}"/>
              </a:ext>
            </a:extLst>
          </p:cNvPr>
          <p:cNvPicPr>
            <a:picLocks noGrp="1" noChangeAspect="1"/>
          </p:cNvPicPr>
          <p:nvPr>
            <p:ph idx="1"/>
          </p:nvPr>
        </p:nvPicPr>
        <p:blipFill>
          <a:blip r:embed="rId2"/>
          <a:stretch>
            <a:fillRect/>
          </a:stretch>
        </p:blipFill>
        <p:spPr>
          <a:xfrm>
            <a:off x="247650" y="918623"/>
            <a:ext cx="9210675" cy="5939377"/>
          </a:xfrm>
        </p:spPr>
      </p:pic>
    </p:spTree>
    <p:extLst>
      <p:ext uri="{BB962C8B-B14F-4D97-AF65-F5344CB8AC3E}">
        <p14:creationId xmlns:p14="http://schemas.microsoft.com/office/powerpoint/2010/main" val="424627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7E42C5-6528-81C5-FAE7-E5290889E746}"/>
              </a:ext>
            </a:extLst>
          </p:cNvPr>
          <p:cNvSpPr>
            <a:spLocks noGrp="1"/>
          </p:cNvSpPr>
          <p:nvPr>
            <p:ph idx="1"/>
          </p:nvPr>
        </p:nvSpPr>
        <p:spPr/>
        <p:txBody>
          <a:bodyPr/>
          <a:lstStyle/>
          <a:p>
            <a:pPr marL="0" indent="0">
              <a:lnSpc>
                <a:spcPct val="107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données CEREMA de consommation foncière ont été actualisées.</a:t>
            </a:r>
          </a:p>
          <a:p>
            <a:pPr marL="0" indent="0">
              <a:lnSpc>
                <a:spcPct val="107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premières données ont fait l’objet d’une présentation et analyse en septembre 2021.</a:t>
            </a:r>
          </a:p>
          <a:p>
            <a:pPr marL="0" indent="0">
              <a:lnSpc>
                <a:spcPct val="107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est proposé au bureau syndical l’examen des données nouvelles et de leur évolution tant sur le périmètre régional, que départemental , du SCoT  et de chacune des intercommunalités (cf. pièces jointes).</a:t>
            </a:r>
          </a:p>
          <a:p>
            <a:pPr marL="0" indent="0">
              <a:buNone/>
            </a:pPr>
            <a:endParaRPr lang="fr-FR" dirty="0"/>
          </a:p>
        </p:txBody>
      </p:sp>
      <p:sp>
        <p:nvSpPr>
          <p:cNvPr id="4" name="ZoneTexte 3">
            <a:extLst>
              <a:ext uri="{FF2B5EF4-FFF2-40B4-BE49-F238E27FC236}">
                <a16:creationId xmlns:a16="http://schemas.microsoft.com/office/drawing/2014/main" id="{B0B0CEC7-E489-C027-2590-EFAD511ACDF4}"/>
              </a:ext>
            </a:extLst>
          </p:cNvPr>
          <p:cNvSpPr txBox="1"/>
          <p:nvPr/>
        </p:nvSpPr>
        <p:spPr>
          <a:xfrm>
            <a:off x="2466975" y="468671"/>
            <a:ext cx="9725025" cy="4247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3.	Point consommation foncière données CEREMA nouveau 	millésime </a:t>
            </a:r>
          </a:p>
        </p:txBody>
      </p:sp>
    </p:spTree>
    <p:extLst>
      <p:ext uri="{BB962C8B-B14F-4D97-AF65-F5344CB8AC3E}">
        <p14:creationId xmlns:p14="http://schemas.microsoft.com/office/powerpoint/2010/main" val="159966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7E42C5-6528-81C5-FAE7-E5290889E746}"/>
              </a:ext>
            </a:extLst>
          </p:cNvPr>
          <p:cNvSpPr>
            <a:spLocks noGrp="1"/>
          </p:cNvSpPr>
          <p:nvPr>
            <p:ph idx="1"/>
          </p:nvPr>
        </p:nvSpPr>
        <p:spPr>
          <a:xfrm>
            <a:off x="838199" y="0"/>
            <a:ext cx="10515600" cy="4351338"/>
          </a:xfrm>
        </p:spPr>
        <p:txBody>
          <a:bodyPr/>
          <a:lstStyle/>
          <a:p>
            <a:pPr marL="0" indent="0" algn="ctr">
              <a:buNone/>
            </a:pPr>
            <a:r>
              <a:rPr lang="fr-FR" dirty="0"/>
              <a:t>France</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Hauts de France</a:t>
            </a:r>
          </a:p>
          <a:p>
            <a:pPr marL="0" indent="0" algn="ctr">
              <a:buNone/>
            </a:pPr>
            <a:endParaRPr lang="fr-FR" dirty="0"/>
          </a:p>
          <a:p>
            <a:pPr marL="0" indent="0">
              <a:buNone/>
            </a:pPr>
            <a:endParaRPr lang="fr-FR" dirty="0"/>
          </a:p>
        </p:txBody>
      </p:sp>
      <p:pic>
        <p:nvPicPr>
          <p:cNvPr id="4" name="Image 3">
            <a:extLst>
              <a:ext uri="{FF2B5EF4-FFF2-40B4-BE49-F238E27FC236}">
                <a16:creationId xmlns:a16="http://schemas.microsoft.com/office/drawing/2014/main" id="{61EB1A2C-450D-2382-412C-5EECAE9E5EBC}"/>
              </a:ext>
            </a:extLst>
          </p:cNvPr>
          <p:cNvPicPr>
            <a:picLocks noChangeAspect="1"/>
          </p:cNvPicPr>
          <p:nvPr/>
        </p:nvPicPr>
        <p:blipFill>
          <a:blip r:embed="rId2"/>
          <a:stretch>
            <a:fillRect/>
          </a:stretch>
        </p:blipFill>
        <p:spPr>
          <a:xfrm>
            <a:off x="2760865" y="422875"/>
            <a:ext cx="6051380" cy="3109463"/>
          </a:xfrm>
          <a:prstGeom prst="rect">
            <a:avLst/>
          </a:prstGeom>
        </p:spPr>
      </p:pic>
      <p:pic>
        <p:nvPicPr>
          <p:cNvPr id="8" name="Image 7">
            <a:extLst>
              <a:ext uri="{FF2B5EF4-FFF2-40B4-BE49-F238E27FC236}">
                <a16:creationId xmlns:a16="http://schemas.microsoft.com/office/drawing/2014/main" id="{BAF0D037-000A-53EE-5A5F-43B322096943}"/>
              </a:ext>
            </a:extLst>
          </p:cNvPr>
          <p:cNvPicPr>
            <a:picLocks noChangeAspect="1"/>
          </p:cNvPicPr>
          <p:nvPr/>
        </p:nvPicPr>
        <p:blipFill>
          <a:blip r:embed="rId3"/>
          <a:stretch>
            <a:fillRect/>
          </a:stretch>
        </p:blipFill>
        <p:spPr>
          <a:xfrm>
            <a:off x="3427000" y="3955213"/>
            <a:ext cx="4719111" cy="2923006"/>
          </a:xfrm>
          <a:prstGeom prst="rect">
            <a:avLst/>
          </a:prstGeom>
        </p:spPr>
      </p:pic>
    </p:spTree>
    <p:extLst>
      <p:ext uri="{BB962C8B-B14F-4D97-AF65-F5344CB8AC3E}">
        <p14:creationId xmlns:p14="http://schemas.microsoft.com/office/powerpoint/2010/main" val="134220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7E42C5-6528-81C5-FAE7-E5290889E746}"/>
              </a:ext>
            </a:extLst>
          </p:cNvPr>
          <p:cNvSpPr>
            <a:spLocks noGrp="1"/>
          </p:cNvSpPr>
          <p:nvPr>
            <p:ph idx="1"/>
          </p:nvPr>
        </p:nvSpPr>
        <p:spPr>
          <a:xfrm>
            <a:off x="838200" y="73025"/>
            <a:ext cx="10515600" cy="4351338"/>
          </a:xfrm>
        </p:spPr>
        <p:txBody>
          <a:bodyPr/>
          <a:lstStyle/>
          <a:p>
            <a:pPr marL="0" indent="0" algn="ctr">
              <a:buNone/>
            </a:pPr>
            <a:r>
              <a:rPr lang="fr-FR" dirty="0"/>
              <a:t>Pas de Calais</a:t>
            </a:r>
          </a:p>
          <a:p>
            <a:pPr algn="ctr"/>
            <a:endParaRPr lang="fr-FR" dirty="0"/>
          </a:p>
          <a:p>
            <a:pPr algn="ctr"/>
            <a:endParaRPr lang="fr-FR" dirty="0"/>
          </a:p>
          <a:p>
            <a:pPr algn="ctr"/>
            <a:endParaRPr lang="fr-FR" dirty="0"/>
          </a:p>
          <a:p>
            <a:pPr algn="ctr"/>
            <a:endParaRPr lang="fr-FR" dirty="0"/>
          </a:p>
          <a:p>
            <a:pPr algn="ctr"/>
            <a:endParaRPr lang="fr-FR" dirty="0"/>
          </a:p>
          <a:p>
            <a:pPr marL="0" indent="0" algn="ctr">
              <a:buNone/>
            </a:pPr>
            <a:endParaRPr lang="fr-FR" dirty="0"/>
          </a:p>
        </p:txBody>
      </p:sp>
      <p:pic>
        <p:nvPicPr>
          <p:cNvPr id="4" name="Image 3">
            <a:extLst>
              <a:ext uri="{FF2B5EF4-FFF2-40B4-BE49-F238E27FC236}">
                <a16:creationId xmlns:a16="http://schemas.microsoft.com/office/drawing/2014/main" id="{A3E655E8-88B5-84CE-250F-42D72D1A63CD}"/>
              </a:ext>
            </a:extLst>
          </p:cNvPr>
          <p:cNvPicPr>
            <a:picLocks noChangeAspect="1"/>
          </p:cNvPicPr>
          <p:nvPr/>
        </p:nvPicPr>
        <p:blipFill>
          <a:blip r:embed="rId2"/>
          <a:stretch>
            <a:fillRect/>
          </a:stretch>
        </p:blipFill>
        <p:spPr>
          <a:xfrm>
            <a:off x="838200" y="1296987"/>
            <a:ext cx="7874062" cy="4942788"/>
          </a:xfrm>
          <a:prstGeom prst="rect">
            <a:avLst/>
          </a:prstGeom>
        </p:spPr>
      </p:pic>
    </p:spTree>
    <p:extLst>
      <p:ext uri="{BB962C8B-B14F-4D97-AF65-F5344CB8AC3E}">
        <p14:creationId xmlns:p14="http://schemas.microsoft.com/office/powerpoint/2010/main" val="288541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BBE5D06-A0DE-EE9A-E069-3050C08BE94D}"/>
              </a:ext>
            </a:extLst>
          </p:cNvPr>
          <p:cNvSpPr>
            <a:spLocks noGrp="1"/>
          </p:cNvSpPr>
          <p:nvPr>
            <p:ph idx="1"/>
          </p:nvPr>
        </p:nvSpPr>
        <p:spPr/>
        <p:txBody>
          <a:bodyPr/>
          <a:lstStyle/>
          <a:p>
            <a:endParaRPr lang="fr-FR"/>
          </a:p>
        </p:txBody>
      </p:sp>
      <p:pic>
        <p:nvPicPr>
          <p:cNvPr id="3" name="Image 2">
            <a:extLst>
              <a:ext uri="{FF2B5EF4-FFF2-40B4-BE49-F238E27FC236}">
                <a16:creationId xmlns:a16="http://schemas.microsoft.com/office/drawing/2014/main" id="{B40641EF-0BC9-7E67-885C-B4204B1C49D4}"/>
              </a:ext>
            </a:extLst>
          </p:cNvPr>
          <p:cNvPicPr>
            <a:picLocks noChangeAspect="1"/>
          </p:cNvPicPr>
          <p:nvPr/>
        </p:nvPicPr>
        <p:blipFill>
          <a:blip r:embed="rId2"/>
          <a:stretch>
            <a:fillRect/>
          </a:stretch>
        </p:blipFill>
        <p:spPr>
          <a:xfrm>
            <a:off x="838200" y="1424170"/>
            <a:ext cx="7962900" cy="4958032"/>
          </a:xfrm>
          <a:prstGeom prst="rect">
            <a:avLst/>
          </a:prstGeom>
        </p:spPr>
      </p:pic>
      <p:sp>
        <p:nvSpPr>
          <p:cNvPr id="5" name="ZoneTexte 4">
            <a:extLst>
              <a:ext uri="{FF2B5EF4-FFF2-40B4-BE49-F238E27FC236}">
                <a16:creationId xmlns:a16="http://schemas.microsoft.com/office/drawing/2014/main" id="{D1F9C6F5-47DB-BB5A-7CD1-9BD66EA5AE70}"/>
              </a:ext>
            </a:extLst>
          </p:cNvPr>
          <p:cNvSpPr txBox="1"/>
          <p:nvPr/>
        </p:nvSpPr>
        <p:spPr>
          <a:xfrm>
            <a:off x="3048000" y="833750"/>
            <a:ext cx="6096000" cy="369332"/>
          </a:xfrm>
          <a:prstGeom prst="rect">
            <a:avLst/>
          </a:prstGeom>
          <a:noFill/>
        </p:spPr>
        <p:txBody>
          <a:bodyPr wrap="square">
            <a:spAutoFit/>
          </a:bodyPr>
          <a:lstStyle/>
          <a:p>
            <a:pPr marL="0" indent="0" algn="ctr">
              <a:buNone/>
            </a:pPr>
            <a:r>
              <a:rPr lang="fr-FR" dirty="0"/>
              <a:t>SCOTA</a:t>
            </a:r>
          </a:p>
        </p:txBody>
      </p:sp>
    </p:spTree>
    <p:extLst>
      <p:ext uri="{BB962C8B-B14F-4D97-AF65-F5344CB8AC3E}">
        <p14:creationId xmlns:p14="http://schemas.microsoft.com/office/powerpoint/2010/main" val="16763052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2466</Words>
  <Application>Microsoft Office PowerPoint</Application>
  <PresentationFormat>Grand écran</PresentationFormat>
  <Paragraphs>501</Paragraphs>
  <Slides>30</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BOURGEOIS David;c.parsy@cu-arras.org</dc:creator>
  <cp:lastModifiedBy>PARSY Christian</cp:lastModifiedBy>
  <cp:revision>145</cp:revision>
  <cp:lastPrinted>2017-09-15T10:26:00Z</cp:lastPrinted>
  <dcterms:created xsi:type="dcterms:W3CDTF">2017-04-28T11:43:42Z</dcterms:created>
  <dcterms:modified xsi:type="dcterms:W3CDTF">2022-10-11T13:36:56Z</dcterms:modified>
</cp:coreProperties>
</file>