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6"/>
  </p:notesMasterIdLst>
  <p:handoutMasterIdLst>
    <p:handoutMasterId r:id="rId47"/>
  </p:handoutMasterIdLst>
  <p:sldIdLst>
    <p:sldId id="269" r:id="rId5"/>
    <p:sldId id="344" r:id="rId6"/>
    <p:sldId id="299" r:id="rId7"/>
    <p:sldId id="300" r:id="rId8"/>
    <p:sldId id="301" r:id="rId9"/>
    <p:sldId id="302" r:id="rId10"/>
    <p:sldId id="304" r:id="rId11"/>
    <p:sldId id="298" r:id="rId12"/>
    <p:sldId id="305" r:id="rId13"/>
    <p:sldId id="303"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45" r:id="rId27"/>
    <p:sldId id="348" r:id="rId28"/>
    <p:sldId id="346" r:id="rId29"/>
    <p:sldId id="347" r:id="rId30"/>
    <p:sldId id="349" r:id="rId31"/>
    <p:sldId id="350" r:id="rId32"/>
    <p:sldId id="359" r:id="rId33"/>
    <p:sldId id="340" r:id="rId34"/>
    <p:sldId id="352" r:id="rId35"/>
    <p:sldId id="356" r:id="rId36"/>
    <p:sldId id="351" r:id="rId37"/>
    <p:sldId id="357" r:id="rId38"/>
    <p:sldId id="353" r:id="rId39"/>
    <p:sldId id="360" r:id="rId40"/>
    <p:sldId id="358" r:id="rId41"/>
    <p:sldId id="355" r:id="rId42"/>
    <p:sldId id="361" r:id="rId43"/>
    <p:sldId id="282" r:id="rId44"/>
    <p:sldId id="354" r:id="rId45"/>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495A"/>
    <a:srgbClr val="FFFF00"/>
    <a:srgbClr val="F7D4BE"/>
    <a:srgbClr val="E6EC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7" autoAdjust="0"/>
    <p:restoredTop sz="88642" autoAdjust="0"/>
  </p:normalViewPr>
  <p:slideViewPr>
    <p:cSldViewPr snapToGrid="0">
      <p:cViewPr varScale="1">
        <p:scale>
          <a:sx n="67" d="100"/>
          <a:sy n="67"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55DC0B7-BEC2-4738-8FA2-C2B3D4ACB3AE}" type="datetimeFigureOut">
              <a:rPr lang="fr-FR" smtClean="0"/>
              <a:t>07/06/2022</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5E63867-4399-4F09-9C4D-59020D269CAE}" type="slidenum">
              <a:rPr lang="fr-FR" smtClean="0"/>
              <a:t>‹N°›</a:t>
            </a:fld>
            <a:endParaRPr lang="fr-FR"/>
          </a:p>
        </p:txBody>
      </p:sp>
    </p:spTree>
    <p:extLst>
      <p:ext uri="{BB962C8B-B14F-4D97-AF65-F5344CB8AC3E}">
        <p14:creationId xmlns:p14="http://schemas.microsoft.com/office/powerpoint/2010/main" val="43763311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1T09:08:41.4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375 1133,'-40'0,"16"-1,-1 1,-41 6,58-4,-1 0,1 0,0 1,0 0,0 0,0 1,0 0,1 1,-1 0,1 0,-8 8,3-1,2 0,-1 1,2 0,0 0,0 1,1 0,1 0,1 1,0 0,0 1,2-1,-5 28,3-6,3 0,1 1,1-1,7 53,-2-67,2-1,0 1,1-1,2 0,0-1,15 25,8 23,-18-41,2 0,22 31,14 27,2 6,15 30,3 11,-54-104,-1 1,-1 0,-1 1,-2 1,-2 0,0 1,6 39,-6-14,2 27,-10-57,1 0,1-1,10 31,-7-27,9 55,-14-57,12 80,-1-32,6 101,-16-126,0-24,2 0,1 0,0-1,17 38,-6-19,-7-8,12 65,-19-75,1-1,2 1,1-1,1-1,15 32,11 28,-29-65,1-2,2 1,19 35,-24-50,-1 0,1-1,0 1,0-1,0 0,1 0,-1 0,1 0,0-1,0 0,1 0,-1 0,1-1,-1 1,1-1,0-1,0 1,6 0,14-1,-1 0,0-2,1-1,-1-2,0 0,-1-1,44-15,-13 4,-23 5,-1-1,44-23,16-7,-65 29,0-1,0-2,-1 0,-2-2,23-20,22-16,-7 11,-3-3,70-71,-110 101,0 0,29-19,25-21,164-154,-200 179,-5 7,-1-2,-2-2,0 0,23-34,-14 11,60-65,34-33,2 0,49-55,-165 186,50-54,145-144,-173 182,1 1,2 2,83-47,12-2,-79 43,86-38,-121 63,-1-2,0 0,-1-2,0 0,36-38,-6 6,-5 1,-34 32,2 1,20-17,72-64,45-51,-89 83,-28 32,14-15,-38 35,-2 2,0-1,-1 1,0-2,0 1,7-17,-13 23,1 0,-1 0,0 0,-1 0,1-1,-1 1,0 0,0 0,0-1,0 1,-1 0,0 0,0-1,0 1,0 0,-1 0,1 0,-1 0,0 1,-3-5,-5-8,-2 0,0 1,0 0,-1 1,-1 1,-25-20,-103-60,28 21,-203-144,244 160,45 33,-45-27,-82-52,71 45,-101-58,-17-7,176 108,0 1,-1 1,0 2,-38-10,-52-20,113 38,-1 0,1 0,0 1,0-1,-1 1,1 0,-1 0,1 1,-1-1,1 1,-1 0,0 0,1 1,-1-1,1 1,-1 0,1 0,-6 3,2 0,1 1,0 0,0 1,0 0,1 0,-1 0,1 0,-7 12,-101 141,82-120,-22 33,29-37,0-1,-34 32,-21 29,60-72,0-1,-2-1,0-1,-39 27,43-33,-10 10,-37 39,43-39,-1-2,-41 31,26-27,-1-2,-1-2,-1-1,-86 29,-113 22,213-64,0-3,-40 5,-2 0,8-2,0-3,-119-6,63-2,-11 5,-141-5,255 1,0-1,0 0,0-1,0-1,0 0,1-1,0-1,0 0,1 0,0-2,-21-17,20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B8A21C0-A02B-4A03-925B-D3051395543C}" type="datetimeFigureOut">
              <a:rPr lang="fr-FR" smtClean="0"/>
              <a:t>07/06/2022</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E58FCAF-7108-49D6-B169-C33FC078CEF2}" type="slidenum">
              <a:rPr lang="fr-FR" smtClean="0"/>
              <a:t>‹N°›</a:t>
            </a:fld>
            <a:endParaRPr lang="fr-FR"/>
          </a:p>
        </p:txBody>
      </p:sp>
    </p:spTree>
    <p:extLst>
      <p:ext uri="{BB962C8B-B14F-4D97-AF65-F5344CB8AC3E}">
        <p14:creationId xmlns:p14="http://schemas.microsoft.com/office/powerpoint/2010/main" val="380877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03250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11</a:t>
            </a:fld>
            <a:endParaRPr lang="fr-FR"/>
          </a:p>
        </p:txBody>
      </p:sp>
    </p:spTree>
    <p:extLst>
      <p:ext uri="{BB962C8B-B14F-4D97-AF65-F5344CB8AC3E}">
        <p14:creationId xmlns:p14="http://schemas.microsoft.com/office/powerpoint/2010/main" val="454180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12</a:t>
            </a:fld>
            <a:endParaRPr lang="fr-FR"/>
          </a:p>
        </p:txBody>
      </p:sp>
    </p:spTree>
    <p:extLst>
      <p:ext uri="{BB962C8B-B14F-4D97-AF65-F5344CB8AC3E}">
        <p14:creationId xmlns:p14="http://schemas.microsoft.com/office/powerpoint/2010/main" val="3512008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13</a:t>
            </a:fld>
            <a:endParaRPr lang="fr-FR"/>
          </a:p>
        </p:txBody>
      </p:sp>
    </p:spTree>
    <p:extLst>
      <p:ext uri="{BB962C8B-B14F-4D97-AF65-F5344CB8AC3E}">
        <p14:creationId xmlns:p14="http://schemas.microsoft.com/office/powerpoint/2010/main" val="4172848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14</a:t>
            </a:fld>
            <a:endParaRPr lang="fr-FR"/>
          </a:p>
        </p:txBody>
      </p:sp>
    </p:spTree>
    <p:extLst>
      <p:ext uri="{BB962C8B-B14F-4D97-AF65-F5344CB8AC3E}">
        <p14:creationId xmlns:p14="http://schemas.microsoft.com/office/powerpoint/2010/main" val="1660574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15</a:t>
            </a:fld>
            <a:endParaRPr lang="fr-FR"/>
          </a:p>
        </p:txBody>
      </p:sp>
    </p:spTree>
    <p:extLst>
      <p:ext uri="{BB962C8B-B14F-4D97-AF65-F5344CB8AC3E}">
        <p14:creationId xmlns:p14="http://schemas.microsoft.com/office/powerpoint/2010/main" val="3809113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16</a:t>
            </a:fld>
            <a:endParaRPr lang="fr-FR"/>
          </a:p>
        </p:txBody>
      </p:sp>
    </p:spTree>
    <p:extLst>
      <p:ext uri="{BB962C8B-B14F-4D97-AF65-F5344CB8AC3E}">
        <p14:creationId xmlns:p14="http://schemas.microsoft.com/office/powerpoint/2010/main" val="3935821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17</a:t>
            </a:fld>
            <a:endParaRPr lang="fr-FR"/>
          </a:p>
        </p:txBody>
      </p:sp>
    </p:spTree>
    <p:extLst>
      <p:ext uri="{BB962C8B-B14F-4D97-AF65-F5344CB8AC3E}">
        <p14:creationId xmlns:p14="http://schemas.microsoft.com/office/powerpoint/2010/main" val="2930346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18</a:t>
            </a:fld>
            <a:endParaRPr lang="fr-FR"/>
          </a:p>
        </p:txBody>
      </p:sp>
    </p:spTree>
    <p:extLst>
      <p:ext uri="{BB962C8B-B14F-4D97-AF65-F5344CB8AC3E}">
        <p14:creationId xmlns:p14="http://schemas.microsoft.com/office/powerpoint/2010/main" val="2551774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19</a:t>
            </a:fld>
            <a:endParaRPr lang="fr-FR"/>
          </a:p>
        </p:txBody>
      </p:sp>
    </p:spTree>
    <p:extLst>
      <p:ext uri="{BB962C8B-B14F-4D97-AF65-F5344CB8AC3E}">
        <p14:creationId xmlns:p14="http://schemas.microsoft.com/office/powerpoint/2010/main" val="891044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20</a:t>
            </a:fld>
            <a:endParaRPr lang="fr-FR"/>
          </a:p>
        </p:txBody>
      </p:sp>
    </p:spTree>
    <p:extLst>
      <p:ext uri="{BB962C8B-B14F-4D97-AF65-F5344CB8AC3E}">
        <p14:creationId xmlns:p14="http://schemas.microsoft.com/office/powerpoint/2010/main" val="2433462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3</a:t>
            </a:fld>
            <a:endParaRPr lang="fr-FR"/>
          </a:p>
        </p:txBody>
      </p:sp>
    </p:spTree>
    <p:extLst>
      <p:ext uri="{BB962C8B-B14F-4D97-AF65-F5344CB8AC3E}">
        <p14:creationId xmlns:p14="http://schemas.microsoft.com/office/powerpoint/2010/main" val="2881996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21</a:t>
            </a:fld>
            <a:endParaRPr lang="fr-FR"/>
          </a:p>
        </p:txBody>
      </p:sp>
    </p:spTree>
    <p:extLst>
      <p:ext uri="{BB962C8B-B14F-4D97-AF65-F5344CB8AC3E}">
        <p14:creationId xmlns:p14="http://schemas.microsoft.com/office/powerpoint/2010/main" val="494894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22</a:t>
            </a:fld>
            <a:endParaRPr lang="fr-FR"/>
          </a:p>
        </p:txBody>
      </p:sp>
    </p:spTree>
    <p:extLst>
      <p:ext uri="{BB962C8B-B14F-4D97-AF65-F5344CB8AC3E}">
        <p14:creationId xmlns:p14="http://schemas.microsoft.com/office/powerpoint/2010/main" val="3612130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907480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57610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00705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46230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39349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85479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21344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60388" y="877888"/>
            <a:ext cx="7797801" cy="438785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2536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4</a:t>
            </a:fld>
            <a:endParaRPr lang="fr-FR"/>
          </a:p>
        </p:txBody>
      </p:sp>
    </p:spTree>
    <p:extLst>
      <p:ext uri="{BB962C8B-B14F-4D97-AF65-F5344CB8AC3E}">
        <p14:creationId xmlns:p14="http://schemas.microsoft.com/office/powerpoint/2010/main" val="992533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36391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572337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6288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9525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194534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73580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94341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869797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60388" y="877888"/>
            <a:ext cx="7797801" cy="438785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81343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147839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5</a:t>
            </a:fld>
            <a:endParaRPr lang="fr-FR"/>
          </a:p>
        </p:txBody>
      </p:sp>
    </p:spTree>
    <p:extLst>
      <p:ext uri="{BB962C8B-B14F-4D97-AF65-F5344CB8AC3E}">
        <p14:creationId xmlns:p14="http://schemas.microsoft.com/office/powerpoint/2010/main" val="2069196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6</a:t>
            </a:fld>
            <a:endParaRPr lang="fr-FR"/>
          </a:p>
        </p:txBody>
      </p:sp>
    </p:spTree>
    <p:extLst>
      <p:ext uri="{BB962C8B-B14F-4D97-AF65-F5344CB8AC3E}">
        <p14:creationId xmlns:p14="http://schemas.microsoft.com/office/powerpoint/2010/main" val="1392486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7</a:t>
            </a:fld>
            <a:endParaRPr lang="fr-FR"/>
          </a:p>
        </p:txBody>
      </p:sp>
    </p:spTree>
    <p:extLst>
      <p:ext uri="{BB962C8B-B14F-4D97-AF65-F5344CB8AC3E}">
        <p14:creationId xmlns:p14="http://schemas.microsoft.com/office/powerpoint/2010/main" val="364972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8</a:t>
            </a:fld>
            <a:endParaRPr lang="fr-FR"/>
          </a:p>
        </p:txBody>
      </p:sp>
    </p:spTree>
    <p:extLst>
      <p:ext uri="{BB962C8B-B14F-4D97-AF65-F5344CB8AC3E}">
        <p14:creationId xmlns:p14="http://schemas.microsoft.com/office/powerpoint/2010/main" val="3230723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9</a:t>
            </a:fld>
            <a:endParaRPr lang="fr-FR"/>
          </a:p>
        </p:txBody>
      </p:sp>
    </p:spTree>
    <p:extLst>
      <p:ext uri="{BB962C8B-B14F-4D97-AF65-F5344CB8AC3E}">
        <p14:creationId xmlns:p14="http://schemas.microsoft.com/office/powerpoint/2010/main" val="1687830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58FCAF-7108-49D6-B169-C33FC078CEF2}" type="slidenum">
              <a:rPr lang="fr-FR" smtClean="0"/>
              <a:t>10</a:t>
            </a:fld>
            <a:endParaRPr lang="fr-FR"/>
          </a:p>
        </p:txBody>
      </p:sp>
    </p:spTree>
    <p:extLst>
      <p:ext uri="{BB962C8B-B14F-4D97-AF65-F5344CB8AC3E}">
        <p14:creationId xmlns:p14="http://schemas.microsoft.com/office/powerpoint/2010/main" val="77197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pic>
        <p:nvPicPr>
          <p:cNvPr id="7" name="Image 6"/>
          <p:cNvPicPr>
            <a:picLocks noChangeAspect="1"/>
          </p:cNvPicPr>
          <p:nvPr userDrawn="1"/>
        </p:nvPicPr>
        <p:blipFill rotWithShape="1">
          <a:blip r:embed="rId2">
            <a:extLst>
              <a:ext uri="{28A0092B-C50C-407E-A947-70E740481C1C}">
                <a14:useLocalDpi xmlns:a14="http://schemas.microsoft.com/office/drawing/2010/main" val="0"/>
              </a:ext>
            </a:extLst>
          </a:blip>
          <a:srcRect r="60252" b="87264"/>
          <a:stretch/>
        </p:blipFill>
        <p:spPr>
          <a:xfrm>
            <a:off x="0" y="0"/>
            <a:ext cx="2593075" cy="1167412"/>
          </a:xfrm>
          <a:prstGeom prst="rect">
            <a:avLst/>
          </a:prstGeom>
        </p:spPr>
      </p:pic>
      <p:pic>
        <p:nvPicPr>
          <p:cNvPr id="8" name="Image 7"/>
          <p:cNvPicPr>
            <a:picLocks noChangeAspect="1"/>
          </p:cNvPicPr>
          <p:nvPr userDrawn="1"/>
        </p:nvPicPr>
        <p:blipFill rotWithShape="1">
          <a:blip r:embed="rId2">
            <a:extLst>
              <a:ext uri="{28A0092B-C50C-407E-A947-70E740481C1C}">
                <a14:useLocalDpi xmlns:a14="http://schemas.microsoft.com/office/drawing/2010/main" val="0"/>
              </a:ext>
            </a:extLst>
          </a:blip>
          <a:srcRect l="55918" t="70647"/>
          <a:stretch/>
        </p:blipFill>
        <p:spPr>
          <a:xfrm>
            <a:off x="9157648" y="4019151"/>
            <a:ext cx="3034352" cy="2838850"/>
          </a:xfrm>
          <a:prstGeom prst="rect">
            <a:avLst/>
          </a:prstGeom>
        </p:spPr>
      </p:pic>
    </p:spTree>
    <p:extLst>
      <p:ext uri="{BB962C8B-B14F-4D97-AF65-F5344CB8AC3E}">
        <p14:creationId xmlns:p14="http://schemas.microsoft.com/office/powerpoint/2010/main" val="13826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EED97B8-5DBB-492C-A0AD-670D9E0D6247}" type="datetimeFigureOut">
              <a:rPr lang="fr-FR" smtClean="0"/>
              <a:t>07/06/2022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3BD795-4EE1-44DA-86AE-7C7C63E472F1}" type="slidenum">
              <a:rPr lang="fr-FR" smtClean="0"/>
              <a:t>‹N°›</a:t>
            </a:fld>
            <a:endParaRPr lang="fr-FR"/>
          </a:p>
        </p:txBody>
      </p:sp>
    </p:spTree>
    <p:extLst>
      <p:ext uri="{BB962C8B-B14F-4D97-AF65-F5344CB8AC3E}">
        <p14:creationId xmlns:p14="http://schemas.microsoft.com/office/powerpoint/2010/main" val="207290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EED97B8-5DBB-492C-A0AD-670D9E0D6247}" type="datetimeFigureOut">
              <a:rPr lang="fr-FR" smtClean="0"/>
              <a:t>07/06/2022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3BD795-4EE1-44DA-86AE-7C7C63E472F1}" type="slidenum">
              <a:rPr lang="fr-FR" smtClean="0"/>
              <a:t>‹N°›</a:t>
            </a:fld>
            <a:endParaRPr lang="fr-FR"/>
          </a:p>
        </p:txBody>
      </p:sp>
    </p:spTree>
    <p:extLst>
      <p:ext uri="{BB962C8B-B14F-4D97-AF65-F5344CB8AC3E}">
        <p14:creationId xmlns:p14="http://schemas.microsoft.com/office/powerpoint/2010/main" val="426864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iapositive titre Haut">
    <p:bg>
      <p:bgPr>
        <a:solidFill>
          <a:srgbClr val="ECF0F1"/>
        </a:solidFill>
        <a:effectLst/>
      </p:bgPr>
    </p:bg>
    <p:spTree>
      <p:nvGrpSpPr>
        <p:cNvPr id="1" name=""/>
        <p:cNvGrpSpPr/>
        <p:nvPr/>
      </p:nvGrpSpPr>
      <p:grpSpPr>
        <a:xfrm>
          <a:off x="0" y="0"/>
          <a:ext cx="0" cy="0"/>
          <a:chOff x="0" y="0"/>
          <a:chExt cx="0" cy="0"/>
        </a:xfrm>
      </p:grpSpPr>
      <p:pic>
        <p:nvPicPr>
          <p:cNvPr id="80" name="pasted-image.pdf"/>
          <p:cNvPicPr>
            <a:picLocks noChangeAspect="1"/>
          </p:cNvPicPr>
          <p:nvPr/>
        </p:nvPicPr>
        <p:blipFill>
          <a:blip r:embed="rId2"/>
          <a:stretch>
            <a:fillRect/>
          </a:stretch>
        </p:blipFill>
        <p:spPr>
          <a:xfrm>
            <a:off x="10755309" y="6421078"/>
            <a:ext cx="1018486" cy="214673"/>
          </a:xfrm>
          <a:prstGeom prst="rect">
            <a:avLst/>
          </a:prstGeom>
          <a:ln w="12700">
            <a:miter lim="400000"/>
          </a:ln>
        </p:spPr>
      </p:pic>
      <p:sp>
        <p:nvSpPr>
          <p:cNvPr id="81" name="Shape 81"/>
          <p:cNvSpPr>
            <a:spLocks noGrp="1"/>
          </p:cNvSpPr>
          <p:nvPr>
            <p:ph type="body" sz="quarter" idx="13"/>
          </p:nvPr>
        </p:nvSpPr>
        <p:spPr>
          <a:xfrm>
            <a:off x="1394985" y="970345"/>
            <a:ext cx="10378811" cy="352806"/>
          </a:xfrm>
          <a:prstGeom prst="rect">
            <a:avLst/>
          </a:prstGeom>
          <a:ln w="12700"/>
        </p:spPr>
        <p:txBody>
          <a:bodyPr>
            <a:normAutofit/>
          </a:bodyPr>
          <a:lstStyle>
            <a:lvl1pPr marL="0" indent="0" defTabSz="630936">
              <a:spcBef>
                <a:spcPts val="650"/>
              </a:spcBef>
              <a:buSzTx/>
              <a:buFontTx/>
              <a:buNone/>
              <a:defRPr sz="1725" i="1">
                <a:solidFill>
                  <a:schemeClr val="accent1">
                    <a:hueOff val="-10891698"/>
                    <a:satOff val="15195"/>
                    <a:lumOff val="-20585"/>
                  </a:schemeClr>
                </a:solidFill>
              </a:defRPr>
            </a:lvl1pPr>
          </a:lstStyle>
          <a:p>
            <a:pPr lvl="0"/>
            <a:r>
              <a:rPr lang="fr-FR"/>
              <a:t>Cliquez pour modifier les styles du texte du masque</a:t>
            </a:r>
          </a:p>
        </p:txBody>
      </p:sp>
      <p:sp>
        <p:nvSpPr>
          <p:cNvPr id="82" name="Shape 82"/>
          <p:cNvSpPr>
            <a:spLocks noGrp="1"/>
          </p:cNvSpPr>
          <p:nvPr>
            <p:ph type="body" sz="quarter" idx="14"/>
          </p:nvPr>
        </p:nvSpPr>
        <p:spPr>
          <a:xfrm>
            <a:off x="1394985" y="449137"/>
            <a:ext cx="10378811" cy="521209"/>
          </a:xfrm>
          <a:prstGeom prst="rect">
            <a:avLst/>
          </a:prstGeom>
        </p:spPr>
        <p:txBody>
          <a:bodyPr>
            <a:normAutofit/>
          </a:bodyPr>
          <a:lstStyle>
            <a:lvl1pPr marL="0" indent="0">
              <a:buSzTx/>
              <a:buFontTx/>
              <a:buNone/>
              <a:defRPr>
                <a:solidFill>
                  <a:schemeClr val="accent3">
                    <a:hueOff val="3956102"/>
                    <a:satOff val="-37830"/>
                    <a:lumOff val="-30327"/>
                  </a:schemeClr>
                </a:solidFill>
              </a:defRPr>
            </a:lvl1pPr>
          </a:lstStyle>
          <a:p>
            <a:pPr lvl="0"/>
            <a:r>
              <a:rPr lang="fr-FR"/>
              <a:t>Cliquez pour modifier les styles du texte du masque</a:t>
            </a:r>
          </a:p>
        </p:txBody>
      </p:sp>
      <p:sp>
        <p:nvSpPr>
          <p:cNvPr id="84" name="Shape 84"/>
          <p:cNvSpPr>
            <a:spLocks noGrp="1"/>
          </p:cNvSpPr>
          <p:nvPr>
            <p:ph type="sldNum" sz="quarter" idx="2"/>
          </p:nvPr>
        </p:nvSpPr>
        <p:spPr>
          <a:xfrm>
            <a:off x="1219462" y="6614160"/>
            <a:ext cx="351046" cy="243841"/>
          </a:xfrm>
          <a:prstGeom prst="rect">
            <a:avLst/>
          </a:prstGeom>
          <a:solidFill>
            <a:schemeClr val="accent2">
              <a:hueOff val="-5013592"/>
              <a:satOff val="-17651"/>
              <a:lumOff val="44816"/>
            </a:schemeClr>
          </a:solidFill>
        </p:spPr>
        <p:txBody>
          <a:bodyPr/>
          <a:lstStyle/>
          <a:p>
            <a:fld id="{86CB4B4D-7CA3-9044-876B-883B54F8677D}" type="slidenum">
              <a:t>‹N°›</a:t>
            </a:fld>
            <a:endParaRPr dirty="0"/>
          </a:p>
        </p:txBody>
      </p:sp>
      <p:pic>
        <p:nvPicPr>
          <p:cNvPr id="2" name="Image 1"/>
          <p:cNvPicPr>
            <a:picLocks noChangeAspect="1"/>
          </p:cNvPicPr>
          <p:nvPr userDrawn="1"/>
        </p:nvPicPr>
        <p:blipFill>
          <a:blip r:embed="rId3"/>
          <a:stretch>
            <a:fillRect/>
          </a:stretch>
        </p:blipFill>
        <p:spPr>
          <a:xfrm>
            <a:off x="279662" y="395349"/>
            <a:ext cx="939800" cy="939800"/>
          </a:xfrm>
          <a:prstGeom prst="rect">
            <a:avLst/>
          </a:prstGeom>
        </p:spPr>
      </p:pic>
    </p:spTree>
    <p:extLst>
      <p:ext uri="{BB962C8B-B14F-4D97-AF65-F5344CB8AC3E}">
        <p14:creationId xmlns:p14="http://schemas.microsoft.com/office/powerpoint/2010/main" val="377564050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Image d'en-tête">
    <p:bg>
      <p:bgPr>
        <a:solidFill>
          <a:srgbClr val="ECF0F1"/>
        </a:solidFill>
        <a:effectLst/>
      </p:bgPr>
    </p:bg>
    <p:spTree>
      <p:nvGrpSpPr>
        <p:cNvPr id="1" name=""/>
        <p:cNvGrpSpPr/>
        <p:nvPr/>
      </p:nvGrpSpPr>
      <p:grpSpPr>
        <a:xfrm>
          <a:off x="0" y="0"/>
          <a:ext cx="0" cy="0"/>
          <a:chOff x="0" y="0"/>
          <a:chExt cx="0" cy="0"/>
        </a:xfrm>
      </p:grpSpPr>
      <p:pic>
        <p:nvPicPr>
          <p:cNvPr id="165" name="pasted-image.pdf"/>
          <p:cNvPicPr>
            <a:picLocks noChangeAspect="1"/>
          </p:cNvPicPr>
          <p:nvPr/>
        </p:nvPicPr>
        <p:blipFill>
          <a:blip r:embed="rId2">
            <a:alphaModFix amt="5000"/>
          </a:blip>
          <a:stretch>
            <a:fillRect/>
          </a:stretch>
        </p:blipFill>
        <p:spPr>
          <a:xfrm>
            <a:off x="4176878" y="2445165"/>
            <a:ext cx="3838245" cy="3829820"/>
          </a:xfrm>
          <a:prstGeom prst="rect">
            <a:avLst/>
          </a:prstGeom>
          <a:ln w="12700">
            <a:miter lim="400000"/>
          </a:ln>
        </p:spPr>
      </p:pic>
      <p:sp>
        <p:nvSpPr>
          <p:cNvPr id="166" name="Shape 166"/>
          <p:cNvSpPr>
            <a:spLocks noGrp="1"/>
          </p:cNvSpPr>
          <p:nvPr>
            <p:ph type="sldNum" sz="quarter" idx="2"/>
          </p:nvPr>
        </p:nvSpPr>
        <p:spPr>
          <a:xfrm>
            <a:off x="1055037" y="6614160"/>
            <a:ext cx="351046" cy="243841"/>
          </a:xfrm>
          <a:prstGeom prst="rect">
            <a:avLst/>
          </a:prstGeom>
          <a:solidFill>
            <a:srgbClr val="AEBCCA"/>
          </a:solidFill>
        </p:spPr>
        <p:txBody>
          <a:bodyPr/>
          <a:lstStyle>
            <a:lvl1pPr>
              <a:defRPr>
                <a:solidFill>
                  <a:srgbClr val="FFFFFF"/>
                </a:solidFill>
              </a:defRPr>
            </a:lvl1pPr>
          </a:lstStyle>
          <a:p>
            <a:fld id="{86CB4B4D-7CA3-9044-876B-883B54F8677D}" type="slidenum">
              <a:t>‹N°›</a:t>
            </a:fld>
            <a:endParaRPr/>
          </a:p>
        </p:txBody>
      </p:sp>
      <p:sp>
        <p:nvSpPr>
          <p:cNvPr id="167" name="Shape 167"/>
          <p:cNvSpPr>
            <a:spLocks noGrp="1"/>
          </p:cNvSpPr>
          <p:nvPr>
            <p:ph type="pic" idx="13"/>
          </p:nvPr>
        </p:nvSpPr>
        <p:spPr>
          <a:xfrm>
            <a:off x="0" y="-2"/>
            <a:ext cx="12192000" cy="4348164"/>
          </a:xfrm>
          <a:prstGeom prst="rect">
            <a:avLst/>
          </a:prstGeom>
          <a:ln w="12700"/>
        </p:spPr>
        <p:txBody>
          <a:bodyPr tIns="45719" bIns="45719"/>
          <a:lstStyle/>
          <a:p>
            <a:r>
              <a:rPr lang="fr-FR"/>
              <a:t>Faire glisser l'image vers l'espace réservé ou cliquer sur l'icône pour l'ajouter</a:t>
            </a:r>
            <a:endParaRPr dirty="0"/>
          </a:p>
        </p:txBody>
      </p:sp>
      <p:pic>
        <p:nvPicPr>
          <p:cNvPr id="169" name="pasted-image.pdf"/>
          <p:cNvPicPr>
            <a:picLocks noChangeAspect="1"/>
          </p:cNvPicPr>
          <p:nvPr/>
        </p:nvPicPr>
        <p:blipFill>
          <a:blip r:embed="rId3"/>
          <a:stretch>
            <a:fillRect/>
          </a:stretch>
        </p:blipFill>
        <p:spPr>
          <a:xfrm>
            <a:off x="10755309" y="6421078"/>
            <a:ext cx="1018486" cy="214673"/>
          </a:xfrm>
          <a:prstGeom prst="rect">
            <a:avLst/>
          </a:prstGeom>
          <a:ln w="12700">
            <a:miter lim="400000"/>
          </a:ln>
        </p:spPr>
      </p:pic>
    </p:spTree>
    <p:extLst>
      <p:ext uri="{BB962C8B-B14F-4D97-AF65-F5344CB8AC3E}">
        <p14:creationId xmlns:p14="http://schemas.microsoft.com/office/powerpoint/2010/main" val="357444777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p:cNvPicPr>
            <a:picLocks noChangeAspect="1"/>
          </p:cNvPicPr>
          <p:nvPr userDrawn="1"/>
        </p:nvPicPr>
        <p:blipFill rotWithShape="1">
          <a:blip r:embed="rId2">
            <a:extLst>
              <a:ext uri="{28A0092B-C50C-407E-A947-70E740481C1C}">
                <a14:useLocalDpi xmlns:a14="http://schemas.microsoft.com/office/drawing/2010/main" val="0"/>
              </a:ext>
            </a:extLst>
          </a:blip>
          <a:srcRect r="60252" b="87264"/>
          <a:stretch/>
        </p:blipFill>
        <p:spPr>
          <a:xfrm>
            <a:off x="0" y="0"/>
            <a:ext cx="2593075" cy="1167412"/>
          </a:xfrm>
          <a:prstGeom prst="rect">
            <a:avLst/>
          </a:prstGeom>
        </p:spPr>
      </p:pic>
      <p:pic>
        <p:nvPicPr>
          <p:cNvPr id="8" name="Image 7"/>
          <p:cNvPicPr>
            <a:picLocks noChangeAspect="1"/>
          </p:cNvPicPr>
          <p:nvPr userDrawn="1"/>
        </p:nvPicPr>
        <p:blipFill rotWithShape="1">
          <a:blip r:embed="rId2">
            <a:extLst>
              <a:ext uri="{28A0092B-C50C-407E-A947-70E740481C1C}">
                <a14:useLocalDpi xmlns:a14="http://schemas.microsoft.com/office/drawing/2010/main" val="0"/>
              </a:ext>
            </a:extLst>
          </a:blip>
          <a:srcRect l="55918" t="70647"/>
          <a:stretch/>
        </p:blipFill>
        <p:spPr>
          <a:xfrm>
            <a:off x="9157648" y="4019151"/>
            <a:ext cx="3034352" cy="2838850"/>
          </a:xfrm>
          <a:prstGeom prst="rect">
            <a:avLst/>
          </a:prstGeom>
        </p:spPr>
      </p:pic>
    </p:spTree>
    <p:extLst>
      <p:ext uri="{BB962C8B-B14F-4D97-AF65-F5344CB8AC3E}">
        <p14:creationId xmlns:p14="http://schemas.microsoft.com/office/powerpoint/2010/main" val="2304448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2EED97B8-5DBB-492C-A0AD-670D9E0D6247}" type="datetimeFigureOut">
              <a:rPr lang="fr-FR" smtClean="0"/>
              <a:t>07/06/2022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B3BD795-4EE1-44DA-86AE-7C7C63E472F1}" type="slidenum">
              <a:rPr lang="fr-FR" smtClean="0"/>
              <a:t>‹N°›</a:t>
            </a:fld>
            <a:endParaRPr lang="fr-FR"/>
          </a:p>
        </p:txBody>
      </p:sp>
    </p:spTree>
    <p:extLst>
      <p:ext uri="{BB962C8B-B14F-4D97-AF65-F5344CB8AC3E}">
        <p14:creationId xmlns:p14="http://schemas.microsoft.com/office/powerpoint/2010/main" val="2024539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EED97B8-5DBB-492C-A0AD-670D9E0D6247}" type="datetimeFigureOut">
              <a:rPr lang="fr-FR" smtClean="0"/>
              <a:t>07/06/2022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B3BD795-4EE1-44DA-86AE-7C7C63E472F1}" type="slidenum">
              <a:rPr lang="fr-FR" smtClean="0"/>
              <a:t>‹N°›</a:t>
            </a:fld>
            <a:endParaRPr lang="fr-FR"/>
          </a:p>
        </p:txBody>
      </p:sp>
    </p:spTree>
    <p:extLst>
      <p:ext uri="{BB962C8B-B14F-4D97-AF65-F5344CB8AC3E}">
        <p14:creationId xmlns:p14="http://schemas.microsoft.com/office/powerpoint/2010/main" val="2700705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EED97B8-5DBB-492C-A0AD-670D9E0D6247}" type="datetimeFigureOut">
              <a:rPr lang="fr-FR" smtClean="0"/>
              <a:t>07/06/2022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B3BD795-4EE1-44DA-86AE-7C7C63E472F1}" type="slidenum">
              <a:rPr lang="fr-FR" smtClean="0"/>
              <a:t>‹N°›</a:t>
            </a:fld>
            <a:endParaRPr lang="fr-FR"/>
          </a:p>
        </p:txBody>
      </p:sp>
    </p:spTree>
    <p:extLst>
      <p:ext uri="{BB962C8B-B14F-4D97-AF65-F5344CB8AC3E}">
        <p14:creationId xmlns:p14="http://schemas.microsoft.com/office/powerpoint/2010/main" val="158732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EED97B8-5DBB-492C-A0AD-670D9E0D6247}" type="datetimeFigureOut">
              <a:rPr lang="fr-FR" smtClean="0"/>
              <a:t>07/06/2022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B3BD795-4EE1-44DA-86AE-7C7C63E472F1}" type="slidenum">
              <a:rPr lang="fr-FR" smtClean="0"/>
              <a:t>‹N°›</a:t>
            </a:fld>
            <a:endParaRPr lang="fr-FR"/>
          </a:p>
        </p:txBody>
      </p:sp>
    </p:spTree>
    <p:extLst>
      <p:ext uri="{BB962C8B-B14F-4D97-AF65-F5344CB8AC3E}">
        <p14:creationId xmlns:p14="http://schemas.microsoft.com/office/powerpoint/2010/main" val="34264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EED97B8-5DBB-492C-A0AD-670D9E0D6247}" type="datetimeFigureOut">
              <a:rPr lang="fr-FR" smtClean="0"/>
              <a:t>07/06/2022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B3BD795-4EE1-44DA-86AE-7C7C63E472F1}" type="slidenum">
              <a:rPr lang="fr-FR" smtClean="0"/>
              <a:t>‹N°›</a:t>
            </a:fld>
            <a:endParaRPr lang="fr-FR"/>
          </a:p>
        </p:txBody>
      </p:sp>
    </p:spTree>
    <p:extLst>
      <p:ext uri="{BB962C8B-B14F-4D97-AF65-F5344CB8AC3E}">
        <p14:creationId xmlns:p14="http://schemas.microsoft.com/office/powerpoint/2010/main" val="202430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EED97B8-5DBB-492C-A0AD-670D9E0D6247}" type="datetimeFigureOut">
              <a:rPr lang="fr-FR" smtClean="0"/>
              <a:t>07/06/2022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B3BD795-4EE1-44DA-86AE-7C7C63E472F1}" type="slidenum">
              <a:rPr lang="fr-FR" smtClean="0"/>
              <a:t>‹N°›</a:t>
            </a:fld>
            <a:endParaRPr lang="fr-FR"/>
          </a:p>
        </p:txBody>
      </p:sp>
    </p:spTree>
    <p:extLst>
      <p:ext uri="{BB962C8B-B14F-4D97-AF65-F5344CB8AC3E}">
        <p14:creationId xmlns:p14="http://schemas.microsoft.com/office/powerpoint/2010/main" val="613511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EED97B8-5DBB-492C-A0AD-670D9E0D6247}" type="datetimeFigureOut">
              <a:rPr lang="fr-FR" smtClean="0"/>
              <a:t>07/06/2022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B3BD795-4EE1-44DA-86AE-7C7C63E472F1}" type="slidenum">
              <a:rPr lang="fr-FR" smtClean="0"/>
              <a:t>‹N°›</a:t>
            </a:fld>
            <a:endParaRPr lang="fr-FR"/>
          </a:p>
        </p:txBody>
      </p:sp>
    </p:spTree>
    <p:extLst>
      <p:ext uri="{BB962C8B-B14F-4D97-AF65-F5344CB8AC3E}">
        <p14:creationId xmlns:p14="http://schemas.microsoft.com/office/powerpoint/2010/main" val="353500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D97B8-5DBB-492C-A0AD-670D9E0D6247}" type="datetimeFigureOut">
              <a:rPr lang="fr-FR" smtClean="0"/>
              <a:t>07/06/2022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BD795-4EE1-44DA-86AE-7C7C63E472F1}" type="slidenum">
              <a:rPr lang="fr-FR" smtClean="0"/>
              <a:t>‹N°›</a:t>
            </a:fld>
            <a:endParaRPr lang="fr-FR"/>
          </a:p>
        </p:txBody>
      </p:sp>
    </p:spTree>
    <p:extLst>
      <p:ext uri="{BB962C8B-B14F-4D97-AF65-F5344CB8AC3E}">
        <p14:creationId xmlns:p14="http://schemas.microsoft.com/office/powerpoint/2010/main" val="909517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customXml" Target="../ink/ink1.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9.JP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01_Generique.jpg"/>
          <p:cNvPicPr>
            <a:picLocks noChangeAspect="1"/>
          </p:cNvPicPr>
          <p:nvPr/>
        </p:nvPicPr>
        <p:blipFill>
          <a:blip r:embed="rId2"/>
          <a:srcRect t="19310" b="38555"/>
          <a:stretch>
            <a:fillRect/>
          </a:stretch>
        </p:blipFill>
        <p:spPr>
          <a:xfrm>
            <a:off x="-1757947" y="291779"/>
            <a:ext cx="12192000" cy="5282854"/>
          </a:xfrm>
          <a:prstGeom prst="rect">
            <a:avLst/>
          </a:prstGeom>
          <a:ln w="12700">
            <a:miter lim="400000"/>
          </a:ln>
        </p:spPr>
      </p:pic>
      <p:sp>
        <p:nvSpPr>
          <p:cNvPr id="2" name="Espace réservé du texte 1"/>
          <p:cNvSpPr>
            <a:spLocks noGrp="1"/>
          </p:cNvSpPr>
          <p:nvPr>
            <p:ph type="body" sz="quarter" idx="13"/>
          </p:nvPr>
        </p:nvSpPr>
        <p:spPr>
          <a:xfrm>
            <a:off x="1394985" y="970345"/>
            <a:ext cx="10378811" cy="528846"/>
          </a:xfrm>
        </p:spPr>
        <p:txBody>
          <a:bodyPr>
            <a:normAutofit/>
          </a:bodyPr>
          <a:lstStyle/>
          <a:p>
            <a:r>
              <a:rPr lang="fr-FR" sz="2700" dirty="0"/>
              <a:t>8 Juin 2022</a:t>
            </a:r>
          </a:p>
        </p:txBody>
      </p:sp>
      <p:sp>
        <p:nvSpPr>
          <p:cNvPr id="3" name="Espace réservé du texte 2"/>
          <p:cNvSpPr>
            <a:spLocks noGrp="1"/>
          </p:cNvSpPr>
          <p:nvPr>
            <p:ph type="body" sz="quarter" idx="14"/>
          </p:nvPr>
        </p:nvSpPr>
        <p:spPr/>
        <p:txBody>
          <a:bodyPr>
            <a:normAutofit fontScale="92500" lnSpcReduction="10000"/>
          </a:bodyPr>
          <a:lstStyle/>
          <a:p>
            <a:r>
              <a:rPr lang="fr-FR" sz="3600" dirty="0"/>
              <a:t>BUREAU SYNDICAL</a:t>
            </a:r>
          </a:p>
        </p:txBody>
      </p:sp>
      <p:sp>
        <p:nvSpPr>
          <p:cNvPr id="482" name="Shape 482"/>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a:t>
            </a:fld>
            <a:endParaRPr/>
          </a:p>
        </p:txBody>
      </p:sp>
    </p:spTree>
    <p:extLst>
      <p:ext uri="{BB962C8B-B14F-4D97-AF65-F5344CB8AC3E}">
        <p14:creationId xmlns:p14="http://schemas.microsoft.com/office/powerpoint/2010/main" val="1216425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165BD24-2E42-4630-B3E6-7DB7E0F0286E}"/>
              </a:ext>
            </a:extLst>
          </p:cNvPr>
          <p:cNvSpPr txBox="1"/>
          <p:nvPr/>
        </p:nvSpPr>
        <p:spPr>
          <a:xfrm>
            <a:off x="776969" y="990600"/>
            <a:ext cx="10081808" cy="1419225"/>
          </a:xfrm>
          <a:prstGeom prst="rect">
            <a:avLst/>
          </a:prstGeom>
          <a:noFill/>
        </p:spPr>
        <p:txBody>
          <a:bodyPr wrap="square" rtlCol="0" anchor="ctr" anchorCtr="0">
            <a:noAutofit/>
          </a:bodyPr>
          <a:lstStyle/>
          <a:p>
            <a:endParaRPr lang="fr-FR" sz="1400" i="1" dirty="0">
              <a:solidFill>
                <a:srgbClr val="56495A"/>
              </a:solidFill>
            </a:endParaRPr>
          </a:p>
          <a:p>
            <a:pPr marL="285750" indent="-285750">
              <a:buFont typeface="Wingdings" panose="05000000000000000000" pitchFamily="2" charset="2"/>
              <a:buChar char="q"/>
            </a:pPr>
            <a:r>
              <a:rPr lang="fr-FR" dirty="0">
                <a:solidFill>
                  <a:srgbClr val="56495A"/>
                </a:solidFill>
              </a:rPr>
              <a:t>PC 062 744 22 00003 Construction de deux bâtiments d’activités et de parkings sur la commune de Sainte-Catherine : </a:t>
            </a:r>
            <a:r>
              <a:rPr lang="fr-FR" sz="1400" dirty="0">
                <a:solidFill>
                  <a:srgbClr val="56495A"/>
                </a:solidFill>
              </a:rPr>
              <a:t>avis du 24/05/2022</a:t>
            </a:r>
          </a:p>
          <a:p>
            <a:pPr marL="742950" lvl="1" indent="-285750">
              <a:buFont typeface="Wingdings" panose="05000000000000000000" pitchFamily="2" charset="2"/>
              <a:buChar char="q"/>
            </a:pPr>
            <a:r>
              <a:rPr lang="fr-FR" dirty="0">
                <a:solidFill>
                  <a:srgbClr val="56495A"/>
                </a:solidFill>
              </a:rPr>
              <a:t>Avis favorable</a:t>
            </a:r>
          </a:p>
          <a:p>
            <a:pPr lvl="1"/>
            <a:endParaRPr lang="fr-FR" dirty="0">
              <a:solidFill>
                <a:srgbClr val="56495A"/>
              </a:solidFill>
            </a:endParaRPr>
          </a:p>
        </p:txBody>
      </p:sp>
      <p:pic>
        <p:nvPicPr>
          <p:cNvPr id="3" name="Image 2">
            <a:extLst>
              <a:ext uri="{FF2B5EF4-FFF2-40B4-BE49-F238E27FC236}">
                <a16:creationId xmlns:a16="http://schemas.microsoft.com/office/drawing/2014/main" id="{852045C1-852E-BC55-F2D4-E3885E3C0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494" y="2360930"/>
            <a:ext cx="3362098" cy="4497070"/>
          </a:xfrm>
          <a:prstGeom prst="rect">
            <a:avLst/>
          </a:prstGeom>
        </p:spPr>
      </p:pic>
      <p:pic>
        <p:nvPicPr>
          <p:cNvPr id="4" name="Image 3">
            <a:extLst>
              <a:ext uri="{FF2B5EF4-FFF2-40B4-BE49-F238E27FC236}">
                <a16:creationId xmlns:a16="http://schemas.microsoft.com/office/drawing/2014/main" id="{1CF5778E-6FE4-2299-9A05-86BD9B22B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9562" y="2838450"/>
            <a:ext cx="5337175" cy="3028950"/>
          </a:xfrm>
          <a:prstGeom prst="rect">
            <a:avLst/>
          </a:prstGeom>
        </p:spPr>
      </p:pic>
      <p:sp>
        <p:nvSpPr>
          <p:cNvPr id="2" name="ZoneTexte 1">
            <a:extLst>
              <a:ext uri="{FF2B5EF4-FFF2-40B4-BE49-F238E27FC236}">
                <a16:creationId xmlns:a16="http://schemas.microsoft.com/office/drawing/2014/main" id="{4D5F2638-8962-C92E-9E69-3BB5424E2C41}"/>
              </a:ext>
            </a:extLst>
          </p:cNvPr>
          <p:cNvSpPr txBox="1"/>
          <p:nvPr/>
        </p:nvSpPr>
        <p:spPr>
          <a:xfrm>
            <a:off x="1167494" y="2191653"/>
            <a:ext cx="2428875" cy="338554"/>
          </a:xfrm>
          <a:prstGeom prst="rect">
            <a:avLst/>
          </a:prstGeom>
          <a:noFill/>
        </p:spPr>
        <p:txBody>
          <a:bodyPr wrap="square" rtlCol="0">
            <a:spAutoFit/>
          </a:bodyPr>
          <a:lstStyle/>
          <a:p>
            <a:r>
              <a:rPr lang="fr-FR" sz="1600" dirty="0">
                <a:solidFill>
                  <a:schemeClr val="tx2"/>
                </a:solidFill>
              </a:rPr>
              <a:t>Plan de situation</a:t>
            </a:r>
          </a:p>
        </p:txBody>
      </p:sp>
      <mc:AlternateContent xmlns:mc="http://schemas.openxmlformats.org/markup-compatibility/2006" xmlns:p14="http://schemas.microsoft.com/office/powerpoint/2010/main">
        <mc:Choice Requires="p14">
          <p:contentPart p14:bwMode="auto" r:id="rId5">
            <p14:nvContentPartPr>
              <p14:cNvPr id="7" name="Encre 6">
                <a:extLst>
                  <a:ext uri="{FF2B5EF4-FFF2-40B4-BE49-F238E27FC236}">
                    <a16:creationId xmlns:a16="http://schemas.microsoft.com/office/drawing/2014/main" id="{8B655760-0D13-C35E-7734-B91288E44B42}"/>
                  </a:ext>
                </a:extLst>
              </p14:cNvPr>
              <p14:cNvContentPartPr/>
              <p14:nvPr/>
            </p14:nvContentPartPr>
            <p14:xfrm>
              <a:off x="7437120" y="3668475"/>
              <a:ext cx="1753920" cy="1580760"/>
            </p14:xfrm>
          </p:contentPart>
        </mc:Choice>
        <mc:Fallback xmlns="">
          <p:pic>
            <p:nvPicPr>
              <p:cNvPr id="7" name="Encre 6">
                <a:extLst>
                  <a:ext uri="{FF2B5EF4-FFF2-40B4-BE49-F238E27FC236}">
                    <a16:creationId xmlns:a16="http://schemas.microsoft.com/office/drawing/2014/main" id="{8B655760-0D13-C35E-7734-B91288E44B42}"/>
                  </a:ext>
                </a:extLst>
              </p:cNvPr>
              <p:cNvPicPr/>
              <p:nvPr/>
            </p:nvPicPr>
            <p:blipFill>
              <a:blip r:embed="rId6"/>
              <a:stretch>
                <a:fillRect/>
              </a:stretch>
            </p:blipFill>
            <p:spPr>
              <a:xfrm>
                <a:off x="7383120" y="3560475"/>
                <a:ext cx="1861560" cy="1796400"/>
              </a:xfrm>
              <a:prstGeom prst="rect">
                <a:avLst/>
              </a:prstGeom>
            </p:spPr>
          </p:pic>
        </mc:Fallback>
      </mc:AlternateContent>
      <p:sp>
        <p:nvSpPr>
          <p:cNvPr id="10" name="ZoneTexte 9">
            <a:extLst>
              <a:ext uri="{FF2B5EF4-FFF2-40B4-BE49-F238E27FC236}">
                <a16:creationId xmlns:a16="http://schemas.microsoft.com/office/drawing/2014/main" id="{4E7EA509-DC30-83F8-B993-8447D27D3F43}"/>
              </a:ext>
            </a:extLst>
          </p:cNvPr>
          <p:cNvSpPr txBox="1"/>
          <p:nvPr/>
        </p:nvSpPr>
        <p:spPr>
          <a:xfrm>
            <a:off x="5295900" y="2549630"/>
            <a:ext cx="2514600" cy="338554"/>
          </a:xfrm>
          <a:prstGeom prst="rect">
            <a:avLst/>
          </a:prstGeom>
          <a:noFill/>
        </p:spPr>
        <p:txBody>
          <a:bodyPr wrap="square" rtlCol="0">
            <a:spAutoFit/>
          </a:bodyPr>
          <a:lstStyle/>
          <a:p>
            <a:r>
              <a:rPr lang="fr-FR" sz="1600" dirty="0">
                <a:solidFill>
                  <a:schemeClr val="tx2"/>
                </a:solidFill>
              </a:rPr>
              <a:t>Vue aérienne</a:t>
            </a:r>
          </a:p>
        </p:txBody>
      </p:sp>
    </p:spTree>
    <p:extLst>
      <p:ext uri="{BB962C8B-B14F-4D97-AF65-F5344CB8AC3E}">
        <p14:creationId xmlns:p14="http://schemas.microsoft.com/office/powerpoint/2010/main" val="266206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266F6B-2A03-AA13-D86D-30EFF892F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5" y="1733550"/>
            <a:ext cx="5467350" cy="3390900"/>
          </a:xfrm>
          <a:prstGeom prst="rect">
            <a:avLst/>
          </a:prstGeom>
        </p:spPr>
      </p:pic>
      <p:pic>
        <p:nvPicPr>
          <p:cNvPr id="4" name="Image 3">
            <a:extLst>
              <a:ext uri="{FF2B5EF4-FFF2-40B4-BE49-F238E27FC236}">
                <a16:creationId xmlns:a16="http://schemas.microsoft.com/office/drawing/2014/main" id="{5EF07513-49AD-3CE0-AC28-F9F9B21E5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34035"/>
            <a:ext cx="4867275" cy="2818765"/>
          </a:xfrm>
          <a:prstGeom prst="rect">
            <a:avLst/>
          </a:prstGeom>
          <a:ln>
            <a:solidFill>
              <a:schemeClr val="tx1"/>
            </a:solidFill>
          </a:ln>
        </p:spPr>
      </p:pic>
      <p:pic>
        <p:nvPicPr>
          <p:cNvPr id="6" name="Image 5">
            <a:extLst>
              <a:ext uri="{FF2B5EF4-FFF2-40B4-BE49-F238E27FC236}">
                <a16:creationId xmlns:a16="http://schemas.microsoft.com/office/drawing/2014/main" id="{A7F3C34E-B892-8E34-5E96-5F2649BBA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552350"/>
            <a:ext cx="4895850" cy="3159125"/>
          </a:xfrm>
          <a:prstGeom prst="rect">
            <a:avLst/>
          </a:prstGeom>
          <a:ln>
            <a:solidFill>
              <a:schemeClr val="tx1"/>
            </a:solidFill>
          </a:ln>
        </p:spPr>
      </p:pic>
      <p:sp>
        <p:nvSpPr>
          <p:cNvPr id="7" name="ZoneTexte 6">
            <a:extLst>
              <a:ext uri="{FF2B5EF4-FFF2-40B4-BE49-F238E27FC236}">
                <a16:creationId xmlns:a16="http://schemas.microsoft.com/office/drawing/2014/main" id="{20D77777-0054-E073-72F3-666E06A50D43}"/>
              </a:ext>
            </a:extLst>
          </p:cNvPr>
          <p:cNvSpPr txBox="1"/>
          <p:nvPr/>
        </p:nvSpPr>
        <p:spPr>
          <a:xfrm>
            <a:off x="247650" y="1488043"/>
            <a:ext cx="2390775" cy="338554"/>
          </a:xfrm>
          <a:prstGeom prst="rect">
            <a:avLst/>
          </a:prstGeom>
          <a:noFill/>
        </p:spPr>
        <p:txBody>
          <a:bodyPr wrap="square" rtlCol="0">
            <a:spAutoFit/>
          </a:bodyPr>
          <a:lstStyle/>
          <a:p>
            <a:r>
              <a:rPr lang="fr-FR" sz="1600" dirty="0">
                <a:solidFill>
                  <a:schemeClr val="tx2"/>
                </a:solidFill>
              </a:rPr>
              <a:t>Plan masse</a:t>
            </a:r>
          </a:p>
        </p:txBody>
      </p:sp>
      <p:sp>
        <p:nvSpPr>
          <p:cNvPr id="8" name="ZoneTexte 7">
            <a:extLst>
              <a:ext uri="{FF2B5EF4-FFF2-40B4-BE49-F238E27FC236}">
                <a16:creationId xmlns:a16="http://schemas.microsoft.com/office/drawing/2014/main" id="{05B7D734-1B6F-C635-DC10-32B9B16FE877}"/>
              </a:ext>
            </a:extLst>
          </p:cNvPr>
          <p:cNvSpPr txBox="1"/>
          <p:nvPr/>
        </p:nvSpPr>
        <p:spPr>
          <a:xfrm>
            <a:off x="6096000" y="195481"/>
            <a:ext cx="2762250" cy="338554"/>
          </a:xfrm>
          <a:prstGeom prst="rect">
            <a:avLst/>
          </a:prstGeom>
          <a:noFill/>
        </p:spPr>
        <p:txBody>
          <a:bodyPr wrap="square" rtlCol="0">
            <a:spAutoFit/>
          </a:bodyPr>
          <a:lstStyle/>
          <a:p>
            <a:r>
              <a:rPr lang="fr-FR" sz="1600" dirty="0">
                <a:solidFill>
                  <a:schemeClr val="tx2"/>
                </a:solidFill>
              </a:rPr>
              <a:t>Vues projetées</a:t>
            </a:r>
          </a:p>
        </p:txBody>
      </p:sp>
      <p:cxnSp>
        <p:nvCxnSpPr>
          <p:cNvPr id="10" name="Connecteur droit 9">
            <a:extLst>
              <a:ext uri="{FF2B5EF4-FFF2-40B4-BE49-F238E27FC236}">
                <a16:creationId xmlns:a16="http://schemas.microsoft.com/office/drawing/2014/main" id="{FBBB1EEE-2B4F-F751-A1EB-933837E40728}"/>
              </a:ext>
            </a:extLst>
          </p:cNvPr>
          <p:cNvCxnSpPr>
            <a:cxnSpLocks/>
          </p:cNvCxnSpPr>
          <p:nvPr/>
        </p:nvCxnSpPr>
        <p:spPr>
          <a:xfrm>
            <a:off x="5629275" y="923450"/>
            <a:ext cx="0" cy="5257800"/>
          </a:xfrm>
          <a:prstGeom prst="line">
            <a:avLst/>
          </a:prstGeom>
          <a:ln w="28575">
            <a:solidFill>
              <a:schemeClr val="bg1">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6061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165BD24-2E42-4630-B3E6-7DB7E0F0286E}"/>
              </a:ext>
            </a:extLst>
          </p:cNvPr>
          <p:cNvSpPr txBox="1"/>
          <p:nvPr/>
        </p:nvSpPr>
        <p:spPr>
          <a:xfrm>
            <a:off x="776969" y="990600"/>
            <a:ext cx="10081808" cy="1419225"/>
          </a:xfrm>
          <a:prstGeom prst="rect">
            <a:avLst/>
          </a:prstGeom>
          <a:noFill/>
        </p:spPr>
        <p:txBody>
          <a:bodyPr wrap="square" rtlCol="0" anchor="ctr" anchorCtr="0">
            <a:noAutofit/>
          </a:bodyPr>
          <a:lstStyle/>
          <a:p>
            <a:endParaRPr lang="fr-FR" sz="1400" i="1" dirty="0">
              <a:solidFill>
                <a:srgbClr val="56495A"/>
              </a:solidFill>
            </a:endParaRPr>
          </a:p>
          <a:p>
            <a:pPr marL="285750" indent="-285750">
              <a:buFont typeface="Wingdings" panose="05000000000000000000" pitchFamily="2" charset="2"/>
              <a:buChar char="q"/>
            </a:pPr>
            <a:r>
              <a:rPr lang="fr-FR" dirty="0">
                <a:solidFill>
                  <a:srgbClr val="56495A"/>
                </a:solidFill>
              </a:rPr>
              <a:t>PC 062 764 21 000 016 :  Construction de 95 logements dont 38 maisons et 4 immeubles collectifs sur la commune de Saint-Nicolas : </a:t>
            </a:r>
            <a:r>
              <a:rPr lang="fr-FR" sz="1400" dirty="0">
                <a:solidFill>
                  <a:srgbClr val="56495A"/>
                </a:solidFill>
              </a:rPr>
              <a:t>avis du 24/05/2022</a:t>
            </a:r>
          </a:p>
          <a:p>
            <a:pPr marL="742950" lvl="1" indent="-285750">
              <a:buFont typeface="Wingdings" panose="05000000000000000000" pitchFamily="2" charset="2"/>
              <a:buChar char="q"/>
            </a:pPr>
            <a:r>
              <a:rPr lang="fr-FR" dirty="0">
                <a:solidFill>
                  <a:srgbClr val="56495A"/>
                </a:solidFill>
              </a:rPr>
              <a:t>Avis favorable</a:t>
            </a:r>
          </a:p>
          <a:p>
            <a:pPr lvl="1"/>
            <a:endParaRPr lang="fr-FR" dirty="0">
              <a:solidFill>
                <a:srgbClr val="56495A"/>
              </a:solidFill>
            </a:endParaRPr>
          </a:p>
        </p:txBody>
      </p:sp>
      <p:pic>
        <p:nvPicPr>
          <p:cNvPr id="3" name="Image 2">
            <a:extLst>
              <a:ext uri="{FF2B5EF4-FFF2-40B4-BE49-F238E27FC236}">
                <a16:creationId xmlns:a16="http://schemas.microsoft.com/office/drawing/2014/main" id="{175ADFA4-6527-A52B-B771-02CE368D7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24" y="2312896"/>
            <a:ext cx="4643755" cy="4181475"/>
          </a:xfrm>
          <a:prstGeom prst="rect">
            <a:avLst/>
          </a:prstGeom>
          <a:ln>
            <a:solidFill>
              <a:schemeClr val="tx1"/>
            </a:solidFill>
          </a:ln>
        </p:spPr>
      </p:pic>
      <p:pic>
        <p:nvPicPr>
          <p:cNvPr id="4" name="Image 3" descr="Une image contenant carte&#10;&#10;Description générée automatiquement">
            <a:extLst>
              <a:ext uri="{FF2B5EF4-FFF2-40B4-BE49-F238E27FC236}">
                <a16:creationId xmlns:a16="http://schemas.microsoft.com/office/drawing/2014/main" id="{B2D4820C-A32C-691A-890B-124117A90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3552" y="2174818"/>
            <a:ext cx="4458673" cy="4546715"/>
          </a:xfrm>
          <a:prstGeom prst="rect">
            <a:avLst/>
          </a:prstGeom>
        </p:spPr>
      </p:pic>
      <p:sp>
        <p:nvSpPr>
          <p:cNvPr id="6" name="ZoneTexte 5">
            <a:extLst>
              <a:ext uri="{FF2B5EF4-FFF2-40B4-BE49-F238E27FC236}">
                <a16:creationId xmlns:a16="http://schemas.microsoft.com/office/drawing/2014/main" id="{94F9B4B3-83AA-EA0C-572A-6F6FD200B152}"/>
              </a:ext>
            </a:extLst>
          </p:cNvPr>
          <p:cNvSpPr txBox="1"/>
          <p:nvPr/>
        </p:nvSpPr>
        <p:spPr>
          <a:xfrm>
            <a:off x="452160" y="2093611"/>
            <a:ext cx="1762125" cy="338554"/>
          </a:xfrm>
          <a:prstGeom prst="rect">
            <a:avLst/>
          </a:prstGeom>
          <a:noFill/>
        </p:spPr>
        <p:txBody>
          <a:bodyPr wrap="square" rtlCol="0">
            <a:spAutoFit/>
          </a:bodyPr>
          <a:lstStyle/>
          <a:p>
            <a:r>
              <a:rPr lang="fr-FR" sz="1600" dirty="0">
                <a:solidFill>
                  <a:schemeClr val="tx2"/>
                </a:solidFill>
              </a:rPr>
              <a:t>Plan de cadastre</a:t>
            </a:r>
          </a:p>
        </p:txBody>
      </p:sp>
      <p:sp>
        <p:nvSpPr>
          <p:cNvPr id="7" name="ZoneTexte 6">
            <a:extLst>
              <a:ext uri="{FF2B5EF4-FFF2-40B4-BE49-F238E27FC236}">
                <a16:creationId xmlns:a16="http://schemas.microsoft.com/office/drawing/2014/main" id="{14BCEC53-C21B-BCC1-F3C8-0175BA3B53C0}"/>
              </a:ext>
            </a:extLst>
          </p:cNvPr>
          <p:cNvSpPr txBox="1"/>
          <p:nvPr/>
        </p:nvSpPr>
        <p:spPr>
          <a:xfrm>
            <a:off x="5723552" y="1924334"/>
            <a:ext cx="2430777" cy="338554"/>
          </a:xfrm>
          <a:prstGeom prst="rect">
            <a:avLst/>
          </a:prstGeom>
          <a:noFill/>
        </p:spPr>
        <p:txBody>
          <a:bodyPr wrap="square" rtlCol="0">
            <a:spAutoFit/>
          </a:bodyPr>
          <a:lstStyle/>
          <a:p>
            <a:r>
              <a:rPr lang="fr-FR" sz="1600" dirty="0">
                <a:solidFill>
                  <a:schemeClr val="tx2"/>
                </a:solidFill>
              </a:rPr>
              <a:t>Vue aérienne</a:t>
            </a:r>
          </a:p>
        </p:txBody>
      </p:sp>
    </p:spTree>
    <p:extLst>
      <p:ext uri="{BB962C8B-B14F-4D97-AF65-F5344CB8AC3E}">
        <p14:creationId xmlns:p14="http://schemas.microsoft.com/office/powerpoint/2010/main" val="1750909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A138FCF-E99A-1B0F-A09D-8ABE08543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7" y="1690687"/>
            <a:ext cx="6143625" cy="4543425"/>
          </a:xfrm>
          <a:prstGeom prst="rect">
            <a:avLst/>
          </a:prstGeom>
          <a:ln>
            <a:solidFill>
              <a:schemeClr val="tx1"/>
            </a:solidFill>
          </a:ln>
        </p:spPr>
      </p:pic>
      <p:pic>
        <p:nvPicPr>
          <p:cNvPr id="4" name="Image 3">
            <a:extLst>
              <a:ext uri="{FF2B5EF4-FFF2-40B4-BE49-F238E27FC236}">
                <a16:creationId xmlns:a16="http://schemas.microsoft.com/office/drawing/2014/main" id="{915B6659-8D52-C3B7-0CCC-4CA43345B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938" y="428942"/>
            <a:ext cx="5476875" cy="2523490"/>
          </a:xfrm>
          <a:prstGeom prst="rect">
            <a:avLst/>
          </a:prstGeom>
          <a:ln>
            <a:solidFill>
              <a:schemeClr val="tx1"/>
            </a:solidFill>
          </a:ln>
        </p:spPr>
      </p:pic>
      <p:pic>
        <p:nvPicPr>
          <p:cNvPr id="6" name="Image 5">
            <a:extLst>
              <a:ext uri="{FF2B5EF4-FFF2-40B4-BE49-F238E27FC236}">
                <a16:creationId xmlns:a16="http://schemas.microsoft.com/office/drawing/2014/main" id="{86552FEA-2880-604A-9C17-B83C864E8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938" y="2976562"/>
            <a:ext cx="5469255" cy="3257550"/>
          </a:xfrm>
          <a:prstGeom prst="rect">
            <a:avLst/>
          </a:prstGeom>
          <a:ln>
            <a:solidFill>
              <a:schemeClr val="tx1"/>
            </a:solidFill>
          </a:ln>
        </p:spPr>
      </p:pic>
      <p:sp>
        <p:nvSpPr>
          <p:cNvPr id="2" name="ZoneTexte 1">
            <a:extLst>
              <a:ext uri="{FF2B5EF4-FFF2-40B4-BE49-F238E27FC236}">
                <a16:creationId xmlns:a16="http://schemas.microsoft.com/office/drawing/2014/main" id="{50363B20-5DCB-8509-54C5-738B07E17C8B}"/>
              </a:ext>
            </a:extLst>
          </p:cNvPr>
          <p:cNvSpPr txBox="1"/>
          <p:nvPr/>
        </p:nvSpPr>
        <p:spPr>
          <a:xfrm>
            <a:off x="280987" y="1352133"/>
            <a:ext cx="2281238" cy="338554"/>
          </a:xfrm>
          <a:prstGeom prst="rect">
            <a:avLst/>
          </a:prstGeom>
          <a:noFill/>
        </p:spPr>
        <p:txBody>
          <a:bodyPr wrap="square" rtlCol="0">
            <a:spAutoFit/>
          </a:bodyPr>
          <a:lstStyle/>
          <a:p>
            <a:r>
              <a:rPr lang="fr-FR" sz="1600" dirty="0">
                <a:solidFill>
                  <a:schemeClr val="tx2"/>
                </a:solidFill>
              </a:rPr>
              <a:t>Plan masse</a:t>
            </a:r>
          </a:p>
        </p:txBody>
      </p:sp>
      <p:sp>
        <p:nvSpPr>
          <p:cNvPr id="8" name="ZoneTexte 7">
            <a:extLst>
              <a:ext uri="{FF2B5EF4-FFF2-40B4-BE49-F238E27FC236}">
                <a16:creationId xmlns:a16="http://schemas.microsoft.com/office/drawing/2014/main" id="{80B75ACB-FD86-0A32-C56F-3058D4314D61}"/>
              </a:ext>
            </a:extLst>
          </p:cNvPr>
          <p:cNvSpPr txBox="1"/>
          <p:nvPr/>
        </p:nvSpPr>
        <p:spPr>
          <a:xfrm>
            <a:off x="6291261" y="59610"/>
            <a:ext cx="2252663" cy="338554"/>
          </a:xfrm>
          <a:prstGeom prst="rect">
            <a:avLst/>
          </a:prstGeom>
          <a:noFill/>
        </p:spPr>
        <p:txBody>
          <a:bodyPr wrap="square" rtlCol="0">
            <a:spAutoFit/>
          </a:bodyPr>
          <a:lstStyle/>
          <a:p>
            <a:r>
              <a:rPr lang="fr-FR" sz="1600" dirty="0">
                <a:solidFill>
                  <a:schemeClr val="tx2"/>
                </a:solidFill>
              </a:rPr>
              <a:t>Vues projetées</a:t>
            </a:r>
          </a:p>
        </p:txBody>
      </p:sp>
    </p:spTree>
    <p:extLst>
      <p:ext uri="{BB962C8B-B14F-4D97-AF65-F5344CB8AC3E}">
        <p14:creationId xmlns:p14="http://schemas.microsoft.com/office/powerpoint/2010/main" val="1987556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165BD24-2E42-4630-B3E6-7DB7E0F0286E}"/>
              </a:ext>
            </a:extLst>
          </p:cNvPr>
          <p:cNvSpPr txBox="1"/>
          <p:nvPr/>
        </p:nvSpPr>
        <p:spPr>
          <a:xfrm>
            <a:off x="776969" y="990600"/>
            <a:ext cx="10081808" cy="1419225"/>
          </a:xfrm>
          <a:prstGeom prst="rect">
            <a:avLst/>
          </a:prstGeom>
          <a:noFill/>
        </p:spPr>
        <p:txBody>
          <a:bodyPr wrap="square" rtlCol="0" anchor="ctr" anchorCtr="0">
            <a:noAutofit/>
          </a:bodyPr>
          <a:lstStyle/>
          <a:p>
            <a:endParaRPr lang="fr-FR" sz="1400" i="1" dirty="0">
              <a:solidFill>
                <a:srgbClr val="56495A"/>
              </a:solidFill>
            </a:endParaRPr>
          </a:p>
          <a:p>
            <a:pPr marL="285750" indent="-285750">
              <a:buFont typeface="Wingdings" panose="05000000000000000000" pitchFamily="2" charset="2"/>
              <a:buChar char="q"/>
            </a:pPr>
            <a:r>
              <a:rPr lang="fr-FR" dirty="0">
                <a:solidFill>
                  <a:srgbClr val="56495A"/>
                </a:solidFill>
              </a:rPr>
              <a:t>PA 062 869 21 0 0001 Création et aménagement de 25 lots libres de constructeur et deux macro-lots subdivisibles sur la commune de Wailly : </a:t>
            </a:r>
            <a:r>
              <a:rPr lang="fr-FR" sz="1400" dirty="0">
                <a:solidFill>
                  <a:srgbClr val="56495A"/>
                </a:solidFill>
              </a:rPr>
              <a:t>avis du 24/05/2022</a:t>
            </a:r>
          </a:p>
          <a:p>
            <a:pPr marL="742950" lvl="1" indent="-285750">
              <a:buFont typeface="Wingdings" panose="05000000000000000000" pitchFamily="2" charset="2"/>
              <a:buChar char="q"/>
            </a:pPr>
            <a:r>
              <a:rPr lang="fr-FR" dirty="0">
                <a:solidFill>
                  <a:srgbClr val="56495A"/>
                </a:solidFill>
              </a:rPr>
              <a:t>Avis favorable</a:t>
            </a:r>
          </a:p>
          <a:p>
            <a:pPr lvl="1"/>
            <a:endParaRPr lang="fr-FR" dirty="0">
              <a:solidFill>
                <a:srgbClr val="56495A"/>
              </a:solidFill>
            </a:endParaRPr>
          </a:p>
        </p:txBody>
      </p:sp>
      <p:pic>
        <p:nvPicPr>
          <p:cNvPr id="3" name="Image 2">
            <a:extLst>
              <a:ext uri="{FF2B5EF4-FFF2-40B4-BE49-F238E27FC236}">
                <a16:creationId xmlns:a16="http://schemas.microsoft.com/office/drawing/2014/main" id="{B43BE3B1-DDC8-549C-E170-74F967908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25" y="2633345"/>
            <a:ext cx="3276600" cy="3629660"/>
          </a:xfrm>
          <a:prstGeom prst="rect">
            <a:avLst/>
          </a:prstGeom>
          <a:ln>
            <a:solidFill>
              <a:schemeClr val="tx1"/>
            </a:solidFill>
          </a:ln>
        </p:spPr>
      </p:pic>
      <p:sp>
        <p:nvSpPr>
          <p:cNvPr id="4" name="Zone de texte 3">
            <a:extLst>
              <a:ext uri="{FF2B5EF4-FFF2-40B4-BE49-F238E27FC236}">
                <a16:creationId xmlns:a16="http://schemas.microsoft.com/office/drawing/2014/main" id="{A23FAE50-2B2F-D38C-7A0C-5699676CDEE5}"/>
              </a:ext>
            </a:extLst>
          </p:cNvPr>
          <p:cNvSpPr txBox="1"/>
          <p:nvPr/>
        </p:nvSpPr>
        <p:spPr>
          <a:xfrm>
            <a:off x="2062162" y="4624388"/>
            <a:ext cx="581025" cy="276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fr-FR" sz="1200" dirty="0">
                <a:effectLst/>
                <a:highlight>
                  <a:srgbClr val="FFFF00"/>
                </a:highlight>
                <a:latin typeface="Times New Roman" panose="02020603050405020304" pitchFamily="18" charset="0"/>
                <a:ea typeface="Times New Roman" panose="02020603050405020304" pitchFamily="18" charset="0"/>
              </a:rPr>
              <a:t>Projet</a:t>
            </a:r>
            <a:endParaRPr lang="fr-FR" sz="1200" dirty="0">
              <a:effectLst/>
              <a:latin typeface="Times New Roman" panose="02020603050405020304" pitchFamily="18" charset="0"/>
              <a:ea typeface="Times New Roman" panose="02020603050405020304" pitchFamily="18" charset="0"/>
            </a:endParaRPr>
          </a:p>
        </p:txBody>
      </p:sp>
      <p:sp>
        <p:nvSpPr>
          <p:cNvPr id="2" name="ZoneTexte 1">
            <a:extLst>
              <a:ext uri="{FF2B5EF4-FFF2-40B4-BE49-F238E27FC236}">
                <a16:creationId xmlns:a16="http://schemas.microsoft.com/office/drawing/2014/main" id="{596B33C3-4EF2-33CE-086A-BEEF2871001C}"/>
              </a:ext>
            </a:extLst>
          </p:cNvPr>
          <p:cNvSpPr txBox="1"/>
          <p:nvPr/>
        </p:nvSpPr>
        <p:spPr>
          <a:xfrm>
            <a:off x="790574" y="2352308"/>
            <a:ext cx="2047875" cy="338554"/>
          </a:xfrm>
          <a:prstGeom prst="rect">
            <a:avLst/>
          </a:prstGeom>
          <a:noFill/>
        </p:spPr>
        <p:txBody>
          <a:bodyPr wrap="square" rtlCol="0">
            <a:spAutoFit/>
          </a:bodyPr>
          <a:lstStyle/>
          <a:p>
            <a:r>
              <a:rPr lang="fr-FR" sz="1600" dirty="0">
                <a:solidFill>
                  <a:schemeClr val="tx2"/>
                </a:solidFill>
              </a:rPr>
              <a:t>Plan de cadastre</a:t>
            </a:r>
          </a:p>
        </p:txBody>
      </p:sp>
      <p:pic>
        <p:nvPicPr>
          <p:cNvPr id="7" name="Image 6" descr="Une image contenant carte&#10;&#10;Description générée automatiquement">
            <a:extLst>
              <a:ext uri="{FF2B5EF4-FFF2-40B4-BE49-F238E27FC236}">
                <a16:creationId xmlns:a16="http://schemas.microsoft.com/office/drawing/2014/main" id="{ADDC783E-6D7C-44CB-05E6-3B5D00B5A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437" y="2157413"/>
            <a:ext cx="5286375" cy="4581525"/>
          </a:xfrm>
          <a:prstGeom prst="rect">
            <a:avLst/>
          </a:prstGeom>
        </p:spPr>
      </p:pic>
      <p:sp>
        <p:nvSpPr>
          <p:cNvPr id="10" name="ZoneTexte 9">
            <a:extLst>
              <a:ext uri="{FF2B5EF4-FFF2-40B4-BE49-F238E27FC236}">
                <a16:creationId xmlns:a16="http://schemas.microsoft.com/office/drawing/2014/main" id="{D421E0B7-254F-490D-D0F6-099C7535EC64}"/>
              </a:ext>
            </a:extLst>
          </p:cNvPr>
          <p:cNvSpPr txBox="1"/>
          <p:nvPr/>
        </p:nvSpPr>
        <p:spPr>
          <a:xfrm>
            <a:off x="4795837" y="1988136"/>
            <a:ext cx="1833563" cy="338554"/>
          </a:xfrm>
          <a:prstGeom prst="rect">
            <a:avLst/>
          </a:prstGeom>
          <a:noFill/>
        </p:spPr>
        <p:txBody>
          <a:bodyPr wrap="square" rtlCol="0">
            <a:spAutoFit/>
          </a:bodyPr>
          <a:lstStyle/>
          <a:p>
            <a:r>
              <a:rPr lang="fr-FR" sz="1600" dirty="0">
                <a:solidFill>
                  <a:schemeClr val="tx2"/>
                </a:solidFill>
              </a:rPr>
              <a:t>Vue aérienne</a:t>
            </a:r>
          </a:p>
        </p:txBody>
      </p:sp>
    </p:spTree>
    <p:extLst>
      <p:ext uri="{BB962C8B-B14F-4D97-AF65-F5344CB8AC3E}">
        <p14:creationId xmlns:p14="http://schemas.microsoft.com/office/powerpoint/2010/main" val="2023008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ciel&#10;&#10;Description générée automatiquement">
            <a:extLst>
              <a:ext uri="{FF2B5EF4-FFF2-40B4-BE49-F238E27FC236}">
                <a16:creationId xmlns:a16="http://schemas.microsoft.com/office/drawing/2014/main" id="{FBA8D078-8DA3-EDDF-B3E7-5A12AA16A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305719"/>
            <a:ext cx="5291666" cy="4246561"/>
          </a:xfrm>
          <a:prstGeom prst="rect">
            <a:avLst/>
          </a:prstGeom>
        </p:spPr>
      </p:pic>
      <p:pic>
        <p:nvPicPr>
          <p:cNvPr id="4" name="Image 3">
            <a:extLst>
              <a:ext uri="{FF2B5EF4-FFF2-40B4-BE49-F238E27FC236}">
                <a16:creationId xmlns:a16="http://schemas.microsoft.com/office/drawing/2014/main" id="{80123882-7523-C7C1-99AD-89816BAE3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865" y="1325562"/>
            <a:ext cx="5291667" cy="4206875"/>
          </a:xfrm>
          <a:prstGeom prst="rect">
            <a:avLst/>
          </a:prstGeom>
        </p:spPr>
      </p:pic>
      <p:sp>
        <p:nvSpPr>
          <p:cNvPr id="6" name="ZoneTexte 5">
            <a:extLst>
              <a:ext uri="{FF2B5EF4-FFF2-40B4-BE49-F238E27FC236}">
                <a16:creationId xmlns:a16="http://schemas.microsoft.com/office/drawing/2014/main" id="{97264CDA-D324-F7AE-ACB0-E3EBBF5A4315}"/>
              </a:ext>
            </a:extLst>
          </p:cNvPr>
          <p:cNvSpPr txBox="1"/>
          <p:nvPr/>
        </p:nvSpPr>
        <p:spPr>
          <a:xfrm>
            <a:off x="643467" y="967165"/>
            <a:ext cx="2609850" cy="338554"/>
          </a:xfrm>
          <a:prstGeom prst="rect">
            <a:avLst/>
          </a:prstGeom>
          <a:noFill/>
        </p:spPr>
        <p:txBody>
          <a:bodyPr wrap="square" rtlCol="0">
            <a:spAutoFit/>
          </a:bodyPr>
          <a:lstStyle/>
          <a:p>
            <a:r>
              <a:rPr lang="fr-FR" sz="1600" dirty="0">
                <a:solidFill>
                  <a:schemeClr val="tx2"/>
                </a:solidFill>
              </a:rPr>
              <a:t>Plan de composition</a:t>
            </a:r>
          </a:p>
        </p:txBody>
      </p:sp>
    </p:spTree>
    <p:extLst>
      <p:ext uri="{BB962C8B-B14F-4D97-AF65-F5344CB8AC3E}">
        <p14:creationId xmlns:p14="http://schemas.microsoft.com/office/powerpoint/2010/main" val="2690250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165BD24-2E42-4630-B3E6-7DB7E0F0286E}"/>
              </a:ext>
            </a:extLst>
          </p:cNvPr>
          <p:cNvSpPr txBox="1"/>
          <p:nvPr/>
        </p:nvSpPr>
        <p:spPr>
          <a:xfrm>
            <a:off x="776969" y="990600"/>
            <a:ext cx="10081808" cy="1419225"/>
          </a:xfrm>
          <a:prstGeom prst="rect">
            <a:avLst/>
          </a:prstGeom>
          <a:noFill/>
        </p:spPr>
        <p:txBody>
          <a:bodyPr wrap="square" rtlCol="0" anchor="ctr" anchorCtr="0">
            <a:noAutofit/>
          </a:bodyPr>
          <a:lstStyle/>
          <a:p>
            <a:endParaRPr lang="fr-FR" sz="1400" i="1" dirty="0">
              <a:solidFill>
                <a:srgbClr val="56495A"/>
              </a:solidFill>
            </a:endParaRPr>
          </a:p>
          <a:p>
            <a:pPr marL="285750" indent="-285750">
              <a:buFont typeface="Wingdings" panose="05000000000000000000" pitchFamily="2" charset="2"/>
              <a:buChar char="q"/>
            </a:pPr>
            <a:r>
              <a:rPr lang="fr-FR" dirty="0">
                <a:solidFill>
                  <a:srgbClr val="56495A"/>
                </a:solidFill>
              </a:rPr>
              <a:t>CU b  062 440 22 0 0011 Construction d’un ensemble de bâtiments d’usages différents sur la commune de Hermies : </a:t>
            </a:r>
            <a:r>
              <a:rPr lang="fr-FR" sz="1400" dirty="0">
                <a:solidFill>
                  <a:srgbClr val="56495A"/>
                </a:solidFill>
              </a:rPr>
              <a:t>avis du 24/05/2022</a:t>
            </a:r>
          </a:p>
          <a:p>
            <a:pPr marL="742950" lvl="1" indent="-285750">
              <a:buFont typeface="Wingdings" panose="05000000000000000000" pitchFamily="2" charset="2"/>
              <a:buChar char="q"/>
            </a:pPr>
            <a:r>
              <a:rPr lang="fr-FR" dirty="0">
                <a:solidFill>
                  <a:srgbClr val="56495A"/>
                </a:solidFill>
              </a:rPr>
              <a:t>Avis défavorable</a:t>
            </a:r>
          </a:p>
          <a:p>
            <a:pPr lvl="1"/>
            <a:endParaRPr lang="fr-FR" dirty="0">
              <a:solidFill>
                <a:srgbClr val="56495A"/>
              </a:solidFill>
            </a:endParaRPr>
          </a:p>
        </p:txBody>
      </p:sp>
      <p:pic>
        <p:nvPicPr>
          <p:cNvPr id="4" name="Image 3">
            <a:extLst>
              <a:ext uri="{FF2B5EF4-FFF2-40B4-BE49-F238E27FC236}">
                <a16:creationId xmlns:a16="http://schemas.microsoft.com/office/drawing/2014/main" id="{2788DEA3-499A-9A60-1F69-674F60C6C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969" y="2505075"/>
            <a:ext cx="3929748" cy="4248150"/>
          </a:xfrm>
          <a:prstGeom prst="rect">
            <a:avLst/>
          </a:prstGeom>
        </p:spPr>
      </p:pic>
      <p:sp>
        <p:nvSpPr>
          <p:cNvPr id="6" name="ZoneTexte 5">
            <a:extLst>
              <a:ext uri="{FF2B5EF4-FFF2-40B4-BE49-F238E27FC236}">
                <a16:creationId xmlns:a16="http://schemas.microsoft.com/office/drawing/2014/main" id="{01EB768F-AA1C-3F11-59D9-A4682602C5F8}"/>
              </a:ext>
            </a:extLst>
          </p:cNvPr>
          <p:cNvSpPr txBox="1"/>
          <p:nvPr/>
        </p:nvSpPr>
        <p:spPr>
          <a:xfrm>
            <a:off x="776969" y="2288173"/>
            <a:ext cx="3343275" cy="338554"/>
          </a:xfrm>
          <a:prstGeom prst="rect">
            <a:avLst/>
          </a:prstGeom>
          <a:noFill/>
        </p:spPr>
        <p:txBody>
          <a:bodyPr wrap="square" rtlCol="0">
            <a:spAutoFit/>
          </a:bodyPr>
          <a:lstStyle/>
          <a:p>
            <a:r>
              <a:rPr lang="fr-FR" sz="1600" dirty="0">
                <a:solidFill>
                  <a:schemeClr val="tx2"/>
                </a:solidFill>
              </a:rPr>
              <a:t>Plan de cadastre</a:t>
            </a:r>
          </a:p>
        </p:txBody>
      </p:sp>
      <p:pic>
        <p:nvPicPr>
          <p:cNvPr id="8" name="Image 7" descr="Une image contenant texte&#10;&#10;Description générée automatiquement">
            <a:extLst>
              <a:ext uri="{FF2B5EF4-FFF2-40B4-BE49-F238E27FC236}">
                <a16:creationId xmlns:a16="http://schemas.microsoft.com/office/drawing/2014/main" id="{93C7FCE1-7CDA-BFD7-ED92-BA97BB962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873" y="2505075"/>
            <a:ext cx="3929748" cy="4071937"/>
          </a:xfrm>
          <a:prstGeom prst="rect">
            <a:avLst/>
          </a:prstGeom>
        </p:spPr>
      </p:pic>
      <p:sp>
        <p:nvSpPr>
          <p:cNvPr id="9" name="ZoneTexte 8">
            <a:extLst>
              <a:ext uri="{FF2B5EF4-FFF2-40B4-BE49-F238E27FC236}">
                <a16:creationId xmlns:a16="http://schemas.microsoft.com/office/drawing/2014/main" id="{8F9A861B-2F55-0C34-9ADB-769C1BFB195C}"/>
              </a:ext>
            </a:extLst>
          </p:cNvPr>
          <p:cNvSpPr txBox="1"/>
          <p:nvPr/>
        </p:nvSpPr>
        <p:spPr>
          <a:xfrm>
            <a:off x="5817873" y="2272784"/>
            <a:ext cx="1820097" cy="338554"/>
          </a:xfrm>
          <a:prstGeom prst="rect">
            <a:avLst/>
          </a:prstGeom>
          <a:noFill/>
        </p:spPr>
        <p:txBody>
          <a:bodyPr wrap="square" rtlCol="0">
            <a:spAutoFit/>
          </a:bodyPr>
          <a:lstStyle/>
          <a:p>
            <a:r>
              <a:rPr lang="fr-FR" sz="1600" dirty="0">
                <a:solidFill>
                  <a:schemeClr val="tx2"/>
                </a:solidFill>
              </a:rPr>
              <a:t>Vue aérienne</a:t>
            </a:r>
          </a:p>
        </p:txBody>
      </p:sp>
    </p:spTree>
    <p:extLst>
      <p:ext uri="{BB962C8B-B14F-4D97-AF65-F5344CB8AC3E}">
        <p14:creationId xmlns:p14="http://schemas.microsoft.com/office/powerpoint/2010/main" val="53636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2594857-9FDE-1DBD-9748-3884259DF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72" y="1205442"/>
            <a:ext cx="4080805" cy="5571066"/>
          </a:xfrm>
          <a:prstGeom prst="rect">
            <a:avLst/>
          </a:prstGeom>
          <a:ln>
            <a:solidFill>
              <a:schemeClr val="tx1"/>
            </a:solidFill>
          </a:ln>
        </p:spPr>
      </p:pic>
      <p:pic>
        <p:nvPicPr>
          <p:cNvPr id="4" name="Image 3">
            <a:extLst>
              <a:ext uri="{FF2B5EF4-FFF2-40B4-BE49-F238E27FC236}">
                <a16:creationId xmlns:a16="http://schemas.microsoft.com/office/drawing/2014/main" id="{1DB90D7F-4961-7179-AFCA-798531945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678" y="953294"/>
            <a:ext cx="5810250" cy="4139802"/>
          </a:xfrm>
          <a:prstGeom prst="rect">
            <a:avLst/>
          </a:prstGeom>
        </p:spPr>
      </p:pic>
      <p:cxnSp>
        <p:nvCxnSpPr>
          <p:cNvPr id="6" name="Connecteur droit 5">
            <a:extLst>
              <a:ext uri="{FF2B5EF4-FFF2-40B4-BE49-F238E27FC236}">
                <a16:creationId xmlns:a16="http://schemas.microsoft.com/office/drawing/2014/main" id="{B5C24F32-F303-EAC1-219C-8FAAC904AF69}"/>
              </a:ext>
            </a:extLst>
          </p:cNvPr>
          <p:cNvCxnSpPr>
            <a:cxnSpLocks/>
          </p:cNvCxnSpPr>
          <p:nvPr/>
        </p:nvCxnSpPr>
        <p:spPr>
          <a:xfrm>
            <a:off x="5191125" y="953294"/>
            <a:ext cx="0" cy="477123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10" name="ZoneTexte 9">
            <a:extLst>
              <a:ext uri="{FF2B5EF4-FFF2-40B4-BE49-F238E27FC236}">
                <a16:creationId xmlns:a16="http://schemas.microsoft.com/office/drawing/2014/main" id="{1C86B887-3196-F483-5A6B-3F6FFB35F2BC}"/>
              </a:ext>
            </a:extLst>
          </p:cNvPr>
          <p:cNvSpPr txBox="1"/>
          <p:nvPr/>
        </p:nvSpPr>
        <p:spPr>
          <a:xfrm>
            <a:off x="658347" y="836110"/>
            <a:ext cx="1903873" cy="369332"/>
          </a:xfrm>
          <a:prstGeom prst="rect">
            <a:avLst/>
          </a:prstGeom>
          <a:noFill/>
        </p:spPr>
        <p:txBody>
          <a:bodyPr wrap="square" rtlCol="0">
            <a:spAutoFit/>
          </a:bodyPr>
          <a:lstStyle/>
          <a:p>
            <a:r>
              <a:rPr lang="fr-FR" sz="1600" dirty="0">
                <a:solidFill>
                  <a:schemeClr val="tx2"/>
                </a:solidFill>
              </a:rPr>
              <a:t>Projet</a:t>
            </a:r>
            <a:r>
              <a:rPr lang="fr-FR" dirty="0"/>
              <a:t> </a:t>
            </a:r>
          </a:p>
        </p:txBody>
      </p:sp>
      <p:sp>
        <p:nvSpPr>
          <p:cNvPr id="14" name="ZoneTexte 13">
            <a:extLst>
              <a:ext uri="{FF2B5EF4-FFF2-40B4-BE49-F238E27FC236}">
                <a16:creationId xmlns:a16="http://schemas.microsoft.com/office/drawing/2014/main" id="{A21301B6-2B0A-864E-EEDB-35720637B6E2}"/>
              </a:ext>
            </a:extLst>
          </p:cNvPr>
          <p:cNvSpPr txBox="1"/>
          <p:nvPr/>
        </p:nvSpPr>
        <p:spPr>
          <a:xfrm>
            <a:off x="5762625" y="5191125"/>
            <a:ext cx="3143248" cy="830997"/>
          </a:xfrm>
          <a:prstGeom prst="rect">
            <a:avLst/>
          </a:prstGeom>
          <a:noFill/>
          <a:ln>
            <a:solidFill>
              <a:schemeClr val="tx2">
                <a:lumMod val="75000"/>
              </a:schemeClr>
            </a:solidFill>
          </a:ln>
        </p:spPr>
        <p:txBody>
          <a:bodyPr wrap="square" rtlCol="0">
            <a:spAutoFit/>
          </a:bodyPr>
          <a:lstStyle/>
          <a:p>
            <a:pPr algn="just"/>
            <a:r>
              <a:rPr lang="fr-FR" sz="1600" dirty="0">
                <a:solidFill>
                  <a:schemeClr val="tx2"/>
                </a:solidFill>
              </a:rPr>
              <a:t>Chemin à préserver au titre de l’article L151-23 du code de l’urbanisme (Zonage PLUi CCSA)</a:t>
            </a:r>
          </a:p>
        </p:txBody>
      </p:sp>
    </p:spTree>
    <p:extLst>
      <p:ext uri="{BB962C8B-B14F-4D97-AF65-F5344CB8AC3E}">
        <p14:creationId xmlns:p14="http://schemas.microsoft.com/office/powerpoint/2010/main" val="641937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165BD24-2E42-4630-B3E6-7DB7E0F0286E}"/>
              </a:ext>
            </a:extLst>
          </p:cNvPr>
          <p:cNvSpPr txBox="1"/>
          <p:nvPr/>
        </p:nvSpPr>
        <p:spPr>
          <a:xfrm>
            <a:off x="776969" y="990600"/>
            <a:ext cx="10081808" cy="1419225"/>
          </a:xfrm>
          <a:prstGeom prst="rect">
            <a:avLst/>
          </a:prstGeom>
          <a:noFill/>
        </p:spPr>
        <p:txBody>
          <a:bodyPr wrap="square" rtlCol="0" anchor="ctr" anchorCtr="0">
            <a:noAutofit/>
          </a:bodyPr>
          <a:lstStyle/>
          <a:p>
            <a:endParaRPr lang="fr-FR" sz="1400" i="1" dirty="0">
              <a:solidFill>
                <a:srgbClr val="56495A"/>
              </a:solidFill>
            </a:endParaRPr>
          </a:p>
          <a:p>
            <a:pPr marL="285750" indent="-285750">
              <a:buFont typeface="Wingdings" panose="05000000000000000000" pitchFamily="2" charset="2"/>
              <a:buChar char="q"/>
            </a:pPr>
            <a:r>
              <a:rPr lang="fr-FR" dirty="0">
                <a:solidFill>
                  <a:srgbClr val="56495A"/>
                </a:solidFill>
              </a:rPr>
              <a:t>CDAC Création d’un ensemble commercial Intermarché sur la commune de Sainte-Catherine (demande n° 062 744 21 000 17) : </a:t>
            </a:r>
            <a:r>
              <a:rPr lang="fr-FR" sz="1400" dirty="0">
                <a:solidFill>
                  <a:srgbClr val="56495A"/>
                </a:solidFill>
              </a:rPr>
              <a:t>avis du 19/05/2022</a:t>
            </a:r>
          </a:p>
          <a:p>
            <a:pPr marL="742950" lvl="1" indent="-285750">
              <a:buFont typeface="Wingdings" panose="05000000000000000000" pitchFamily="2" charset="2"/>
              <a:buChar char="q"/>
            </a:pPr>
            <a:r>
              <a:rPr lang="fr-FR" dirty="0">
                <a:solidFill>
                  <a:srgbClr val="56495A"/>
                </a:solidFill>
              </a:rPr>
              <a:t>Avis favorable</a:t>
            </a:r>
          </a:p>
          <a:p>
            <a:pPr lvl="1"/>
            <a:endParaRPr lang="fr-FR" dirty="0">
              <a:solidFill>
                <a:srgbClr val="56495A"/>
              </a:solidFill>
            </a:endParaRPr>
          </a:p>
        </p:txBody>
      </p:sp>
      <p:pic>
        <p:nvPicPr>
          <p:cNvPr id="3" name="Image 2">
            <a:extLst>
              <a:ext uri="{FF2B5EF4-FFF2-40B4-BE49-F238E27FC236}">
                <a16:creationId xmlns:a16="http://schemas.microsoft.com/office/drawing/2014/main" id="{30ADB14E-51B7-C953-47FB-A1F709E2C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4" y="2343150"/>
            <a:ext cx="4086225" cy="4514850"/>
          </a:xfrm>
          <a:prstGeom prst="rect">
            <a:avLst/>
          </a:prstGeom>
        </p:spPr>
      </p:pic>
      <p:pic>
        <p:nvPicPr>
          <p:cNvPr id="4" name="Image 3">
            <a:extLst>
              <a:ext uri="{FF2B5EF4-FFF2-40B4-BE49-F238E27FC236}">
                <a16:creationId xmlns:a16="http://schemas.microsoft.com/office/drawing/2014/main" id="{CB95DD2B-BF38-09A4-EE41-A1C26EDB0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1145" y="2728913"/>
            <a:ext cx="3190240" cy="3238500"/>
          </a:xfrm>
          <a:prstGeom prst="rect">
            <a:avLst/>
          </a:prstGeom>
          <a:ln>
            <a:solidFill>
              <a:schemeClr val="tx1"/>
            </a:solidFill>
          </a:ln>
        </p:spPr>
      </p:pic>
      <p:sp>
        <p:nvSpPr>
          <p:cNvPr id="2" name="ZoneTexte 1">
            <a:extLst>
              <a:ext uri="{FF2B5EF4-FFF2-40B4-BE49-F238E27FC236}">
                <a16:creationId xmlns:a16="http://schemas.microsoft.com/office/drawing/2014/main" id="{560FF527-62E6-A642-8388-22A540430A14}"/>
              </a:ext>
            </a:extLst>
          </p:cNvPr>
          <p:cNvSpPr txBox="1"/>
          <p:nvPr/>
        </p:nvSpPr>
        <p:spPr>
          <a:xfrm>
            <a:off x="1186544" y="2158484"/>
            <a:ext cx="1810027" cy="338554"/>
          </a:xfrm>
          <a:prstGeom prst="rect">
            <a:avLst/>
          </a:prstGeom>
          <a:noFill/>
        </p:spPr>
        <p:txBody>
          <a:bodyPr wrap="square" rtlCol="0">
            <a:spAutoFit/>
          </a:bodyPr>
          <a:lstStyle/>
          <a:p>
            <a:r>
              <a:rPr lang="fr-FR" sz="1600" dirty="0">
                <a:solidFill>
                  <a:schemeClr val="tx2"/>
                </a:solidFill>
              </a:rPr>
              <a:t>Plan de situation</a:t>
            </a:r>
          </a:p>
        </p:txBody>
      </p:sp>
    </p:spTree>
    <p:extLst>
      <p:ext uri="{BB962C8B-B14F-4D97-AF65-F5344CB8AC3E}">
        <p14:creationId xmlns:p14="http://schemas.microsoft.com/office/powerpoint/2010/main" val="3786908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DF9F2B0-D2B9-4BB7-96BA-0C507C792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495" y="1604010"/>
            <a:ext cx="5756910" cy="3821430"/>
          </a:xfrm>
          <a:prstGeom prst="rect">
            <a:avLst/>
          </a:prstGeom>
          <a:ln>
            <a:solidFill>
              <a:schemeClr val="tx1"/>
            </a:solidFill>
          </a:ln>
        </p:spPr>
      </p:pic>
      <p:pic>
        <p:nvPicPr>
          <p:cNvPr id="4" name="Image 3">
            <a:extLst>
              <a:ext uri="{FF2B5EF4-FFF2-40B4-BE49-F238E27FC236}">
                <a16:creationId xmlns:a16="http://schemas.microsoft.com/office/drawing/2014/main" id="{9DD6A9FC-21AD-26EE-2A5B-5FD6C0D92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370" y="315416"/>
            <a:ext cx="3907155" cy="1288594"/>
          </a:xfrm>
          <a:prstGeom prst="rect">
            <a:avLst/>
          </a:prstGeom>
        </p:spPr>
      </p:pic>
      <p:pic>
        <p:nvPicPr>
          <p:cNvPr id="6" name="Image 5">
            <a:extLst>
              <a:ext uri="{FF2B5EF4-FFF2-40B4-BE49-F238E27FC236}">
                <a16:creationId xmlns:a16="http://schemas.microsoft.com/office/drawing/2014/main" id="{6E65B2C5-5838-EAE5-57E2-E241BC6B21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2371" y="1681480"/>
            <a:ext cx="3907154" cy="1474735"/>
          </a:xfrm>
          <a:prstGeom prst="rect">
            <a:avLst/>
          </a:prstGeom>
        </p:spPr>
      </p:pic>
      <p:pic>
        <p:nvPicPr>
          <p:cNvPr id="7" name="Image 6">
            <a:extLst>
              <a:ext uri="{FF2B5EF4-FFF2-40B4-BE49-F238E27FC236}">
                <a16:creationId xmlns:a16="http://schemas.microsoft.com/office/drawing/2014/main" id="{E5091B4C-193F-D2C2-2F04-011A45FC2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2370" y="3265700"/>
            <a:ext cx="3907154" cy="1459688"/>
          </a:xfrm>
          <a:prstGeom prst="rect">
            <a:avLst/>
          </a:prstGeom>
        </p:spPr>
      </p:pic>
      <p:pic>
        <p:nvPicPr>
          <p:cNvPr id="8" name="Image 7">
            <a:extLst>
              <a:ext uri="{FF2B5EF4-FFF2-40B4-BE49-F238E27FC236}">
                <a16:creationId xmlns:a16="http://schemas.microsoft.com/office/drawing/2014/main" id="{F9BF38BA-22A6-E9BE-D8E8-A064511A2C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2371" y="4813796"/>
            <a:ext cx="3907154" cy="1648452"/>
          </a:xfrm>
          <a:prstGeom prst="rect">
            <a:avLst/>
          </a:prstGeom>
        </p:spPr>
      </p:pic>
    </p:spTree>
    <p:extLst>
      <p:ext uri="{BB962C8B-B14F-4D97-AF65-F5344CB8AC3E}">
        <p14:creationId xmlns:p14="http://schemas.microsoft.com/office/powerpoint/2010/main" val="167035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pic>
        <p:nvPicPr>
          <p:cNvPr id="406" name="01_Generique.jpg"/>
          <p:cNvPicPr>
            <a:picLocks noGrp="1" noChangeAspect="1"/>
          </p:cNvPicPr>
          <p:nvPr>
            <p:ph type="pic" idx="13"/>
          </p:nvPr>
        </p:nvPicPr>
        <p:blipFill>
          <a:blip r:embed="rId3"/>
          <a:srcRect l="188" t="60898" b="15085"/>
          <a:stretch>
            <a:fillRect/>
          </a:stretch>
        </p:blipFill>
        <p:spPr>
          <a:xfrm>
            <a:off x="-23022" y="0"/>
            <a:ext cx="12215022" cy="3022600"/>
          </a:xfrm>
          <a:prstGeom prst="rect">
            <a:avLst/>
          </a:prstGeom>
        </p:spPr>
      </p:pic>
      <p:sp>
        <p:nvSpPr>
          <p:cNvPr id="407" name="Shape 407"/>
          <p:cNvSpPr/>
          <p:nvPr/>
        </p:nvSpPr>
        <p:spPr>
          <a:xfrm>
            <a:off x="0" y="3570779"/>
            <a:ext cx="12346700" cy="1016513"/>
          </a:xfrm>
          <a:prstGeom prst="rect">
            <a:avLst/>
          </a:prstGeom>
          <a:solidFill>
            <a:schemeClr val="accent3">
              <a:hueOff val="3956102"/>
              <a:satOff val="-37830"/>
              <a:lumOff val="-30327"/>
              <a:alpha val="76152"/>
            </a:schemeClr>
          </a:solidFill>
          <a:ln w="12700">
            <a:miter lim="400000"/>
          </a:ln>
        </p:spPr>
        <p:txBody>
          <a:bodyPr tIns="45720" bIns="45720" anchor="ctr"/>
          <a:lstStyle/>
          <a:p>
            <a:pPr>
              <a:lnSpc>
                <a:spcPct val="90000"/>
              </a:lnSpc>
              <a:spcBef>
                <a:spcPts val="1000"/>
              </a:spcBef>
              <a:defRPr sz="5000" i="1">
                <a:solidFill>
                  <a:schemeClr val="accent5">
                    <a:hueOff val="-10611120"/>
                    <a:satOff val="-44289"/>
                    <a:lumOff val="18183"/>
                  </a:schemeClr>
                </a:solidFill>
                <a:latin typeface="Roboto Regular"/>
                <a:ea typeface="Roboto Regular"/>
                <a:cs typeface="Roboto Regular"/>
                <a:sym typeface="Roboto Regular"/>
              </a:defRPr>
            </a:pPr>
            <a:endParaRPr sz="2500"/>
          </a:p>
        </p:txBody>
      </p:sp>
      <p:sp>
        <p:nvSpPr>
          <p:cNvPr id="412" name="Shape 412"/>
          <p:cNvSpPr/>
          <p:nvPr/>
        </p:nvSpPr>
        <p:spPr>
          <a:xfrm>
            <a:off x="630060" y="1252282"/>
            <a:ext cx="356626" cy="356536"/>
          </a:xfrm>
          <a:custGeom>
            <a:avLst/>
            <a:gdLst/>
            <a:ahLst/>
            <a:cxnLst>
              <a:cxn ang="0">
                <a:pos x="wd2" y="hd2"/>
              </a:cxn>
              <a:cxn ang="5400000">
                <a:pos x="wd2" y="hd2"/>
              </a:cxn>
              <a:cxn ang="10800000">
                <a:pos x="wd2" y="hd2"/>
              </a:cxn>
              <a:cxn ang="16200000">
                <a:pos x="wd2" y="hd2"/>
              </a:cxn>
            </a:cxnLst>
            <a:rect l="0" t="0" r="r" b="b"/>
            <a:pathLst>
              <a:path w="20956" h="21600" extrusionOk="0">
                <a:moveTo>
                  <a:pt x="19309" y="1688"/>
                </a:moveTo>
                <a:cubicBezTo>
                  <a:pt x="18164" y="675"/>
                  <a:pt x="16691" y="0"/>
                  <a:pt x="15382" y="0"/>
                </a:cubicBezTo>
                <a:cubicBezTo>
                  <a:pt x="14236" y="0"/>
                  <a:pt x="13091" y="506"/>
                  <a:pt x="12273" y="1350"/>
                </a:cubicBezTo>
                <a:cubicBezTo>
                  <a:pt x="9164" y="4556"/>
                  <a:pt x="9164" y="4556"/>
                  <a:pt x="9164" y="4556"/>
                </a:cubicBezTo>
                <a:cubicBezTo>
                  <a:pt x="9164" y="4556"/>
                  <a:pt x="9164" y="4556"/>
                  <a:pt x="9000" y="4556"/>
                </a:cubicBezTo>
                <a:cubicBezTo>
                  <a:pt x="9000" y="4556"/>
                  <a:pt x="9000" y="4556"/>
                  <a:pt x="9000" y="4556"/>
                </a:cubicBezTo>
                <a:cubicBezTo>
                  <a:pt x="9000" y="4556"/>
                  <a:pt x="9000" y="4556"/>
                  <a:pt x="9000" y="4556"/>
                </a:cubicBezTo>
                <a:cubicBezTo>
                  <a:pt x="2291" y="11644"/>
                  <a:pt x="2291" y="11644"/>
                  <a:pt x="2291" y="11644"/>
                </a:cubicBezTo>
                <a:cubicBezTo>
                  <a:pt x="1964" y="11981"/>
                  <a:pt x="1800" y="12319"/>
                  <a:pt x="1636" y="12825"/>
                </a:cubicBezTo>
                <a:cubicBezTo>
                  <a:pt x="164" y="18562"/>
                  <a:pt x="164" y="18562"/>
                  <a:pt x="164" y="18562"/>
                </a:cubicBezTo>
                <a:cubicBezTo>
                  <a:pt x="164" y="18562"/>
                  <a:pt x="0" y="19069"/>
                  <a:pt x="0" y="19238"/>
                </a:cubicBezTo>
                <a:cubicBezTo>
                  <a:pt x="0" y="20588"/>
                  <a:pt x="982" y="21600"/>
                  <a:pt x="2291" y="21600"/>
                </a:cubicBezTo>
                <a:cubicBezTo>
                  <a:pt x="2618" y="21600"/>
                  <a:pt x="3109" y="21431"/>
                  <a:pt x="3109" y="21431"/>
                </a:cubicBezTo>
                <a:cubicBezTo>
                  <a:pt x="8673" y="19913"/>
                  <a:pt x="8673" y="19913"/>
                  <a:pt x="8673" y="19913"/>
                </a:cubicBezTo>
                <a:cubicBezTo>
                  <a:pt x="9000" y="19913"/>
                  <a:pt x="9327" y="19575"/>
                  <a:pt x="9655" y="19238"/>
                </a:cubicBezTo>
                <a:cubicBezTo>
                  <a:pt x="19636" y="8944"/>
                  <a:pt x="19636" y="8944"/>
                  <a:pt x="19636" y="8944"/>
                </a:cubicBezTo>
                <a:cubicBezTo>
                  <a:pt x="21600" y="7088"/>
                  <a:pt x="21273" y="3881"/>
                  <a:pt x="19309" y="1688"/>
                </a:cubicBezTo>
                <a:close/>
                <a:moveTo>
                  <a:pt x="10473" y="16031"/>
                </a:moveTo>
                <a:cubicBezTo>
                  <a:pt x="10473" y="15525"/>
                  <a:pt x="10309" y="14850"/>
                  <a:pt x="9982" y="14344"/>
                </a:cubicBezTo>
                <a:cubicBezTo>
                  <a:pt x="16200" y="7931"/>
                  <a:pt x="16200" y="7931"/>
                  <a:pt x="16200" y="7931"/>
                </a:cubicBezTo>
                <a:cubicBezTo>
                  <a:pt x="16527" y="9113"/>
                  <a:pt x="16364" y="10463"/>
                  <a:pt x="15545" y="11306"/>
                </a:cubicBezTo>
                <a:cubicBezTo>
                  <a:pt x="15545" y="11306"/>
                  <a:pt x="15545" y="11306"/>
                  <a:pt x="15545" y="11306"/>
                </a:cubicBezTo>
                <a:cubicBezTo>
                  <a:pt x="15545" y="11306"/>
                  <a:pt x="15545" y="11306"/>
                  <a:pt x="15545" y="11306"/>
                </a:cubicBezTo>
                <a:cubicBezTo>
                  <a:pt x="10473" y="16538"/>
                  <a:pt x="10473" y="16538"/>
                  <a:pt x="10473" y="16538"/>
                </a:cubicBezTo>
                <a:cubicBezTo>
                  <a:pt x="10473" y="16369"/>
                  <a:pt x="10473" y="16200"/>
                  <a:pt x="10473" y="16031"/>
                </a:cubicBezTo>
                <a:close/>
                <a:moveTo>
                  <a:pt x="9655" y="13669"/>
                </a:moveTo>
                <a:cubicBezTo>
                  <a:pt x="9491" y="13331"/>
                  <a:pt x="9164" y="12825"/>
                  <a:pt x="8836" y="12487"/>
                </a:cubicBezTo>
                <a:cubicBezTo>
                  <a:pt x="8345" y="12150"/>
                  <a:pt x="8018" y="11813"/>
                  <a:pt x="7527" y="11475"/>
                </a:cubicBezTo>
                <a:cubicBezTo>
                  <a:pt x="13745" y="5063"/>
                  <a:pt x="13745" y="5063"/>
                  <a:pt x="13745" y="5063"/>
                </a:cubicBezTo>
                <a:cubicBezTo>
                  <a:pt x="14236" y="5231"/>
                  <a:pt x="14727" y="5569"/>
                  <a:pt x="15055" y="6075"/>
                </a:cubicBezTo>
                <a:cubicBezTo>
                  <a:pt x="15382" y="6412"/>
                  <a:pt x="15709" y="6750"/>
                  <a:pt x="15873" y="7256"/>
                </a:cubicBezTo>
                <a:lnTo>
                  <a:pt x="9655" y="13669"/>
                </a:lnTo>
                <a:close/>
                <a:moveTo>
                  <a:pt x="6873" y="11138"/>
                </a:moveTo>
                <a:cubicBezTo>
                  <a:pt x="6218" y="10969"/>
                  <a:pt x="5564" y="10800"/>
                  <a:pt x="4909" y="10800"/>
                </a:cubicBezTo>
                <a:cubicBezTo>
                  <a:pt x="9982" y="5569"/>
                  <a:pt x="9982" y="5569"/>
                  <a:pt x="9982" y="5569"/>
                </a:cubicBezTo>
                <a:cubicBezTo>
                  <a:pt x="10800" y="4725"/>
                  <a:pt x="11945" y="4556"/>
                  <a:pt x="13091" y="4894"/>
                </a:cubicBezTo>
                <a:lnTo>
                  <a:pt x="6873" y="11138"/>
                </a:lnTo>
                <a:close/>
                <a:moveTo>
                  <a:pt x="2782" y="20081"/>
                </a:moveTo>
                <a:cubicBezTo>
                  <a:pt x="2618" y="20250"/>
                  <a:pt x="2455" y="20250"/>
                  <a:pt x="2291" y="20250"/>
                </a:cubicBezTo>
                <a:cubicBezTo>
                  <a:pt x="1800" y="20250"/>
                  <a:pt x="1309" y="19744"/>
                  <a:pt x="1309" y="19238"/>
                </a:cubicBezTo>
                <a:cubicBezTo>
                  <a:pt x="1309" y="19069"/>
                  <a:pt x="1309" y="18900"/>
                  <a:pt x="1309" y="18900"/>
                </a:cubicBezTo>
                <a:cubicBezTo>
                  <a:pt x="2127" y="16200"/>
                  <a:pt x="2127" y="16200"/>
                  <a:pt x="2127" y="16200"/>
                </a:cubicBezTo>
                <a:cubicBezTo>
                  <a:pt x="2782" y="16200"/>
                  <a:pt x="3600" y="16538"/>
                  <a:pt x="4255" y="17213"/>
                </a:cubicBezTo>
                <a:cubicBezTo>
                  <a:pt x="4909" y="17888"/>
                  <a:pt x="5236" y="18731"/>
                  <a:pt x="5236" y="19575"/>
                </a:cubicBezTo>
                <a:lnTo>
                  <a:pt x="2782" y="20081"/>
                </a:lnTo>
                <a:close/>
                <a:moveTo>
                  <a:pt x="5727" y="19406"/>
                </a:moveTo>
                <a:cubicBezTo>
                  <a:pt x="5727" y="18394"/>
                  <a:pt x="5400" y="17550"/>
                  <a:pt x="4745" y="16706"/>
                </a:cubicBezTo>
                <a:cubicBezTo>
                  <a:pt x="4091" y="16031"/>
                  <a:pt x="3109" y="15694"/>
                  <a:pt x="2291" y="15525"/>
                </a:cubicBezTo>
                <a:cubicBezTo>
                  <a:pt x="2945" y="13162"/>
                  <a:pt x="2945" y="13162"/>
                  <a:pt x="2945" y="13162"/>
                </a:cubicBezTo>
                <a:cubicBezTo>
                  <a:pt x="2945" y="12994"/>
                  <a:pt x="3109" y="12825"/>
                  <a:pt x="3109" y="12656"/>
                </a:cubicBezTo>
                <a:cubicBezTo>
                  <a:pt x="4418" y="11644"/>
                  <a:pt x="6545" y="11981"/>
                  <a:pt x="7855" y="13500"/>
                </a:cubicBezTo>
                <a:cubicBezTo>
                  <a:pt x="9327" y="15019"/>
                  <a:pt x="9655" y="17213"/>
                  <a:pt x="8509" y="18562"/>
                </a:cubicBezTo>
                <a:cubicBezTo>
                  <a:pt x="8345" y="18562"/>
                  <a:pt x="8345" y="18731"/>
                  <a:pt x="8182" y="18731"/>
                </a:cubicBezTo>
                <a:lnTo>
                  <a:pt x="5727" y="19406"/>
                </a:lnTo>
                <a:close/>
                <a:moveTo>
                  <a:pt x="18818" y="7931"/>
                </a:moveTo>
                <a:cubicBezTo>
                  <a:pt x="17673" y="9113"/>
                  <a:pt x="17673" y="9113"/>
                  <a:pt x="17673" y="9113"/>
                </a:cubicBezTo>
                <a:cubicBezTo>
                  <a:pt x="17673" y="8944"/>
                  <a:pt x="17673" y="8775"/>
                  <a:pt x="17673" y="8606"/>
                </a:cubicBezTo>
                <a:cubicBezTo>
                  <a:pt x="17509" y="7256"/>
                  <a:pt x="17018" y="6075"/>
                  <a:pt x="16036" y="5063"/>
                </a:cubicBezTo>
                <a:cubicBezTo>
                  <a:pt x="14891" y="4050"/>
                  <a:pt x="13582" y="3375"/>
                  <a:pt x="12109" y="3375"/>
                </a:cubicBezTo>
                <a:cubicBezTo>
                  <a:pt x="13255" y="2194"/>
                  <a:pt x="13255" y="2194"/>
                  <a:pt x="13255" y="2194"/>
                </a:cubicBezTo>
                <a:cubicBezTo>
                  <a:pt x="13745" y="1688"/>
                  <a:pt x="14564" y="1350"/>
                  <a:pt x="15382" y="1350"/>
                </a:cubicBezTo>
                <a:cubicBezTo>
                  <a:pt x="16364" y="1350"/>
                  <a:pt x="17509" y="1856"/>
                  <a:pt x="18327" y="2700"/>
                </a:cubicBezTo>
                <a:cubicBezTo>
                  <a:pt x="19145" y="3544"/>
                  <a:pt x="19636" y="4556"/>
                  <a:pt x="19636" y="5569"/>
                </a:cubicBezTo>
                <a:cubicBezTo>
                  <a:pt x="19636" y="6412"/>
                  <a:pt x="19309" y="7256"/>
                  <a:pt x="18818" y="7931"/>
                </a:cubicBezTo>
                <a:close/>
              </a:path>
            </a:pathLst>
          </a:custGeom>
          <a:solidFill>
            <a:srgbClr val="FFFFFF"/>
          </a:solidFill>
          <a:ln w="12700">
            <a:miter lim="400000"/>
          </a:ln>
        </p:spPr>
        <p:txBody>
          <a:bodyPr tIns="45720" bIns="45720"/>
          <a:lstStyle/>
          <a:p>
            <a:pPr>
              <a:lnSpc>
                <a:spcPct val="90000"/>
              </a:lnSpc>
              <a:spcBef>
                <a:spcPts val="1000"/>
              </a:spcBef>
              <a:defRPr sz="5000" i="1">
                <a:latin typeface="Roboto Regular"/>
                <a:ea typeface="Roboto Regular"/>
                <a:cs typeface="Roboto Regular"/>
                <a:sym typeface="Roboto Regular"/>
              </a:defRPr>
            </a:pPr>
            <a:endParaRPr sz="2500"/>
          </a:p>
        </p:txBody>
      </p:sp>
      <p:sp>
        <p:nvSpPr>
          <p:cNvPr id="417" name="Shape 417"/>
          <p:cNvSpPr/>
          <p:nvPr/>
        </p:nvSpPr>
        <p:spPr>
          <a:xfrm>
            <a:off x="32145" y="3091850"/>
            <a:ext cx="3178150" cy="358560"/>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r>
              <a:rPr lang="fr-FR" sz="1730" i="1" dirty="0">
                <a:solidFill>
                  <a:schemeClr val="accent4">
                    <a:lumMod val="50000"/>
                  </a:schemeClr>
                </a:solidFill>
              </a:rPr>
              <a:t>Monsieur Michel BLONDEL</a:t>
            </a:r>
            <a:endParaRPr sz="1730" i="1" dirty="0">
              <a:solidFill>
                <a:schemeClr val="accent4">
                  <a:lumMod val="50000"/>
                </a:schemeClr>
              </a:solidFill>
            </a:endParaRPr>
          </a:p>
        </p:txBody>
      </p:sp>
      <p:sp>
        <p:nvSpPr>
          <p:cNvPr id="419" name="Shape 419"/>
          <p:cNvSpPr/>
          <p:nvPr/>
        </p:nvSpPr>
        <p:spPr>
          <a:xfrm>
            <a:off x="6206704" y="3022600"/>
            <a:ext cx="3619467" cy="369332"/>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endParaRPr lang="fr-FR" dirty="0"/>
          </a:p>
        </p:txBody>
      </p:sp>
      <p:sp>
        <p:nvSpPr>
          <p:cNvPr id="2" name="ZoneTexte 1">
            <a:extLst>
              <a:ext uri="{FF2B5EF4-FFF2-40B4-BE49-F238E27FC236}">
                <a16:creationId xmlns:a16="http://schemas.microsoft.com/office/drawing/2014/main" id="{96B28C08-3511-C541-A127-F6ADD828CAAD}"/>
              </a:ext>
            </a:extLst>
          </p:cNvPr>
          <p:cNvSpPr txBox="1"/>
          <p:nvPr/>
        </p:nvSpPr>
        <p:spPr>
          <a:xfrm>
            <a:off x="1293392" y="3847136"/>
            <a:ext cx="10430000" cy="284847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nSpc>
                <a:spcPct val="90000"/>
              </a:lnSpc>
              <a:spcBef>
                <a:spcPts val="1000"/>
              </a:spcBef>
              <a:defRPr/>
            </a:pPr>
            <a:r>
              <a:rPr lang="fr-FR" sz="2700" b="1" dirty="0">
                <a:solidFill>
                  <a:schemeClr val="bg1"/>
                </a:solidFill>
              </a:rPr>
              <a:t>Compte rendu des avis du SCOTA depuis janvier 2022</a:t>
            </a:r>
          </a:p>
          <a:p>
            <a:pPr>
              <a:lnSpc>
                <a:spcPct val="90000"/>
              </a:lnSpc>
              <a:spcBef>
                <a:spcPts val="1000"/>
              </a:spcBef>
              <a:defRPr/>
            </a:pPr>
            <a:endParaRPr lang="fr-FR" sz="2700" b="1" dirty="0">
              <a:solidFill>
                <a:schemeClr val="bg1"/>
              </a:solidFill>
            </a:endParaRPr>
          </a:p>
          <a:p>
            <a:pPr>
              <a:lnSpc>
                <a:spcPct val="90000"/>
              </a:lnSpc>
              <a:spcBef>
                <a:spcPts val="1000"/>
              </a:spcBef>
              <a:defRPr/>
            </a:pPr>
            <a:r>
              <a:rPr lang="fr-FR" sz="2700" b="1" dirty="0">
                <a:solidFill>
                  <a:schemeClr val="accent4">
                    <a:lumMod val="50000"/>
                  </a:schemeClr>
                </a:solidFill>
              </a:rPr>
              <a:t>Dossiers d’urbanisme</a:t>
            </a:r>
            <a:r>
              <a:rPr lang="fr-FR" sz="1600" b="1" dirty="0">
                <a:solidFill>
                  <a:schemeClr val="accent4">
                    <a:lumMod val="50000"/>
                  </a:schemeClr>
                </a:solidFill>
              </a:rPr>
              <a:t>: </a:t>
            </a:r>
          </a:p>
          <a:p>
            <a:pPr marL="285750" indent="-285750">
              <a:lnSpc>
                <a:spcPct val="90000"/>
              </a:lnSpc>
              <a:spcBef>
                <a:spcPts val="1000"/>
              </a:spcBef>
              <a:buFontTx/>
              <a:buChar char="-"/>
              <a:defRPr/>
            </a:pPr>
            <a:r>
              <a:rPr lang="fr-FR" sz="1600" b="1" dirty="0">
                <a:solidFill>
                  <a:schemeClr val="accent4">
                    <a:lumMod val="50000"/>
                  </a:schemeClr>
                </a:solidFill>
              </a:rPr>
              <a:t>Les CDAC</a:t>
            </a:r>
          </a:p>
          <a:p>
            <a:pPr marL="285750" indent="-285750">
              <a:lnSpc>
                <a:spcPct val="90000"/>
              </a:lnSpc>
              <a:spcBef>
                <a:spcPts val="1000"/>
              </a:spcBef>
              <a:buFontTx/>
              <a:buChar char="-"/>
              <a:defRPr/>
            </a:pPr>
            <a:r>
              <a:rPr lang="fr-FR" sz="1600" b="1" dirty="0">
                <a:solidFill>
                  <a:schemeClr val="accent4">
                    <a:lumMod val="50000"/>
                  </a:schemeClr>
                </a:solidFill>
              </a:rPr>
              <a:t>Les différents dossiers PC et CU</a:t>
            </a:r>
          </a:p>
          <a:p>
            <a:pPr marL="285750" indent="-285750">
              <a:lnSpc>
                <a:spcPct val="90000"/>
              </a:lnSpc>
              <a:spcBef>
                <a:spcPts val="1000"/>
              </a:spcBef>
              <a:buFontTx/>
              <a:buChar char="-"/>
              <a:defRPr/>
            </a:pPr>
            <a:r>
              <a:rPr lang="fr-FR" sz="1600" b="1" dirty="0">
                <a:solidFill>
                  <a:schemeClr val="accent4">
                    <a:lumMod val="50000"/>
                  </a:schemeClr>
                </a:solidFill>
              </a:rPr>
              <a:t>Les CDPNAF </a:t>
            </a:r>
            <a:endParaRPr lang="fr-FR" sz="1200" b="1" dirty="0">
              <a:solidFill>
                <a:schemeClr val="accent4">
                  <a:lumMod val="50000"/>
                </a:schemeClr>
              </a:solidFill>
            </a:endParaRPr>
          </a:p>
          <a:p>
            <a:pPr algn="ctr" hangingPunct="0">
              <a:lnSpc>
                <a:spcPct val="130000"/>
              </a:lnSpc>
            </a:pPr>
            <a:endParaRPr lang="fr-FR" sz="1000" dirty="0">
              <a:solidFill>
                <a:srgbClr val="7E7E85"/>
              </a:solidFill>
              <a:latin typeface="Fira Sans SemiBold"/>
              <a:ea typeface="Fira Sans SemiBold"/>
              <a:cs typeface="Fira Sans SemiBold"/>
              <a:sym typeface="Fira Sans SemiBold"/>
            </a:endParaRPr>
          </a:p>
        </p:txBody>
      </p:sp>
    </p:spTree>
    <p:extLst>
      <p:ext uri="{BB962C8B-B14F-4D97-AF65-F5344CB8AC3E}">
        <p14:creationId xmlns:p14="http://schemas.microsoft.com/office/powerpoint/2010/main" val="1164785183"/>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p:bldP spid="4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165BD24-2E42-4630-B3E6-7DB7E0F0286E}"/>
              </a:ext>
            </a:extLst>
          </p:cNvPr>
          <p:cNvSpPr txBox="1"/>
          <p:nvPr/>
        </p:nvSpPr>
        <p:spPr>
          <a:xfrm>
            <a:off x="776969" y="990600"/>
            <a:ext cx="10081808" cy="1419225"/>
          </a:xfrm>
          <a:prstGeom prst="rect">
            <a:avLst/>
          </a:prstGeom>
          <a:noFill/>
        </p:spPr>
        <p:txBody>
          <a:bodyPr wrap="square" rtlCol="0" anchor="ctr" anchorCtr="0">
            <a:noAutofit/>
          </a:bodyPr>
          <a:lstStyle/>
          <a:p>
            <a:endParaRPr lang="fr-FR" sz="1400" i="1" dirty="0">
              <a:solidFill>
                <a:srgbClr val="56495A"/>
              </a:solidFill>
            </a:endParaRPr>
          </a:p>
          <a:p>
            <a:pPr marL="285750" indent="-285750">
              <a:buFont typeface="Wingdings" panose="05000000000000000000" pitchFamily="2" charset="2"/>
              <a:buChar char="q"/>
            </a:pPr>
            <a:r>
              <a:rPr lang="fr-FR" dirty="0">
                <a:solidFill>
                  <a:srgbClr val="56495A"/>
                </a:solidFill>
              </a:rPr>
              <a:t>CDAC Demande d’extension d’un magasin Carrefour-</a:t>
            </a:r>
            <a:r>
              <a:rPr lang="fr-FR" dirty="0" err="1">
                <a:solidFill>
                  <a:srgbClr val="56495A"/>
                </a:solidFill>
              </a:rPr>
              <a:t>Market</a:t>
            </a:r>
            <a:r>
              <a:rPr lang="fr-FR" dirty="0">
                <a:solidFill>
                  <a:srgbClr val="56495A"/>
                </a:solidFill>
              </a:rPr>
              <a:t> sur la commune d’Avesnes-le-Comte (demande n° 062 063 220 0002) : </a:t>
            </a:r>
            <a:r>
              <a:rPr lang="fr-FR" sz="1400" dirty="0">
                <a:solidFill>
                  <a:srgbClr val="56495A"/>
                </a:solidFill>
              </a:rPr>
              <a:t>avis du 19/05/2022</a:t>
            </a:r>
          </a:p>
          <a:p>
            <a:pPr marL="742950" lvl="1" indent="-285750">
              <a:buFont typeface="Wingdings" panose="05000000000000000000" pitchFamily="2" charset="2"/>
              <a:buChar char="q"/>
            </a:pPr>
            <a:r>
              <a:rPr lang="fr-FR" dirty="0">
                <a:solidFill>
                  <a:srgbClr val="56495A"/>
                </a:solidFill>
              </a:rPr>
              <a:t>Avis favorable</a:t>
            </a:r>
          </a:p>
          <a:p>
            <a:pPr lvl="1"/>
            <a:endParaRPr lang="fr-FR" dirty="0">
              <a:solidFill>
                <a:srgbClr val="56495A"/>
              </a:solidFill>
            </a:endParaRPr>
          </a:p>
        </p:txBody>
      </p:sp>
      <p:pic>
        <p:nvPicPr>
          <p:cNvPr id="3" name="Image 2">
            <a:extLst>
              <a:ext uri="{FF2B5EF4-FFF2-40B4-BE49-F238E27FC236}">
                <a16:creationId xmlns:a16="http://schemas.microsoft.com/office/drawing/2014/main" id="{EC567A23-B27E-CD29-7D4E-25639F61A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967" y="2524125"/>
            <a:ext cx="3180715" cy="3562351"/>
          </a:xfrm>
          <a:prstGeom prst="rect">
            <a:avLst/>
          </a:prstGeom>
        </p:spPr>
      </p:pic>
      <p:pic>
        <p:nvPicPr>
          <p:cNvPr id="4" name="Image 3">
            <a:extLst>
              <a:ext uri="{FF2B5EF4-FFF2-40B4-BE49-F238E27FC236}">
                <a16:creationId xmlns:a16="http://schemas.microsoft.com/office/drawing/2014/main" id="{F39AE2E8-FE4E-1634-5CE6-94EC3CB9B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312" y="2524125"/>
            <a:ext cx="5000625" cy="3524250"/>
          </a:xfrm>
          <a:prstGeom prst="rect">
            <a:avLst/>
          </a:prstGeom>
        </p:spPr>
      </p:pic>
      <p:sp>
        <p:nvSpPr>
          <p:cNvPr id="2" name="ZoneTexte 1">
            <a:extLst>
              <a:ext uri="{FF2B5EF4-FFF2-40B4-BE49-F238E27FC236}">
                <a16:creationId xmlns:a16="http://schemas.microsoft.com/office/drawing/2014/main" id="{35A90F5B-57ED-4814-7F46-5ECA68631D0C}"/>
              </a:ext>
            </a:extLst>
          </p:cNvPr>
          <p:cNvSpPr txBox="1"/>
          <p:nvPr/>
        </p:nvSpPr>
        <p:spPr>
          <a:xfrm>
            <a:off x="1085850" y="2240548"/>
            <a:ext cx="2133600" cy="338554"/>
          </a:xfrm>
          <a:prstGeom prst="rect">
            <a:avLst/>
          </a:prstGeom>
          <a:noFill/>
        </p:spPr>
        <p:txBody>
          <a:bodyPr wrap="square" rtlCol="0">
            <a:spAutoFit/>
          </a:bodyPr>
          <a:lstStyle/>
          <a:p>
            <a:r>
              <a:rPr lang="fr-FR" sz="1600" dirty="0">
                <a:solidFill>
                  <a:schemeClr val="tx2"/>
                </a:solidFill>
              </a:rPr>
              <a:t>Plan de cadastre</a:t>
            </a:r>
          </a:p>
        </p:txBody>
      </p:sp>
      <p:sp>
        <p:nvSpPr>
          <p:cNvPr id="6" name="ZoneTexte 5">
            <a:extLst>
              <a:ext uri="{FF2B5EF4-FFF2-40B4-BE49-F238E27FC236}">
                <a16:creationId xmlns:a16="http://schemas.microsoft.com/office/drawing/2014/main" id="{C1A05AF1-834F-90A1-FAD3-31DB4A8AFD53}"/>
              </a:ext>
            </a:extLst>
          </p:cNvPr>
          <p:cNvSpPr txBox="1"/>
          <p:nvPr/>
        </p:nvSpPr>
        <p:spPr>
          <a:xfrm>
            <a:off x="4786312" y="2290346"/>
            <a:ext cx="2133600" cy="338554"/>
          </a:xfrm>
          <a:prstGeom prst="rect">
            <a:avLst/>
          </a:prstGeom>
          <a:noFill/>
        </p:spPr>
        <p:txBody>
          <a:bodyPr wrap="square" rtlCol="0">
            <a:spAutoFit/>
          </a:bodyPr>
          <a:lstStyle/>
          <a:p>
            <a:r>
              <a:rPr lang="fr-FR" sz="1600" dirty="0">
                <a:solidFill>
                  <a:schemeClr val="tx2"/>
                </a:solidFill>
              </a:rPr>
              <a:t>Vue aérienne</a:t>
            </a:r>
          </a:p>
        </p:txBody>
      </p:sp>
    </p:spTree>
    <p:extLst>
      <p:ext uri="{BB962C8B-B14F-4D97-AF65-F5344CB8AC3E}">
        <p14:creationId xmlns:p14="http://schemas.microsoft.com/office/powerpoint/2010/main" val="1933766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A296CBA-52D2-393C-D9EF-15CA87C21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62" y="1819274"/>
            <a:ext cx="5242184" cy="3109913"/>
          </a:xfrm>
          <a:prstGeom prst="rect">
            <a:avLst/>
          </a:prstGeom>
          <a:ln>
            <a:solidFill>
              <a:schemeClr val="tx1"/>
            </a:solidFill>
          </a:ln>
        </p:spPr>
      </p:pic>
      <p:pic>
        <p:nvPicPr>
          <p:cNvPr id="4" name="Image 3">
            <a:extLst>
              <a:ext uri="{FF2B5EF4-FFF2-40B4-BE49-F238E27FC236}">
                <a16:creationId xmlns:a16="http://schemas.microsoft.com/office/drawing/2014/main" id="{42331E0D-12B5-5D44-3A8D-BAD1950CE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1925"/>
            <a:ext cx="4893945" cy="3032112"/>
          </a:xfrm>
          <a:prstGeom prst="rect">
            <a:avLst/>
          </a:prstGeom>
          <a:ln>
            <a:solidFill>
              <a:schemeClr val="tx1"/>
            </a:solidFill>
          </a:ln>
        </p:spPr>
      </p:pic>
      <p:pic>
        <p:nvPicPr>
          <p:cNvPr id="6" name="Image 5">
            <a:extLst>
              <a:ext uri="{FF2B5EF4-FFF2-40B4-BE49-F238E27FC236}">
                <a16:creationId xmlns:a16="http://schemas.microsoft.com/office/drawing/2014/main" id="{116BF0AE-228E-687D-5468-CBE035727D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64930"/>
            <a:ext cx="4893945" cy="3128514"/>
          </a:xfrm>
          <a:prstGeom prst="rect">
            <a:avLst/>
          </a:prstGeom>
          <a:ln>
            <a:solidFill>
              <a:schemeClr val="tx1"/>
            </a:solidFill>
          </a:ln>
        </p:spPr>
      </p:pic>
    </p:spTree>
    <p:extLst>
      <p:ext uri="{BB962C8B-B14F-4D97-AF65-F5344CB8AC3E}">
        <p14:creationId xmlns:p14="http://schemas.microsoft.com/office/powerpoint/2010/main" val="1347895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A3E9BD-AC8B-4A22-4CFF-49A805AC0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62" y="1309687"/>
            <a:ext cx="5991225" cy="4105275"/>
          </a:xfrm>
          <a:prstGeom prst="rect">
            <a:avLst/>
          </a:prstGeom>
          <a:ln>
            <a:solidFill>
              <a:schemeClr val="tx1"/>
            </a:solidFill>
          </a:ln>
        </p:spPr>
      </p:pic>
      <p:pic>
        <p:nvPicPr>
          <p:cNvPr id="4" name="Image 3">
            <a:extLst>
              <a:ext uri="{FF2B5EF4-FFF2-40B4-BE49-F238E27FC236}">
                <a16:creationId xmlns:a16="http://schemas.microsoft.com/office/drawing/2014/main" id="{A2A84F02-3367-10A5-35DD-56DFFF252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0688" y="42447"/>
            <a:ext cx="3521312" cy="2290702"/>
          </a:xfrm>
          <a:prstGeom prst="rect">
            <a:avLst/>
          </a:prstGeom>
          <a:ln>
            <a:solidFill>
              <a:schemeClr val="tx1"/>
            </a:solidFill>
          </a:ln>
        </p:spPr>
      </p:pic>
      <p:pic>
        <p:nvPicPr>
          <p:cNvPr id="5" name="Image 4">
            <a:extLst>
              <a:ext uri="{FF2B5EF4-FFF2-40B4-BE49-F238E27FC236}">
                <a16:creationId xmlns:a16="http://schemas.microsoft.com/office/drawing/2014/main" id="{FA977A94-D9EC-FC26-02E8-BCDF38342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203" y="2381607"/>
            <a:ext cx="3432972" cy="2185691"/>
          </a:xfrm>
          <a:prstGeom prst="rect">
            <a:avLst/>
          </a:prstGeom>
          <a:ln>
            <a:solidFill>
              <a:schemeClr val="tx1"/>
            </a:solidFill>
          </a:ln>
        </p:spPr>
      </p:pic>
      <p:pic>
        <p:nvPicPr>
          <p:cNvPr id="6" name="Image 5">
            <a:extLst>
              <a:ext uri="{FF2B5EF4-FFF2-40B4-BE49-F238E27FC236}">
                <a16:creationId xmlns:a16="http://schemas.microsoft.com/office/drawing/2014/main" id="{CB6C2F28-917A-DAD2-060D-1ED683493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7025" y="4567298"/>
            <a:ext cx="3364975" cy="2290702"/>
          </a:xfrm>
          <a:prstGeom prst="rect">
            <a:avLst/>
          </a:prstGeom>
          <a:ln>
            <a:solidFill>
              <a:schemeClr val="tx1"/>
            </a:solidFill>
          </a:ln>
        </p:spPr>
      </p:pic>
    </p:spTree>
    <p:extLst>
      <p:ext uri="{BB962C8B-B14F-4D97-AF65-F5344CB8AC3E}">
        <p14:creationId xmlns:p14="http://schemas.microsoft.com/office/powerpoint/2010/main" val="2633129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pic>
        <p:nvPicPr>
          <p:cNvPr id="406" name="01_Generique.jpg"/>
          <p:cNvPicPr>
            <a:picLocks noGrp="1" noChangeAspect="1"/>
          </p:cNvPicPr>
          <p:nvPr>
            <p:ph type="pic" idx="13"/>
          </p:nvPr>
        </p:nvPicPr>
        <p:blipFill>
          <a:blip r:embed="rId3"/>
          <a:srcRect l="188" t="60898" b="15085"/>
          <a:stretch>
            <a:fillRect/>
          </a:stretch>
        </p:blipFill>
        <p:spPr>
          <a:xfrm>
            <a:off x="-23022" y="0"/>
            <a:ext cx="12215022" cy="3022600"/>
          </a:xfrm>
          <a:prstGeom prst="rect">
            <a:avLst/>
          </a:prstGeom>
        </p:spPr>
      </p:pic>
      <p:sp>
        <p:nvSpPr>
          <p:cNvPr id="407" name="Shape 407"/>
          <p:cNvSpPr/>
          <p:nvPr/>
        </p:nvSpPr>
        <p:spPr>
          <a:xfrm>
            <a:off x="0" y="3570779"/>
            <a:ext cx="12346700" cy="1016513"/>
          </a:xfrm>
          <a:prstGeom prst="rect">
            <a:avLst/>
          </a:prstGeom>
          <a:solidFill>
            <a:schemeClr val="accent3">
              <a:hueOff val="3956102"/>
              <a:satOff val="-37830"/>
              <a:lumOff val="-30327"/>
              <a:alpha val="76152"/>
            </a:schemeClr>
          </a:solidFill>
          <a:ln w="12700">
            <a:miter lim="400000"/>
          </a:ln>
        </p:spPr>
        <p:txBody>
          <a:bodyPr tIns="45720" bIns="45720" anchor="ctr"/>
          <a:lstStyle/>
          <a:p>
            <a:pPr>
              <a:lnSpc>
                <a:spcPct val="90000"/>
              </a:lnSpc>
              <a:spcBef>
                <a:spcPts val="1000"/>
              </a:spcBef>
              <a:defRPr sz="5000" i="1">
                <a:solidFill>
                  <a:schemeClr val="accent5">
                    <a:hueOff val="-10611120"/>
                    <a:satOff val="-44289"/>
                    <a:lumOff val="18183"/>
                  </a:schemeClr>
                </a:solidFill>
                <a:latin typeface="Roboto Regular"/>
                <a:ea typeface="Roboto Regular"/>
                <a:cs typeface="Roboto Regular"/>
                <a:sym typeface="Roboto Regular"/>
              </a:defRPr>
            </a:pPr>
            <a:endParaRPr sz="2500"/>
          </a:p>
        </p:txBody>
      </p:sp>
      <p:sp>
        <p:nvSpPr>
          <p:cNvPr id="412" name="Shape 412"/>
          <p:cNvSpPr/>
          <p:nvPr/>
        </p:nvSpPr>
        <p:spPr>
          <a:xfrm>
            <a:off x="630060" y="1252282"/>
            <a:ext cx="356626" cy="356536"/>
          </a:xfrm>
          <a:custGeom>
            <a:avLst/>
            <a:gdLst/>
            <a:ahLst/>
            <a:cxnLst>
              <a:cxn ang="0">
                <a:pos x="wd2" y="hd2"/>
              </a:cxn>
              <a:cxn ang="5400000">
                <a:pos x="wd2" y="hd2"/>
              </a:cxn>
              <a:cxn ang="10800000">
                <a:pos x="wd2" y="hd2"/>
              </a:cxn>
              <a:cxn ang="16200000">
                <a:pos x="wd2" y="hd2"/>
              </a:cxn>
            </a:cxnLst>
            <a:rect l="0" t="0" r="r" b="b"/>
            <a:pathLst>
              <a:path w="20956" h="21600" extrusionOk="0">
                <a:moveTo>
                  <a:pt x="19309" y="1688"/>
                </a:moveTo>
                <a:cubicBezTo>
                  <a:pt x="18164" y="675"/>
                  <a:pt x="16691" y="0"/>
                  <a:pt x="15382" y="0"/>
                </a:cubicBezTo>
                <a:cubicBezTo>
                  <a:pt x="14236" y="0"/>
                  <a:pt x="13091" y="506"/>
                  <a:pt x="12273" y="1350"/>
                </a:cubicBezTo>
                <a:cubicBezTo>
                  <a:pt x="9164" y="4556"/>
                  <a:pt x="9164" y="4556"/>
                  <a:pt x="9164" y="4556"/>
                </a:cubicBezTo>
                <a:cubicBezTo>
                  <a:pt x="9164" y="4556"/>
                  <a:pt x="9164" y="4556"/>
                  <a:pt x="9000" y="4556"/>
                </a:cubicBezTo>
                <a:cubicBezTo>
                  <a:pt x="9000" y="4556"/>
                  <a:pt x="9000" y="4556"/>
                  <a:pt x="9000" y="4556"/>
                </a:cubicBezTo>
                <a:cubicBezTo>
                  <a:pt x="9000" y="4556"/>
                  <a:pt x="9000" y="4556"/>
                  <a:pt x="9000" y="4556"/>
                </a:cubicBezTo>
                <a:cubicBezTo>
                  <a:pt x="2291" y="11644"/>
                  <a:pt x="2291" y="11644"/>
                  <a:pt x="2291" y="11644"/>
                </a:cubicBezTo>
                <a:cubicBezTo>
                  <a:pt x="1964" y="11981"/>
                  <a:pt x="1800" y="12319"/>
                  <a:pt x="1636" y="12825"/>
                </a:cubicBezTo>
                <a:cubicBezTo>
                  <a:pt x="164" y="18562"/>
                  <a:pt x="164" y="18562"/>
                  <a:pt x="164" y="18562"/>
                </a:cubicBezTo>
                <a:cubicBezTo>
                  <a:pt x="164" y="18562"/>
                  <a:pt x="0" y="19069"/>
                  <a:pt x="0" y="19238"/>
                </a:cubicBezTo>
                <a:cubicBezTo>
                  <a:pt x="0" y="20588"/>
                  <a:pt x="982" y="21600"/>
                  <a:pt x="2291" y="21600"/>
                </a:cubicBezTo>
                <a:cubicBezTo>
                  <a:pt x="2618" y="21600"/>
                  <a:pt x="3109" y="21431"/>
                  <a:pt x="3109" y="21431"/>
                </a:cubicBezTo>
                <a:cubicBezTo>
                  <a:pt x="8673" y="19913"/>
                  <a:pt x="8673" y="19913"/>
                  <a:pt x="8673" y="19913"/>
                </a:cubicBezTo>
                <a:cubicBezTo>
                  <a:pt x="9000" y="19913"/>
                  <a:pt x="9327" y="19575"/>
                  <a:pt x="9655" y="19238"/>
                </a:cubicBezTo>
                <a:cubicBezTo>
                  <a:pt x="19636" y="8944"/>
                  <a:pt x="19636" y="8944"/>
                  <a:pt x="19636" y="8944"/>
                </a:cubicBezTo>
                <a:cubicBezTo>
                  <a:pt x="21600" y="7088"/>
                  <a:pt x="21273" y="3881"/>
                  <a:pt x="19309" y="1688"/>
                </a:cubicBezTo>
                <a:close/>
                <a:moveTo>
                  <a:pt x="10473" y="16031"/>
                </a:moveTo>
                <a:cubicBezTo>
                  <a:pt x="10473" y="15525"/>
                  <a:pt x="10309" y="14850"/>
                  <a:pt x="9982" y="14344"/>
                </a:cubicBezTo>
                <a:cubicBezTo>
                  <a:pt x="16200" y="7931"/>
                  <a:pt x="16200" y="7931"/>
                  <a:pt x="16200" y="7931"/>
                </a:cubicBezTo>
                <a:cubicBezTo>
                  <a:pt x="16527" y="9113"/>
                  <a:pt x="16364" y="10463"/>
                  <a:pt x="15545" y="11306"/>
                </a:cubicBezTo>
                <a:cubicBezTo>
                  <a:pt x="15545" y="11306"/>
                  <a:pt x="15545" y="11306"/>
                  <a:pt x="15545" y="11306"/>
                </a:cubicBezTo>
                <a:cubicBezTo>
                  <a:pt x="15545" y="11306"/>
                  <a:pt x="15545" y="11306"/>
                  <a:pt x="15545" y="11306"/>
                </a:cubicBezTo>
                <a:cubicBezTo>
                  <a:pt x="10473" y="16538"/>
                  <a:pt x="10473" y="16538"/>
                  <a:pt x="10473" y="16538"/>
                </a:cubicBezTo>
                <a:cubicBezTo>
                  <a:pt x="10473" y="16369"/>
                  <a:pt x="10473" y="16200"/>
                  <a:pt x="10473" y="16031"/>
                </a:cubicBezTo>
                <a:close/>
                <a:moveTo>
                  <a:pt x="9655" y="13669"/>
                </a:moveTo>
                <a:cubicBezTo>
                  <a:pt x="9491" y="13331"/>
                  <a:pt x="9164" y="12825"/>
                  <a:pt x="8836" y="12487"/>
                </a:cubicBezTo>
                <a:cubicBezTo>
                  <a:pt x="8345" y="12150"/>
                  <a:pt x="8018" y="11813"/>
                  <a:pt x="7527" y="11475"/>
                </a:cubicBezTo>
                <a:cubicBezTo>
                  <a:pt x="13745" y="5063"/>
                  <a:pt x="13745" y="5063"/>
                  <a:pt x="13745" y="5063"/>
                </a:cubicBezTo>
                <a:cubicBezTo>
                  <a:pt x="14236" y="5231"/>
                  <a:pt x="14727" y="5569"/>
                  <a:pt x="15055" y="6075"/>
                </a:cubicBezTo>
                <a:cubicBezTo>
                  <a:pt x="15382" y="6412"/>
                  <a:pt x="15709" y="6750"/>
                  <a:pt x="15873" y="7256"/>
                </a:cubicBezTo>
                <a:lnTo>
                  <a:pt x="9655" y="13669"/>
                </a:lnTo>
                <a:close/>
                <a:moveTo>
                  <a:pt x="6873" y="11138"/>
                </a:moveTo>
                <a:cubicBezTo>
                  <a:pt x="6218" y="10969"/>
                  <a:pt x="5564" y="10800"/>
                  <a:pt x="4909" y="10800"/>
                </a:cubicBezTo>
                <a:cubicBezTo>
                  <a:pt x="9982" y="5569"/>
                  <a:pt x="9982" y="5569"/>
                  <a:pt x="9982" y="5569"/>
                </a:cubicBezTo>
                <a:cubicBezTo>
                  <a:pt x="10800" y="4725"/>
                  <a:pt x="11945" y="4556"/>
                  <a:pt x="13091" y="4894"/>
                </a:cubicBezTo>
                <a:lnTo>
                  <a:pt x="6873" y="11138"/>
                </a:lnTo>
                <a:close/>
                <a:moveTo>
                  <a:pt x="2782" y="20081"/>
                </a:moveTo>
                <a:cubicBezTo>
                  <a:pt x="2618" y="20250"/>
                  <a:pt x="2455" y="20250"/>
                  <a:pt x="2291" y="20250"/>
                </a:cubicBezTo>
                <a:cubicBezTo>
                  <a:pt x="1800" y="20250"/>
                  <a:pt x="1309" y="19744"/>
                  <a:pt x="1309" y="19238"/>
                </a:cubicBezTo>
                <a:cubicBezTo>
                  <a:pt x="1309" y="19069"/>
                  <a:pt x="1309" y="18900"/>
                  <a:pt x="1309" y="18900"/>
                </a:cubicBezTo>
                <a:cubicBezTo>
                  <a:pt x="2127" y="16200"/>
                  <a:pt x="2127" y="16200"/>
                  <a:pt x="2127" y="16200"/>
                </a:cubicBezTo>
                <a:cubicBezTo>
                  <a:pt x="2782" y="16200"/>
                  <a:pt x="3600" y="16538"/>
                  <a:pt x="4255" y="17213"/>
                </a:cubicBezTo>
                <a:cubicBezTo>
                  <a:pt x="4909" y="17888"/>
                  <a:pt x="5236" y="18731"/>
                  <a:pt x="5236" y="19575"/>
                </a:cubicBezTo>
                <a:lnTo>
                  <a:pt x="2782" y="20081"/>
                </a:lnTo>
                <a:close/>
                <a:moveTo>
                  <a:pt x="5727" y="19406"/>
                </a:moveTo>
                <a:cubicBezTo>
                  <a:pt x="5727" y="18394"/>
                  <a:pt x="5400" y="17550"/>
                  <a:pt x="4745" y="16706"/>
                </a:cubicBezTo>
                <a:cubicBezTo>
                  <a:pt x="4091" y="16031"/>
                  <a:pt x="3109" y="15694"/>
                  <a:pt x="2291" y="15525"/>
                </a:cubicBezTo>
                <a:cubicBezTo>
                  <a:pt x="2945" y="13162"/>
                  <a:pt x="2945" y="13162"/>
                  <a:pt x="2945" y="13162"/>
                </a:cubicBezTo>
                <a:cubicBezTo>
                  <a:pt x="2945" y="12994"/>
                  <a:pt x="3109" y="12825"/>
                  <a:pt x="3109" y="12656"/>
                </a:cubicBezTo>
                <a:cubicBezTo>
                  <a:pt x="4418" y="11644"/>
                  <a:pt x="6545" y="11981"/>
                  <a:pt x="7855" y="13500"/>
                </a:cubicBezTo>
                <a:cubicBezTo>
                  <a:pt x="9327" y="15019"/>
                  <a:pt x="9655" y="17213"/>
                  <a:pt x="8509" y="18562"/>
                </a:cubicBezTo>
                <a:cubicBezTo>
                  <a:pt x="8345" y="18562"/>
                  <a:pt x="8345" y="18731"/>
                  <a:pt x="8182" y="18731"/>
                </a:cubicBezTo>
                <a:lnTo>
                  <a:pt x="5727" y="19406"/>
                </a:lnTo>
                <a:close/>
                <a:moveTo>
                  <a:pt x="18818" y="7931"/>
                </a:moveTo>
                <a:cubicBezTo>
                  <a:pt x="17673" y="9113"/>
                  <a:pt x="17673" y="9113"/>
                  <a:pt x="17673" y="9113"/>
                </a:cubicBezTo>
                <a:cubicBezTo>
                  <a:pt x="17673" y="8944"/>
                  <a:pt x="17673" y="8775"/>
                  <a:pt x="17673" y="8606"/>
                </a:cubicBezTo>
                <a:cubicBezTo>
                  <a:pt x="17509" y="7256"/>
                  <a:pt x="17018" y="6075"/>
                  <a:pt x="16036" y="5063"/>
                </a:cubicBezTo>
                <a:cubicBezTo>
                  <a:pt x="14891" y="4050"/>
                  <a:pt x="13582" y="3375"/>
                  <a:pt x="12109" y="3375"/>
                </a:cubicBezTo>
                <a:cubicBezTo>
                  <a:pt x="13255" y="2194"/>
                  <a:pt x="13255" y="2194"/>
                  <a:pt x="13255" y="2194"/>
                </a:cubicBezTo>
                <a:cubicBezTo>
                  <a:pt x="13745" y="1688"/>
                  <a:pt x="14564" y="1350"/>
                  <a:pt x="15382" y="1350"/>
                </a:cubicBezTo>
                <a:cubicBezTo>
                  <a:pt x="16364" y="1350"/>
                  <a:pt x="17509" y="1856"/>
                  <a:pt x="18327" y="2700"/>
                </a:cubicBezTo>
                <a:cubicBezTo>
                  <a:pt x="19145" y="3544"/>
                  <a:pt x="19636" y="4556"/>
                  <a:pt x="19636" y="5569"/>
                </a:cubicBezTo>
                <a:cubicBezTo>
                  <a:pt x="19636" y="6412"/>
                  <a:pt x="19309" y="7256"/>
                  <a:pt x="18818" y="7931"/>
                </a:cubicBezTo>
                <a:close/>
              </a:path>
            </a:pathLst>
          </a:custGeom>
          <a:solidFill>
            <a:srgbClr val="FFFFFF"/>
          </a:solidFill>
          <a:ln w="12700">
            <a:miter lim="400000"/>
          </a:ln>
        </p:spPr>
        <p:txBody>
          <a:bodyPr tIns="45720" bIns="45720"/>
          <a:lstStyle/>
          <a:p>
            <a:pPr>
              <a:lnSpc>
                <a:spcPct val="90000"/>
              </a:lnSpc>
              <a:spcBef>
                <a:spcPts val="1000"/>
              </a:spcBef>
              <a:defRPr sz="5000" i="1">
                <a:latin typeface="Roboto Regular"/>
                <a:ea typeface="Roboto Regular"/>
                <a:cs typeface="Roboto Regular"/>
                <a:sym typeface="Roboto Regular"/>
              </a:defRPr>
            </a:pPr>
            <a:endParaRPr sz="2500"/>
          </a:p>
        </p:txBody>
      </p:sp>
      <p:sp>
        <p:nvSpPr>
          <p:cNvPr id="417" name="Shape 417"/>
          <p:cNvSpPr/>
          <p:nvPr/>
        </p:nvSpPr>
        <p:spPr>
          <a:xfrm>
            <a:off x="385107" y="3022600"/>
            <a:ext cx="3178150" cy="230832"/>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endParaRPr sz="900" dirty="0">
              <a:solidFill>
                <a:srgbClr val="FF0000"/>
              </a:solidFill>
            </a:endParaRPr>
          </a:p>
        </p:txBody>
      </p:sp>
      <p:sp>
        <p:nvSpPr>
          <p:cNvPr id="419" name="Shape 419"/>
          <p:cNvSpPr/>
          <p:nvPr/>
        </p:nvSpPr>
        <p:spPr>
          <a:xfrm>
            <a:off x="6206704" y="3022600"/>
            <a:ext cx="3619467" cy="369332"/>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endParaRPr lang="fr-FR" dirty="0"/>
          </a:p>
        </p:txBody>
      </p:sp>
      <p:sp>
        <p:nvSpPr>
          <p:cNvPr id="2" name="ZoneTexte 1">
            <a:extLst>
              <a:ext uri="{FF2B5EF4-FFF2-40B4-BE49-F238E27FC236}">
                <a16:creationId xmlns:a16="http://schemas.microsoft.com/office/drawing/2014/main" id="{96B28C08-3511-C541-A127-F6ADD828CAAD}"/>
              </a:ext>
            </a:extLst>
          </p:cNvPr>
          <p:cNvSpPr txBox="1"/>
          <p:nvPr/>
        </p:nvSpPr>
        <p:spPr>
          <a:xfrm>
            <a:off x="1560092" y="3637586"/>
            <a:ext cx="10430000" cy="266842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nSpc>
                <a:spcPct val="90000"/>
              </a:lnSpc>
              <a:spcBef>
                <a:spcPts val="1000"/>
              </a:spcBef>
              <a:defRPr/>
            </a:pPr>
            <a:r>
              <a:rPr lang="fr-FR" sz="2700" b="1" dirty="0">
                <a:solidFill>
                  <a:schemeClr val="bg1"/>
                </a:solidFill>
              </a:rPr>
              <a:t>Le lancement des Groupes de travail évaluation Suivi du SCoT</a:t>
            </a:r>
          </a:p>
          <a:p>
            <a:pPr>
              <a:lnSpc>
                <a:spcPct val="90000"/>
              </a:lnSpc>
              <a:spcBef>
                <a:spcPts val="1000"/>
              </a:spcBef>
              <a:defRPr/>
            </a:pPr>
            <a:endParaRPr lang="fr-FR" sz="2700" b="1" dirty="0">
              <a:solidFill>
                <a:schemeClr val="bg1"/>
              </a:solidFill>
            </a:endParaRPr>
          </a:p>
          <a:p>
            <a:pPr algn="just">
              <a:lnSpc>
                <a:spcPct val="90000"/>
              </a:lnSpc>
              <a:spcBef>
                <a:spcPts val="1000"/>
              </a:spcBef>
              <a:defRPr/>
            </a:pPr>
            <a:r>
              <a:rPr lang="fr-FR" sz="2400" b="1" dirty="0">
                <a:solidFill>
                  <a:schemeClr val="accent4">
                    <a:lumMod val="50000"/>
                  </a:schemeClr>
                </a:solidFill>
              </a:rPr>
              <a:t>Le Scota engage sa démarche d’évaluation du SCoT et conformément à la présentation effectuée en comité syndical de mars 2022, différents ateliers sont organisés associant les membres du comité à la réflexion globale.</a:t>
            </a:r>
          </a:p>
          <a:p>
            <a:pPr algn="just"/>
            <a:r>
              <a:rPr lang="fr-FR" sz="1600" b="1" dirty="0">
                <a:solidFill>
                  <a:schemeClr val="accent4">
                    <a:lumMod val="50000"/>
                  </a:schemeClr>
                </a:solidFill>
              </a:rPr>
              <a:t> </a:t>
            </a:r>
          </a:p>
          <a:p>
            <a:pPr algn="ctr" hangingPunct="0">
              <a:lnSpc>
                <a:spcPct val="130000"/>
              </a:lnSpc>
            </a:pPr>
            <a:endParaRPr lang="fr-FR" sz="1000" dirty="0">
              <a:solidFill>
                <a:srgbClr val="7E7E85"/>
              </a:solidFill>
              <a:latin typeface="Fira Sans SemiBold"/>
              <a:ea typeface="Fira Sans SemiBold"/>
              <a:cs typeface="Fira Sans SemiBold"/>
              <a:sym typeface="Fira Sans SemiBold"/>
            </a:endParaRPr>
          </a:p>
        </p:txBody>
      </p:sp>
      <p:pic>
        <p:nvPicPr>
          <p:cNvPr id="3" name="Image 2">
            <a:extLst>
              <a:ext uri="{FF2B5EF4-FFF2-40B4-BE49-F238E27FC236}">
                <a16:creationId xmlns:a16="http://schemas.microsoft.com/office/drawing/2014/main" id="{38057ED3-810C-2BFB-EC14-962C674604B6}"/>
              </a:ext>
            </a:extLst>
          </p:cNvPr>
          <p:cNvPicPr>
            <a:picLocks noChangeAspect="1"/>
          </p:cNvPicPr>
          <p:nvPr/>
        </p:nvPicPr>
        <p:blipFill>
          <a:blip r:embed="rId4"/>
          <a:stretch>
            <a:fillRect/>
          </a:stretch>
        </p:blipFill>
        <p:spPr>
          <a:xfrm>
            <a:off x="630060" y="3108139"/>
            <a:ext cx="10418967" cy="469433"/>
          </a:xfrm>
          <a:prstGeom prst="rect">
            <a:avLst/>
          </a:prstGeom>
        </p:spPr>
      </p:pic>
    </p:spTree>
    <p:extLst>
      <p:ext uri="{BB962C8B-B14F-4D97-AF65-F5344CB8AC3E}">
        <p14:creationId xmlns:p14="http://schemas.microsoft.com/office/powerpoint/2010/main" val="988924739"/>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p:bldP spid="4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p:cNvSpPr>
          <p:nvPr>
            <p:ph type="body" sz="quarter" idx="13"/>
          </p:nvPr>
        </p:nvSpPr>
        <p:spPr>
          <a:prstGeom prst="rect">
            <a:avLst/>
          </a:prstGeom>
        </p:spPr>
        <p:txBody>
          <a:bodyPr/>
          <a:lstStyle/>
          <a:p>
            <a:r>
              <a:rPr lang="fr-FR" dirty="0"/>
              <a:t>Monsieur Jean Jacques COTTEL</a:t>
            </a:r>
            <a:endParaRPr dirty="0"/>
          </a:p>
        </p:txBody>
      </p:sp>
      <p:sp>
        <p:nvSpPr>
          <p:cNvPr id="403" name="Shape 403"/>
          <p:cNvSpPr>
            <a:spLocks noGrp="1"/>
          </p:cNvSpPr>
          <p:nvPr>
            <p:ph type="body" sz="quarter" idx="14"/>
          </p:nvPr>
        </p:nvSpPr>
        <p:spPr>
          <a:prstGeom prst="rect">
            <a:avLst/>
          </a:prstGeom>
        </p:spPr>
        <p:txBody>
          <a:bodyPr/>
          <a:lstStyle/>
          <a:p>
            <a:r>
              <a:rPr lang="fr-FR" dirty="0"/>
              <a:t>Suivi évaluation du SCoT</a:t>
            </a:r>
          </a:p>
        </p:txBody>
      </p:sp>
      <p:sp>
        <p:nvSpPr>
          <p:cNvPr id="401" name="Shape 40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
        <p:nvSpPr>
          <p:cNvPr id="6" name="Shape 400">
            <a:extLst>
              <a:ext uri="{FF2B5EF4-FFF2-40B4-BE49-F238E27FC236}">
                <a16:creationId xmlns:a16="http://schemas.microsoft.com/office/drawing/2014/main" id="{FF2FADE9-D7E1-4A35-86E1-07FC5CBEB36E}"/>
              </a:ext>
            </a:extLst>
          </p:cNvPr>
          <p:cNvSpPr/>
          <p:nvPr/>
        </p:nvSpPr>
        <p:spPr>
          <a:xfrm>
            <a:off x="1687465" y="1481821"/>
            <a:ext cx="10086330" cy="784830"/>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marL="342900" indent="-342900">
              <a:buFont typeface="Wingdings" panose="05000000000000000000" pitchFamily="2" charset="2"/>
              <a:buChar char="§"/>
            </a:pPr>
            <a:endParaRPr lang="fr-FR" sz="900" dirty="0">
              <a:solidFill>
                <a:srgbClr val="574B5C"/>
              </a:solidFill>
            </a:endParaRPr>
          </a:p>
          <a:p>
            <a:pPr algn="l">
              <a:defRPr sz="5200">
                <a:solidFill>
                  <a:schemeClr val="accent3">
                    <a:hueOff val="3956102"/>
                    <a:satOff val="-37830"/>
                    <a:lumOff val="-30327"/>
                  </a:schemeClr>
                </a:solidFill>
              </a:defRPr>
            </a:pPr>
            <a:endParaRPr lang="fr-FR" sz="2600" dirty="0"/>
          </a:p>
          <a:p>
            <a:pPr algn="l">
              <a:defRPr sz="5200">
                <a:solidFill>
                  <a:schemeClr val="accent3">
                    <a:hueOff val="3956102"/>
                    <a:satOff val="-37830"/>
                    <a:lumOff val="-30327"/>
                  </a:schemeClr>
                </a:solidFill>
              </a:defRPr>
            </a:pPr>
            <a:endParaRPr sz="1000" dirty="0"/>
          </a:p>
        </p:txBody>
      </p:sp>
      <p:sp>
        <p:nvSpPr>
          <p:cNvPr id="7" name="Shape 400">
            <a:extLst>
              <a:ext uri="{FF2B5EF4-FFF2-40B4-BE49-F238E27FC236}">
                <a16:creationId xmlns:a16="http://schemas.microsoft.com/office/drawing/2014/main" id="{6DB9D13E-6084-4965-A5D4-301190E350E0}"/>
              </a:ext>
            </a:extLst>
          </p:cNvPr>
          <p:cNvSpPr/>
          <p:nvPr/>
        </p:nvSpPr>
        <p:spPr>
          <a:xfrm>
            <a:off x="790575" y="1722934"/>
            <a:ext cx="10763250" cy="3486467"/>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1" i="0" u="sng" strike="noStrike" kern="1200" cap="none" spc="0" normalizeH="0" baseline="0" noProof="0" dirty="0">
                <a:ln>
                  <a:noFill/>
                </a:ln>
                <a:solidFill>
                  <a:srgbClr val="FFC000">
                    <a:lumMod val="50000"/>
                  </a:srgbClr>
                </a:solidFill>
                <a:effectLst/>
                <a:uLnTx/>
                <a:uFillTx/>
                <a:latin typeface="Calibri" panose="020F0502020204030204"/>
                <a:ea typeface="+mn-ea"/>
                <a:cs typeface="+mn-cs"/>
              </a:rPr>
              <a:t>Calendrier</a:t>
            </a:r>
            <a:r>
              <a:rPr kumimoji="0" lang="fr-FR" sz="20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2000" b="1" dirty="0">
              <a:solidFill>
                <a:srgbClr val="FFC000">
                  <a:lumMod val="50000"/>
                </a:srgbClr>
              </a:solidFill>
              <a:latin typeface="Calibri" panose="020F0502020204030204"/>
            </a:endParaRPr>
          </a:p>
          <a:p>
            <a:pPr algn="just"/>
            <a:r>
              <a:rPr lang="fr-FR" sz="2000" dirty="0">
                <a:effectLst/>
                <a:latin typeface="Calibri" panose="020F0502020204030204" pitchFamily="34" charset="0"/>
                <a:ea typeface="Calibri" panose="020F0502020204030204" pitchFamily="34" charset="0"/>
                <a:cs typeface="Times New Roman" panose="02020603050405020304" pitchFamily="18" charset="0"/>
              </a:rPr>
              <a:t> </a:t>
            </a:r>
            <a:endParaRPr lang="fr-FR" sz="2000" b="1" dirty="0">
              <a:solidFill>
                <a:schemeClr val="accent4">
                  <a:lumMod val="50000"/>
                </a:schemeClr>
              </a:solidFill>
            </a:endParaRPr>
          </a:p>
          <a:p>
            <a:pPr algn="just"/>
            <a:r>
              <a:rPr lang="fr-FR" sz="2000" b="1" dirty="0">
                <a:solidFill>
                  <a:schemeClr val="accent4">
                    <a:lumMod val="50000"/>
                  </a:schemeClr>
                </a:solidFill>
              </a:rPr>
              <a:t>Atelier du 31 Mai 2022 : Thème Organisation commerciale, développement économique et emploi </a:t>
            </a:r>
          </a:p>
          <a:p>
            <a:pPr algn="just"/>
            <a:r>
              <a:rPr lang="fr-FR" sz="2000" b="1" dirty="0">
                <a:solidFill>
                  <a:schemeClr val="accent4">
                    <a:lumMod val="50000"/>
                  </a:schemeClr>
                </a:solidFill>
              </a:rPr>
              <a:t>Atelier du 7 Juin 2022 : Thème Transport et déplacements </a:t>
            </a:r>
          </a:p>
          <a:p>
            <a:pPr algn="just"/>
            <a:r>
              <a:rPr lang="fr-FR" sz="2000" b="1" dirty="0">
                <a:solidFill>
                  <a:schemeClr val="accent4">
                    <a:lumMod val="50000"/>
                  </a:schemeClr>
                </a:solidFill>
              </a:rPr>
              <a:t>Atelier du 14 juin 2022 : Thème Habitat et Urbanisme </a:t>
            </a:r>
          </a:p>
          <a:p>
            <a:pPr algn="just"/>
            <a:r>
              <a:rPr lang="fr-FR" sz="2000" b="1" dirty="0">
                <a:solidFill>
                  <a:schemeClr val="accent4">
                    <a:lumMod val="50000"/>
                  </a:schemeClr>
                </a:solidFill>
              </a:rPr>
              <a:t>Atelier du 28 Juin 2022 : Environnement, transition écologique et agriculture </a:t>
            </a:r>
          </a:p>
          <a:p>
            <a:pPr algn="just"/>
            <a:r>
              <a:rPr lang="fr-FR" sz="2000" b="1" dirty="0">
                <a:solidFill>
                  <a:schemeClr val="accent4">
                    <a:lumMod val="50000"/>
                  </a:schemeClr>
                </a:solidFill>
              </a:rPr>
              <a:t>Atelier du 5 Juillet 2022 : Consommation foncière et Armature urbaine </a:t>
            </a:r>
          </a:p>
          <a:p>
            <a:pPr algn="just">
              <a:lnSpc>
                <a:spcPct val="107000"/>
              </a:lnSpc>
              <a:spcAft>
                <a:spcPts val="800"/>
              </a:spcAft>
            </a:pP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2" name="Shape 400">
            <a:extLst>
              <a:ext uri="{FF2B5EF4-FFF2-40B4-BE49-F238E27FC236}">
                <a16:creationId xmlns:a16="http://schemas.microsoft.com/office/drawing/2014/main" id="{51E71516-B7C6-1D47-8D6D-9364CC4A2357}"/>
              </a:ext>
            </a:extLst>
          </p:cNvPr>
          <p:cNvSpPr/>
          <p:nvPr/>
        </p:nvSpPr>
        <p:spPr>
          <a:xfrm>
            <a:off x="1983292" y="4538384"/>
            <a:ext cx="10086330" cy="430887"/>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3" name="Shape 400">
            <a:extLst>
              <a:ext uri="{FF2B5EF4-FFF2-40B4-BE49-F238E27FC236}">
                <a16:creationId xmlns:a16="http://schemas.microsoft.com/office/drawing/2014/main" id="{B9A46666-551C-A44B-AFB2-A1626B00E628}"/>
              </a:ext>
            </a:extLst>
          </p:cNvPr>
          <p:cNvSpPr/>
          <p:nvPr/>
        </p:nvSpPr>
        <p:spPr>
          <a:xfrm>
            <a:off x="1983292" y="5376179"/>
            <a:ext cx="10086330" cy="430887"/>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Tree>
    <p:extLst>
      <p:ext uri="{BB962C8B-B14F-4D97-AF65-F5344CB8AC3E}">
        <p14:creationId xmlns:p14="http://schemas.microsoft.com/office/powerpoint/2010/main" val="9037467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pic>
        <p:nvPicPr>
          <p:cNvPr id="406" name="01_Generique.jpg"/>
          <p:cNvPicPr>
            <a:picLocks noGrp="1" noChangeAspect="1"/>
          </p:cNvPicPr>
          <p:nvPr>
            <p:ph type="pic" idx="13"/>
          </p:nvPr>
        </p:nvPicPr>
        <p:blipFill>
          <a:blip r:embed="rId3"/>
          <a:srcRect l="188" t="60898" b="15085"/>
          <a:stretch>
            <a:fillRect/>
          </a:stretch>
        </p:blipFill>
        <p:spPr>
          <a:xfrm>
            <a:off x="-23022" y="0"/>
            <a:ext cx="12215022" cy="3022600"/>
          </a:xfrm>
          <a:prstGeom prst="rect">
            <a:avLst/>
          </a:prstGeom>
        </p:spPr>
      </p:pic>
      <p:sp>
        <p:nvSpPr>
          <p:cNvPr id="407" name="Shape 407"/>
          <p:cNvSpPr/>
          <p:nvPr/>
        </p:nvSpPr>
        <p:spPr>
          <a:xfrm>
            <a:off x="0" y="3570779"/>
            <a:ext cx="12346700" cy="1016513"/>
          </a:xfrm>
          <a:prstGeom prst="rect">
            <a:avLst/>
          </a:prstGeom>
          <a:solidFill>
            <a:schemeClr val="accent3">
              <a:hueOff val="3956102"/>
              <a:satOff val="-37830"/>
              <a:lumOff val="-30327"/>
              <a:alpha val="76152"/>
            </a:schemeClr>
          </a:solidFill>
          <a:ln w="12700">
            <a:miter lim="400000"/>
          </a:ln>
        </p:spPr>
        <p:txBody>
          <a:bodyPr tIns="45720" bIns="45720" anchor="ctr"/>
          <a:lstStyle/>
          <a:p>
            <a:pPr>
              <a:lnSpc>
                <a:spcPct val="90000"/>
              </a:lnSpc>
              <a:spcBef>
                <a:spcPts val="1000"/>
              </a:spcBef>
              <a:defRPr sz="5000" i="1">
                <a:solidFill>
                  <a:schemeClr val="accent5">
                    <a:hueOff val="-10611120"/>
                    <a:satOff val="-44289"/>
                    <a:lumOff val="18183"/>
                  </a:schemeClr>
                </a:solidFill>
                <a:latin typeface="Roboto Regular"/>
                <a:ea typeface="Roboto Regular"/>
                <a:cs typeface="Roboto Regular"/>
                <a:sym typeface="Roboto Regular"/>
              </a:defRPr>
            </a:pPr>
            <a:endParaRPr sz="2500"/>
          </a:p>
        </p:txBody>
      </p:sp>
      <p:sp>
        <p:nvSpPr>
          <p:cNvPr id="412" name="Shape 412"/>
          <p:cNvSpPr/>
          <p:nvPr/>
        </p:nvSpPr>
        <p:spPr>
          <a:xfrm>
            <a:off x="630060" y="1252282"/>
            <a:ext cx="356626" cy="356536"/>
          </a:xfrm>
          <a:custGeom>
            <a:avLst/>
            <a:gdLst/>
            <a:ahLst/>
            <a:cxnLst>
              <a:cxn ang="0">
                <a:pos x="wd2" y="hd2"/>
              </a:cxn>
              <a:cxn ang="5400000">
                <a:pos x="wd2" y="hd2"/>
              </a:cxn>
              <a:cxn ang="10800000">
                <a:pos x="wd2" y="hd2"/>
              </a:cxn>
              <a:cxn ang="16200000">
                <a:pos x="wd2" y="hd2"/>
              </a:cxn>
            </a:cxnLst>
            <a:rect l="0" t="0" r="r" b="b"/>
            <a:pathLst>
              <a:path w="20956" h="21600" extrusionOk="0">
                <a:moveTo>
                  <a:pt x="19309" y="1688"/>
                </a:moveTo>
                <a:cubicBezTo>
                  <a:pt x="18164" y="675"/>
                  <a:pt x="16691" y="0"/>
                  <a:pt x="15382" y="0"/>
                </a:cubicBezTo>
                <a:cubicBezTo>
                  <a:pt x="14236" y="0"/>
                  <a:pt x="13091" y="506"/>
                  <a:pt x="12273" y="1350"/>
                </a:cubicBezTo>
                <a:cubicBezTo>
                  <a:pt x="9164" y="4556"/>
                  <a:pt x="9164" y="4556"/>
                  <a:pt x="9164" y="4556"/>
                </a:cubicBezTo>
                <a:cubicBezTo>
                  <a:pt x="9164" y="4556"/>
                  <a:pt x="9164" y="4556"/>
                  <a:pt x="9000" y="4556"/>
                </a:cubicBezTo>
                <a:cubicBezTo>
                  <a:pt x="9000" y="4556"/>
                  <a:pt x="9000" y="4556"/>
                  <a:pt x="9000" y="4556"/>
                </a:cubicBezTo>
                <a:cubicBezTo>
                  <a:pt x="9000" y="4556"/>
                  <a:pt x="9000" y="4556"/>
                  <a:pt x="9000" y="4556"/>
                </a:cubicBezTo>
                <a:cubicBezTo>
                  <a:pt x="2291" y="11644"/>
                  <a:pt x="2291" y="11644"/>
                  <a:pt x="2291" y="11644"/>
                </a:cubicBezTo>
                <a:cubicBezTo>
                  <a:pt x="1964" y="11981"/>
                  <a:pt x="1800" y="12319"/>
                  <a:pt x="1636" y="12825"/>
                </a:cubicBezTo>
                <a:cubicBezTo>
                  <a:pt x="164" y="18562"/>
                  <a:pt x="164" y="18562"/>
                  <a:pt x="164" y="18562"/>
                </a:cubicBezTo>
                <a:cubicBezTo>
                  <a:pt x="164" y="18562"/>
                  <a:pt x="0" y="19069"/>
                  <a:pt x="0" y="19238"/>
                </a:cubicBezTo>
                <a:cubicBezTo>
                  <a:pt x="0" y="20588"/>
                  <a:pt x="982" y="21600"/>
                  <a:pt x="2291" y="21600"/>
                </a:cubicBezTo>
                <a:cubicBezTo>
                  <a:pt x="2618" y="21600"/>
                  <a:pt x="3109" y="21431"/>
                  <a:pt x="3109" y="21431"/>
                </a:cubicBezTo>
                <a:cubicBezTo>
                  <a:pt x="8673" y="19913"/>
                  <a:pt x="8673" y="19913"/>
                  <a:pt x="8673" y="19913"/>
                </a:cubicBezTo>
                <a:cubicBezTo>
                  <a:pt x="9000" y="19913"/>
                  <a:pt x="9327" y="19575"/>
                  <a:pt x="9655" y="19238"/>
                </a:cubicBezTo>
                <a:cubicBezTo>
                  <a:pt x="19636" y="8944"/>
                  <a:pt x="19636" y="8944"/>
                  <a:pt x="19636" y="8944"/>
                </a:cubicBezTo>
                <a:cubicBezTo>
                  <a:pt x="21600" y="7088"/>
                  <a:pt x="21273" y="3881"/>
                  <a:pt x="19309" y="1688"/>
                </a:cubicBezTo>
                <a:close/>
                <a:moveTo>
                  <a:pt x="10473" y="16031"/>
                </a:moveTo>
                <a:cubicBezTo>
                  <a:pt x="10473" y="15525"/>
                  <a:pt x="10309" y="14850"/>
                  <a:pt x="9982" y="14344"/>
                </a:cubicBezTo>
                <a:cubicBezTo>
                  <a:pt x="16200" y="7931"/>
                  <a:pt x="16200" y="7931"/>
                  <a:pt x="16200" y="7931"/>
                </a:cubicBezTo>
                <a:cubicBezTo>
                  <a:pt x="16527" y="9113"/>
                  <a:pt x="16364" y="10463"/>
                  <a:pt x="15545" y="11306"/>
                </a:cubicBezTo>
                <a:cubicBezTo>
                  <a:pt x="15545" y="11306"/>
                  <a:pt x="15545" y="11306"/>
                  <a:pt x="15545" y="11306"/>
                </a:cubicBezTo>
                <a:cubicBezTo>
                  <a:pt x="15545" y="11306"/>
                  <a:pt x="15545" y="11306"/>
                  <a:pt x="15545" y="11306"/>
                </a:cubicBezTo>
                <a:cubicBezTo>
                  <a:pt x="10473" y="16538"/>
                  <a:pt x="10473" y="16538"/>
                  <a:pt x="10473" y="16538"/>
                </a:cubicBezTo>
                <a:cubicBezTo>
                  <a:pt x="10473" y="16369"/>
                  <a:pt x="10473" y="16200"/>
                  <a:pt x="10473" y="16031"/>
                </a:cubicBezTo>
                <a:close/>
                <a:moveTo>
                  <a:pt x="9655" y="13669"/>
                </a:moveTo>
                <a:cubicBezTo>
                  <a:pt x="9491" y="13331"/>
                  <a:pt x="9164" y="12825"/>
                  <a:pt x="8836" y="12487"/>
                </a:cubicBezTo>
                <a:cubicBezTo>
                  <a:pt x="8345" y="12150"/>
                  <a:pt x="8018" y="11813"/>
                  <a:pt x="7527" y="11475"/>
                </a:cubicBezTo>
                <a:cubicBezTo>
                  <a:pt x="13745" y="5063"/>
                  <a:pt x="13745" y="5063"/>
                  <a:pt x="13745" y="5063"/>
                </a:cubicBezTo>
                <a:cubicBezTo>
                  <a:pt x="14236" y="5231"/>
                  <a:pt x="14727" y="5569"/>
                  <a:pt x="15055" y="6075"/>
                </a:cubicBezTo>
                <a:cubicBezTo>
                  <a:pt x="15382" y="6412"/>
                  <a:pt x="15709" y="6750"/>
                  <a:pt x="15873" y="7256"/>
                </a:cubicBezTo>
                <a:lnTo>
                  <a:pt x="9655" y="13669"/>
                </a:lnTo>
                <a:close/>
                <a:moveTo>
                  <a:pt x="6873" y="11138"/>
                </a:moveTo>
                <a:cubicBezTo>
                  <a:pt x="6218" y="10969"/>
                  <a:pt x="5564" y="10800"/>
                  <a:pt x="4909" y="10800"/>
                </a:cubicBezTo>
                <a:cubicBezTo>
                  <a:pt x="9982" y="5569"/>
                  <a:pt x="9982" y="5569"/>
                  <a:pt x="9982" y="5569"/>
                </a:cubicBezTo>
                <a:cubicBezTo>
                  <a:pt x="10800" y="4725"/>
                  <a:pt x="11945" y="4556"/>
                  <a:pt x="13091" y="4894"/>
                </a:cubicBezTo>
                <a:lnTo>
                  <a:pt x="6873" y="11138"/>
                </a:lnTo>
                <a:close/>
                <a:moveTo>
                  <a:pt x="2782" y="20081"/>
                </a:moveTo>
                <a:cubicBezTo>
                  <a:pt x="2618" y="20250"/>
                  <a:pt x="2455" y="20250"/>
                  <a:pt x="2291" y="20250"/>
                </a:cubicBezTo>
                <a:cubicBezTo>
                  <a:pt x="1800" y="20250"/>
                  <a:pt x="1309" y="19744"/>
                  <a:pt x="1309" y="19238"/>
                </a:cubicBezTo>
                <a:cubicBezTo>
                  <a:pt x="1309" y="19069"/>
                  <a:pt x="1309" y="18900"/>
                  <a:pt x="1309" y="18900"/>
                </a:cubicBezTo>
                <a:cubicBezTo>
                  <a:pt x="2127" y="16200"/>
                  <a:pt x="2127" y="16200"/>
                  <a:pt x="2127" y="16200"/>
                </a:cubicBezTo>
                <a:cubicBezTo>
                  <a:pt x="2782" y="16200"/>
                  <a:pt x="3600" y="16538"/>
                  <a:pt x="4255" y="17213"/>
                </a:cubicBezTo>
                <a:cubicBezTo>
                  <a:pt x="4909" y="17888"/>
                  <a:pt x="5236" y="18731"/>
                  <a:pt x="5236" y="19575"/>
                </a:cubicBezTo>
                <a:lnTo>
                  <a:pt x="2782" y="20081"/>
                </a:lnTo>
                <a:close/>
                <a:moveTo>
                  <a:pt x="5727" y="19406"/>
                </a:moveTo>
                <a:cubicBezTo>
                  <a:pt x="5727" y="18394"/>
                  <a:pt x="5400" y="17550"/>
                  <a:pt x="4745" y="16706"/>
                </a:cubicBezTo>
                <a:cubicBezTo>
                  <a:pt x="4091" y="16031"/>
                  <a:pt x="3109" y="15694"/>
                  <a:pt x="2291" y="15525"/>
                </a:cubicBezTo>
                <a:cubicBezTo>
                  <a:pt x="2945" y="13162"/>
                  <a:pt x="2945" y="13162"/>
                  <a:pt x="2945" y="13162"/>
                </a:cubicBezTo>
                <a:cubicBezTo>
                  <a:pt x="2945" y="12994"/>
                  <a:pt x="3109" y="12825"/>
                  <a:pt x="3109" y="12656"/>
                </a:cubicBezTo>
                <a:cubicBezTo>
                  <a:pt x="4418" y="11644"/>
                  <a:pt x="6545" y="11981"/>
                  <a:pt x="7855" y="13500"/>
                </a:cubicBezTo>
                <a:cubicBezTo>
                  <a:pt x="9327" y="15019"/>
                  <a:pt x="9655" y="17213"/>
                  <a:pt x="8509" y="18562"/>
                </a:cubicBezTo>
                <a:cubicBezTo>
                  <a:pt x="8345" y="18562"/>
                  <a:pt x="8345" y="18731"/>
                  <a:pt x="8182" y="18731"/>
                </a:cubicBezTo>
                <a:lnTo>
                  <a:pt x="5727" y="19406"/>
                </a:lnTo>
                <a:close/>
                <a:moveTo>
                  <a:pt x="18818" y="7931"/>
                </a:moveTo>
                <a:cubicBezTo>
                  <a:pt x="17673" y="9113"/>
                  <a:pt x="17673" y="9113"/>
                  <a:pt x="17673" y="9113"/>
                </a:cubicBezTo>
                <a:cubicBezTo>
                  <a:pt x="17673" y="8944"/>
                  <a:pt x="17673" y="8775"/>
                  <a:pt x="17673" y="8606"/>
                </a:cubicBezTo>
                <a:cubicBezTo>
                  <a:pt x="17509" y="7256"/>
                  <a:pt x="17018" y="6075"/>
                  <a:pt x="16036" y="5063"/>
                </a:cubicBezTo>
                <a:cubicBezTo>
                  <a:pt x="14891" y="4050"/>
                  <a:pt x="13582" y="3375"/>
                  <a:pt x="12109" y="3375"/>
                </a:cubicBezTo>
                <a:cubicBezTo>
                  <a:pt x="13255" y="2194"/>
                  <a:pt x="13255" y="2194"/>
                  <a:pt x="13255" y="2194"/>
                </a:cubicBezTo>
                <a:cubicBezTo>
                  <a:pt x="13745" y="1688"/>
                  <a:pt x="14564" y="1350"/>
                  <a:pt x="15382" y="1350"/>
                </a:cubicBezTo>
                <a:cubicBezTo>
                  <a:pt x="16364" y="1350"/>
                  <a:pt x="17509" y="1856"/>
                  <a:pt x="18327" y="2700"/>
                </a:cubicBezTo>
                <a:cubicBezTo>
                  <a:pt x="19145" y="3544"/>
                  <a:pt x="19636" y="4556"/>
                  <a:pt x="19636" y="5569"/>
                </a:cubicBezTo>
                <a:cubicBezTo>
                  <a:pt x="19636" y="6412"/>
                  <a:pt x="19309" y="7256"/>
                  <a:pt x="18818" y="7931"/>
                </a:cubicBezTo>
                <a:close/>
              </a:path>
            </a:pathLst>
          </a:custGeom>
          <a:solidFill>
            <a:srgbClr val="FFFFFF"/>
          </a:solidFill>
          <a:ln w="12700">
            <a:miter lim="400000"/>
          </a:ln>
        </p:spPr>
        <p:txBody>
          <a:bodyPr tIns="45720" bIns="45720"/>
          <a:lstStyle/>
          <a:p>
            <a:pPr>
              <a:lnSpc>
                <a:spcPct val="90000"/>
              </a:lnSpc>
              <a:spcBef>
                <a:spcPts val="1000"/>
              </a:spcBef>
              <a:defRPr sz="5000" i="1">
                <a:latin typeface="Roboto Regular"/>
                <a:ea typeface="Roboto Regular"/>
                <a:cs typeface="Roboto Regular"/>
                <a:sym typeface="Roboto Regular"/>
              </a:defRPr>
            </a:pPr>
            <a:endParaRPr sz="2500"/>
          </a:p>
        </p:txBody>
      </p:sp>
      <p:sp>
        <p:nvSpPr>
          <p:cNvPr id="417" name="Shape 417"/>
          <p:cNvSpPr/>
          <p:nvPr/>
        </p:nvSpPr>
        <p:spPr>
          <a:xfrm>
            <a:off x="385107" y="3022600"/>
            <a:ext cx="3178150" cy="230832"/>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endParaRPr sz="900" dirty="0">
              <a:solidFill>
                <a:srgbClr val="FF0000"/>
              </a:solidFill>
            </a:endParaRPr>
          </a:p>
        </p:txBody>
      </p:sp>
      <p:sp>
        <p:nvSpPr>
          <p:cNvPr id="419" name="Shape 419"/>
          <p:cNvSpPr/>
          <p:nvPr/>
        </p:nvSpPr>
        <p:spPr>
          <a:xfrm>
            <a:off x="6206704" y="3022600"/>
            <a:ext cx="3619467" cy="369332"/>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endParaRPr lang="fr-FR" dirty="0"/>
          </a:p>
        </p:txBody>
      </p:sp>
      <p:sp>
        <p:nvSpPr>
          <p:cNvPr id="2" name="ZoneTexte 1">
            <a:extLst>
              <a:ext uri="{FF2B5EF4-FFF2-40B4-BE49-F238E27FC236}">
                <a16:creationId xmlns:a16="http://schemas.microsoft.com/office/drawing/2014/main" id="{96B28C08-3511-C541-A127-F6ADD828CAAD}"/>
              </a:ext>
            </a:extLst>
          </p:cNvPr>
          <p:cNvSpPr txBox="1"/>
          <p:nvPr/>
        </p:nvSpPr>
        <p:spPr>
          <a:xfrm>
            <a:off x="1302917" y="4049364"/>
            <a:ext cx="10430000" cy="12967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nSpc>
                <a:spcPct val="90000"/>
              </a:lnSpc>
              <a:spcBef>
                <a:spcPts val="1000"/>
              </a:spcBef>
              <a:defRPr/>
            </a:pPr>
            <a:r>
              <a:rPr lang="fr-FR" sz="2700" b="1" dirty="0">
                <a:solidFill>
                  <a:schemeClr val="bg1"/>
                </a:solidFill>
              </a:rPr>
              <a:t>L’interconnexion des réseaux d’eau potable</a:t>
            </a:r>
          </a:p>
          <a:p>
            <a:pPr>
              <a:lnSpc>
                <a:spcPct val="90000"/>
              </a:lnSpc>
              <a:spcBef>
                <a:spcPts val="1000"/>
              </a:spcBef>
              <a:defRPr/>
            </a:pPr>
            <a:endParaRPr lang="fr-FR" sz="2700" b="1" dirty="0">
              <a:solidFill>
                <a:schemeClr val="bg1"/>
              </a:solidFill>
            </a:endParaRPr>
          </a:p>
          <a:p>
            <a:pPr algn="ctr" hangingPunct="0">
              <a:lnSpc>
                <a:spcPct val="130000"/>
              </a:lnSpc>
            </a:pPr>
            <a:endParaRPr lang="fr-FR" sz="1000" dirty="0">
              <a:solidFill>
                <a:srgbClr val="7E7E85"/>
              </a:solidFill>
              <a:latin typeface="Fira Sans SemiBold"/>
              <a:ea typeface="Fira Sans SemiBold"/>
              <a:cs typeface="Fira Sans SemiBold"/>
              <a:sym typeface="Fira Sans SemiBold"/>
            </a:endParaRPr>
          </a:p>
        </p:txBody>
      </p:sp>
      <p:pic>
        <p:nvPicPr>
          <p:cNvPr id="3" name="Image 2">
            <a:extLst>
              <a:ext uri="{FF2B5EF4-FFF2-40B4-BE49-F238E27FC236}">
                <a16:creationId xmlns:a16="http://schemas.microsoft.com/office/drawing/2014/main" id="{7DB31B14-EA75-A7A3-246B-E9272B9CDCD7}"/>
              </a:ext>
            </a:extLst>
          </p:cNvPr>
          <p:cNvPicPr>
            <a:picLocks noChangeAspect="1"/>
          </p:cNvPicPr>
          <p:nvPr/>
        </p:nvPicPr>
        <p:blipFill>
          <a:blip r:embed="rId4"/>
          <a:stretch>
            <a:fillRect/>
          </a:stretch>
        </p:blipFill>
        <p:spPr>
          <a:xfrm>
            <a:off x="630060" y="4669922"/>
            <a:ext cx="10418967" cy="469433"/>
          </a:xfrm>
          <a:prstGeom prst="rect">
            <a:avLst/>
          </a:prstGeom>
        </p:spPr>
      </p:pic>
    </p:spTree>
    <p:extLst>
      <p:ext uri="{BB962C8B-B14F-4D97-AF65-F5344CB8AC3E}">
        <p14:creationId xmlns:p14="http://schemas.microsoft.com/office/powerpoint/2010/main" val="1930973836"/>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p:bldP spid="4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14"/>
          </p:nvPr>
        </p:nvSpPr>
        <p:spPr>
          <a:prstGeom prst="rect">
            <a:avLst/>
          </a:prstGeom>
        </p:spPr>
        <p:txBody>
          <a:bodyPr/>
          <a:lstStyle/>
          <a:p>
            <a:r>
              <a:rPr lang="fr-FR" dirty="0"/>
              <a:t>L’interconnexion des réseaux d’eau potable</a:t>
            </a:r>
          </a:p>
        </p:txBody>
      </p:sp>
      <p:sp>
        <p:nvSpPr>
          <p:cNvPr id="401" name="Shape 40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
        <p:nvSpPr>
          <p:cNvPr id="6" name="Shape 400">
            <a:extLst>
              <a:ext uri="{FF2B5EF4-FFF2-40B4-BE49-F238E27FC236}">
                <a16:creationId xmlns:a16="http://schemas.microsoft.com/office/drawing/2014/main" id="{FF2FADE9-D7E1-4A35-86E1-07FC5CBEB36E}"/>
              </a:ext>
            </a:extLst>
          </p:cNvPr>
          <p:cNvSpPr/>
          <p:nvPr/>
        </p:nvSpPr>
        <p:spPr>
          <a:xfrm>
            <a:off x="1687465" y="1481821"/>
            <a:ext cx="10086330" cy="784830"/>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marL="342900" indent="-342900">
              <a:buFont typeface="Wingdings" panose="05000000000000000000" pitchFamily="2" charset="2"/>
              <a:buChar char="§"/>
            </a:pPr>
            <a:endParaRPr lang="fr-FR" sz="900" dirty="0">
              <a:solidFill>
                <a:srgbClr val="574B5C"/>
              </a:solidFill>
            </a:endParaRPr>
          </a:p>
          <a:p>
            <a:pPr algn="l">
              <a:defRPr sz="5200">
                <a:solidFill>
                  <a:schemeClr val="accent3">
                    <a:hueOff val="3956102"/>
                    <a:satOff val="-37830"/>
                    <a:lumOff val="-30327"/>
                  </a:schemeClr>
                </a:solidFill>
              </a:defRPr>
            </a:pPr>
            <a:endParaRPr lang="fr-FR" sz="2600" dirty="0"/>
          </a:p>
          <a:p>
            <a:pPr algn="l">
              <a:defRPr sz="5200">
                <a:solidFill>
                  <a:schemeClr val="accent3">
                    <a:hueOff val="3956102"/>
                    <a:satOff val="-37830"/>
                    <a:lumOff val="-30327"/>
                  </a:schemeClr>
                </a:solidFill>
              </a:defRPr>
            </a:pPr>
            <a:endParaRPr sz="1000" dirty="0"/>
          </a:p>
        </p:txBody>
      </p:sp>
      <p:sp>
        <p:nvSpPr>
          <p:cNvPr id="7" name="Shape 400">
            <a:extLst>
              <a:ext uri="{FF2B5EF4-FFF2-40B4-BE49-F238E27FC236}">
                <a16:creationId xmlns:a16="http://schemas.microsoft.com/office/drawing/2014/main" id="{6DB9D13E-6084-4965-A5D4-301190E350E0}"/>
              </a:ext>
            </a:extLst>
          </p:cNvPr>
          <p:cNvSpPr/>
          <p:nvPr/>
        </p:nvSpPr>
        <p:spPr>
          <a:xfrm>
            <a:off x="581025" y="1917185"/>
            <a:ext cx="11426685" cy="7839967"/>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Une rencontre a eu lieu au sein des locaux du Scota entre la CCSA, la CUA, le SIESA et VEOLIA le 29 avril 2022.</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Le Scota a mené en 2021 une étude visant à connaitre les réseaux de distribution d’eau potable sur son territoire en 2021, qui a fait l’objet du stage de Yann Michel étudiant en master 2 DTAE.</a:t>
            </a:r>
          </a:p>
          <a:p>
            <a:pPr algn="just">
              <a:lnSpc>
                <a:spcPct val="107000"/>
              </a:lnSpc>
              <a:spcAft>
                <a:spcPts val="800"/>
              </a:spcAft>
            </a:pP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Suite la première étude, il est proposé de continuer ce travail : en effet, il existe des problématiques d’interconnexions, de sécurisation de la distribution d’eau potable sur le territoire, avec des possibilités de vente d’eau entre les différents territoires pour pallier aux éventuels dépassements de normes sanitaires.</a:t>
            </a:r>
          </a:p>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Il est proposé au bureau syndical de mener une étude visant à répondre aux possibilités des interconnexions des réseau d’eau potable sur tout le territoire du Scota, étude de faisabilité permettant aux territoires de connaitre les solutions , les coûts des travaux , et les prix de vente éventuels.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600" b="1" dirty="0">
              <a:solidFill>
                <a:srgbClr val="FFC000">
                  <a:lumMod val="50000"/>
                </a:srgbClr>
              </a:solidFill>
              <a:latin typeface="Calibri" panose="020F0502020204030204"/>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600" b="1" dirty="0">
              <a:solidFill>
                <a:srgbClr val="FFC000">
                  <a:lumMod val="50000"/>
                </a:srgbClr>
              </a:solidFill>
              <a:latin typeface="Calibri" panose="020F0502020204030204"/>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600" b="1" dirty="0">
              <a:solidFill>
                <a:srgbClr val="FFC000">
                  <a:lumMod val="50000"/>
                </a:srgbClr>
              </a:solidFill>
              <a:latin typeface="Calibri" panose="020F0502020204030204"/>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600" b="1" dirty="0">
              <a:solidFill>
                <a:srgbClr val="FFC000">
                  <a:lumMod val="50000"/>
                </a:srgbClr>
              </a:solidFill>
              <a:latin typeface="Calibri" panose="020F0502020204030204"/>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2" name="Shape 400">
            <a:extLst>
              <a:ext uri="{FF2B5EF4-FFF2-40B4-BE49-F238E27FC236}">
                <a16:creationId xmlns:a16="http://schemas.microsoft.com/office/drawing/2014/main" id="{51E71516-B7C6-1D47-8D6D-9364CC4A2357}"/>
              </a:ext>
            </a:extLst>
          </p:cNvPr>
          <p:cNvSpPr/>
          <p:nvPr/>
        </p:nvSpPr>
        <p:spPr>
          <a:xfrm>
            <a:off x="1983292" y="4538384"/>
            <a:ext cx="10086330" cy="430887"/>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3" name="Shape 400">
            <a:extLst>
              <a:ext uri="{FF2B5EF4-FFF2-40B4-BE49-F238E27FC236}">
                <a16:creationId xmlns:a16="http://schemas.microsoft.com/office/drawing/2014/main" id="{B9A46666-551C-A44B-AFB2-A1626B00E628}"/>
              </a:ext>
            </a:extLst>
          </p:cNvPr>
          <p:cNvSpPr/>
          <p:nvPr/>
        </p:nvSpPr>
        <p:spPr>
          <a:xfrm>
            <a:off x="1983292" y="5376179"/>
            <a:ext cx="10086330" cy="430887"/>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4" name="Shape 402">
            <a:extLst>
              <a:ext uri="{FF2B5EF4-FFF2-40B4-BE49-F238E27FC236}">
                <a16:creationId xmlns:a16="http://schemas.microsoft.com/office/drawing/2014/main" id="{BEBF144E-AC41-6B8F-EAEE-646B0472D7EE}"/>
              </a:ext>
            </a:extLst>
          </p:cNvPr>
          <p:cNvSpPr txBox="1">
            <a:spLocks/>
          </p:cNvSpPr>
          <p:nvPr/>
        </p:nvSpPr>
        <p:spPr>
          <a:xfrm>
            <a:off x="1394985" y="996726"/>
            <a:ext cx="10378811" cy="352806"/>
          </a:xfrm>
          <a:prstGeom prst="rect">
            <a:avLst/>
          </a:prstGeom>
          <a:ln w="12700"/>
        </p:spPr>
        <p:txBody>
          <a:bodyPr vert="horz" lIns="91440" tIns="45720" rIns="91440" bIns="45720" rtlCol="0">
            <a:normAutofit/>
          </a:bodyPr>
          <a:lstStyle>
            <a:lvl1pPr marL="0" indent="0" algn="l" defTabSz="630936" rtl="0" eaLnBrk="1" latinLnBrk="0" hangingPunct="1">
              <a:lnSpc>
                <a:spcPct val="90000"/>
              </a:lnSpc>
              <a:spcBef>
                <a:spcPts val="650"/>
              </a:spcBef>
              <a:buSzTx/>
              <a:buFontTx/>
              <a:buNone/>
              <a:defRPr sz="1725" i="1" kern="1200">
                <a:solidFill>
                  <a:schemeClr val="accent1">
                    <a:hueOff val="-10891698"/>
                    <a:satOff val="15195"/>
                    <a:lumOff val="-20585"/>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Monsieur Jean Jacques COTTEL</a:t>
            </a:r>
          </a:p>
        </p:txBody>
      </p:sp>
    </p:spTree>
    <p:extLst>
      <p:ext uri="{BB962C8B-B14F-4D97-AF65-F5344CB8AC3E}">
        <p14:creationId xmlns:p14="http://schemas.microsoft.com/office/powerpoint/2010/main" val="6269000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pic>
        <p:nvPicPr>
          <p:cNvPr id="406" name="01_Generique.jpg"/>
          <p:cNvPicPr>
            <a:picLocks noGrp="1" noChangeAspect="1"/>
          </p:cNvPicPr>
          <p:nvPr>
            <p:ph type="pic" idx="13"/>
          </p:nvPr>
        </p:nvPicPr>
        <p:blipFill>
          <a:blip r:embed="rId3"/>
          <a:srcRect l="188" t="60898" b="15085"/>
          <a:stretch>
            <a:fillRect/>
          </a:stretch>
        </p:blipFill>
        <p:spPr>
          <a:xfrm>
            <a:off x="-23022" y="0"/>
            <a:ext cx="12215022" cy="3022600"/>
          </a:xfrm>
          <a:prstGeom prst="rect">
            <a:avLst/>
          </a:prstGeom>
        </p:spPr>
      </p:pic>
      <p:sp>
        <p:nvSpPr>
          <p:cNvPr id="407" name="Shape 407"/>
          <p:cNvSpPr/>
          <p:nvPr/>
        </p:nvSpPr>
        <p:spPr>
          <a:xfrm>
            <a:off x="0" y="3570779"/>
            <a:ext cx="12346700" cy="1016513"/>
          </a:xfrm>
          <a:prstGeom prst="rect">
            <a:avLst/>
          </a:prstGeom>
          <a:solidFill>
            <a:schemeClr val="accent3">
              <a:hueOff val="3956102"/>
              <a:satOff val="-37830"/>
              <a:lumOff val="-30327"/>
              <a:alpha val="76152"/>
            </a:schemeClr>
          </a:solidFill>
          <a:ln w="12700">
            <a:miter lim="400000"/>
          </a:ln>
        </p:spPr>
        <p:txBody>
          <a:bodyPr tIns="45720" bIns="45720" anchor="ctr"/>
          <a:lstStyle/>
          <a:p>
            <a:pPr>
              <a:lnSpc>
                <a:spcPct val="90000"/>
              </a:lnSpc>
              <a:spcBef>
                <a:spcPts val="1000"/>
              </a:spcBef>
              <a:defRPr sz="5000" i="1">
                <a:solidFill>
                  <a:schemeClr val="accent5">
                    <a:hueOff val="-10611120"/>
                    <a:satOff val="-44289"/>
                    <a:lumOff val="18183"/>
                  </a:schemeClr>
                </a:solidFill>
                <a:latin typeface="Roboto Regular"/>
                <a:ea typeface="Roboto Regular"/>
                <a:cs typeface="Roboto Regular"/>
                <a:sym typeface="Roboto Regular"/>
              </a:defRPr>
            </a:pPr>
            <a:endParaRPr sz="2500"/>
          </a:p>
        </p:txBody>
      </p:sp>
      <p:sp>
        <p:nvSpPr>
          <p:cNvPr id="412" name="Shape 412"/>
          <p:cNvSpPr/>
          <p:nvPr/>
        </p:nvSpPr>
        <p:spPr>
          <a:xfrm>
            <a:off x="630060" y="1252282"/>
            <a:ext cx="356626" cy="356536"/>
          </a:xfrm>
          <a:custGeom>
            <a:avLst/>
            <a:gdLst/>
            <a:ahLst/>
            <a:cxnLst>
              <a:cxn ang="0">
                <a:pos x="wd2" y="hd2"/>
              </a:cxn>
              <a:cxn ang="5400000">
                <a:pos x="wd2" y="hd2"/>
              </a:cxn>
              <a:cxn ang="10800000">
                <a:pos x="wd2" y="hd2"/>
              </a:cxn>
              <a:cxn ang="16200000">
                <a:pos x="wd2" y="hd2"/>
              </a:cxn>
            </a:cxnLst>
            <a:rect l="0" t="0" r="r" b="b"/>
            <a:pathLst>
              <a:path w="20956" h="21600" extrusionOk="0">
                <a:moveTo>
                  <a:pt x="19309" y="1688"/>
                </a:moveTo>
                <a:cubicBezTo>
                  <a:pt x="18164" y="675"/>
                  <a:pt x="16691" y="0"/>
                  <a:pt x="15382" y="0"/>
                </a:cubicBezTo>
                <a:cubicBezTo>
                  <a:pt x="14236" y="0"/>
                  <a:pt x="13091" y="506"/>
                  <a:pt x="12273" y="1350"/>
                </a:cubicBezTo>
                <a:cubicBezTo>
                  <a:pt x="9164" y="4556"/>
                  <a:pt x="9164" y="4556"/>
                  <a:pt x="9164" y="4556"/>
                </a:cubicBezTo>
                <a:cubicBezTo>
                  <a:pt x="9164" y="4556"/>
                  <a:pt x="9164" y="4556"/>
                  <a:pt x="9000" y="4556"/>
                </a:cubicBezTo>
                <a:cubicBezTo>
                  <a:pt x="9000" y="4556"/>
                  <a:pt x="9000" y="4556"/>
                  <a:pt x="9000" y="4556"/>
                </a:cubicBezTo>
                <a:cubicBezTo>
                  <a:pt x="9000" y="4556"/>
                  <a:pt x="9000" y="4556"/>
                  <a:pt x="9000" y="4556"/>
                </a:cubicBezTo>
                <a:cubicBezTo>
                  <a:pt x="2291" y="11644"/>
                  <a:pt x="2291" y="11644"/>
                  <a:pt x="2291" y="11644"/>
                </a:cubicBezTo>
                <a:cubicBezTo>
                  <a:pt x="1964" y="11981"/>
                  <a:pt x="1800" y="12319"/>
                  <a:pt x="1636" y="12825"/>
                </a:cubicBezTo>
                <a:cubicBezTo>
                  <a:pt x="164" y="18562"/>
                  <a:pt x="164" y="18562"/>
                  <a:pt x="164" y="18562"/>
                </a:cubicBezTo>
                <a:cubicBezTo>
                  <a:pt x="164" y="18562"/>
                  <a:pt x="0" y="19069"/>
                  <a:pt x="0" y="19238"/>
                </a:cubicBezTo>
                <a:cubicBezTo>
                  <a:pt x="0" y="20588"/>
                  <a:pt x="982" y="21600"/>
                  <a:pt x="2291" y="21600"/>
                </a:cubicBezTo>
                <a:cubicBezTo>
                  <a:pt x="2618" y="21600"/>
                  <a:pt x="3109" y="21431"/>
                  <a:pt x="3109" y="21431"/>
                </a:cubicBezTo>
                <a:cubicBezTo>
                  <a:pt x="8673" y="19913"/>
                  <a:pt x="8673" y="19913"/>
                  <a:pt x="8673" y="19913"/>
                </a:cubicBezTo>
                <a:cubicBezTo>
                  <a:pt x="9000" y="19913"/>
                  <a:pt x="9327" y="19575"/>
                  <a:pt x="9655" y="19238"/>
                </a:cubicBezTo>
                <a:cubicBezTo>
                  <a:pt x="19636" y="8944"/>
                  <a:pt x="19636" y="8944"/>
                  <a:pt x="19636" y="8944"/>
                </a:cubicBezTo>
                <a:cubicBezTo>
                  <a:pt x="21600" y="7088"/>
                  <a:pt x="21273" y="3881"/>
                  <a:pt x="19309" y="1688"/>
                </a:cubicBezTo>
                <a:close/>
                <a:moveTo>
                  <a:pt x="10473" y="16031"/>
                </a:moveTo>
                <a:cubicBezTo>
                  <a:pt x="10473" y="15525"/>
                  <a:pt x="10309" y="14850"/>
                  <a:pt x="9982" y="14344"/>
                </a:cubicBezTo>
                <a:cubicBezTo>
                  <a:pt x="16200" y="7931"/>
                  <a:pt x="16200" y="7931"/>
                  <a:pt x="16200" y="7931"/>
                </a:cubicBezTo>
                <a:cubicBezTo>
                  <a:pt x="16527" y="9113"/>
                  <a:pt x="16364" y="10463"/>
                  <a:pt x="15545" y="11306"/>
                </a:cubicBezTo>
                <a:cubicBezTo>
                  <a:pt x="15545" y="11306"/>
                  <a:pt x="15545" y="11306"/>
                  <a:pt x="15545" y="11306"/>
                </a:cubicBezTo>
                <a:cubicBezTo>
                  <a:pt x="15545" y="11306"/>
                  <a:pt x="15545" y="11306"/>
                  <a:pt x="15545" y="11306"/>
                </a:cubicBezTo>
                <a:cubicBezTo>
                  <a:pt x="10473" y="16538"/>
                  <a:pt x="10473" y="16538"/>
                  <a:pt x="10473" y="16538"/>
                </a:cubicBezTo>
                <a:cubicBezTo>
                  <a:pt x="10473" y="16369"/>
                  <a:pt x="10473" y="16200"/>
                  <a:pt x="10473" y="16031"/>
                </a:cubicBezTo>
                <a:close/>
                <a:moveTo>
                  <a:pt x="9655" y="13669"/>
                </a:moveTo>
                <a:cubicBezTo>
                  <a:pt x="9491" y="13331"/>
                  <a:pt x="9164" y="12825"/>
                  <a:pt x="8836" y="12487"/>
                </a:cubicBezTo>
                <a:cubicBezTo>
                  <a:pt x="8345" y="12150"/>
                  <a:pt x="8018" y="11813"/>
                  <a:pt x="7527" y="11475"/>
                </a:cubicBezTo>
                <a:cubicBezTo>
                  <a:pt x="13745" y="5063"/>
                  <a:pt x="13745" y="5063"/>
                  <a:pt x="13745" y="5063"/>
                </a:cubicBezTo>
                <a:cubicBezTo>
                  <a:pt x="14236" y="5231"/>
                  <a:pt x="14727" y="5569"/>
                  <a:pt x="15055" y="6075"/>
                </a:cubicBezTo>
                <a:cubicBezTo>
                  <a:pt x="15382" y="6412"/>
                  <a:pt x="15709" y="6750"/>
                  <a:pt x="15873" y="7256"/>
                </a:cubicBezTo>
                <a:lnTo>
                  <a:pt x="9655" y="13669"/>
                </a:lnTo>
                <a:close/>
                <a:moveTo>
                  <a:pt x="6873" y="11138"/>
                </a:moveTo>
                <a:cubicBezTo>
                  <a:pt x="6218" y="10969"/>
                  <a:pt x="5564" y="10800"/>
                  <a:pt x="4909" y="10800"/>
                </a:cubicBezTo>
                <a:cubicBezTo>
                  <a:pt x="9982" y="5569"/>
                  <a:pt x="9982" y="5569"/>
                  <a:pt x="9982" y="5569"/>
                </a:cubicBezTo>
                <a:cubicBezTo>
                  <a:pt x="10800" y="4725"/>
                  <a:pt x="11945" y="4556"/>
                  <a:pt x="13091" y="4894"/>
                </a:cubicBezTo>
                <a:lnTo>
                  <a:pt x="6873" y="11138"/>
                </a:lnTo>
                <a:close/>
                <a:moveTo>
                  <a:pt x="2782" y="20081"/>
                </a:moveTo>
                <a:cubicBezTo>
                  <a:pt x="2618" y="20250"/>
                  <a:pt x="2455" y="20250"/>
                  <a:pt x="2291" y="20250"/>
                </a:cubicBezTo>
                <a:cubicBezTo>
                  <a:pt x="1800" y="20250"/>
                  <a:pt x="1309" y="19744"/>
                  <a:pt x="1309" y="19238"/>
                </a:cubicBezTo>
                <a:cubicBezTo>
                  <a:pt x="1309" y="19069"/>
                  <a:pt x="1309" y="18900"/>
                  <a:pt x="1309" y="18900"/>
                </a:cubicBezTo>
                <a:cubicBezTo>
                  <a:pt x="2127" y="16200"/>
                  <a:pt x="2127" y="16200"/>
                  <a:pt x="2127" y="16200"/>
                </a:cubicBezTo>
                <a:cubicBezTo>
                  <a:pt x="2782" y="16200"/>
                  <a:pt x="3600" y="16538"/>
                  <a:pt x="4255" y="17213"/>
                </a:cubicBezTo>
                <a:cubicBezTo>
                  <a:pt x="4909" y="17888"/>
                  <a:pt x="5236" y="18731"/>
                  <a:pt x="5236" y="19575"/>
                </a:cubicBezTo>
                <a:lnTo>
                  <a:pt x="2782" y="20081"/>
                </a:lnTo>
                <a:close/>
                <a:moveTo>
                  <a:pt x="5727" y="19406"/>
                </a:moveTo>
                <a:cubicBezTo>
                  <a:pt x="5727" y="18394"/>
                  <a:pt x="5400" y="17550"/>
                  <a:pt x="4745" y="16706"/>
                </a:cubicBezTo>
                <a:cubicBezTo>
                  <a:pt x="4091" y="16031"/>
                  <a:pt x="3109" y="15694"/>
                  <a:pt x="2291" y="15525"/>
                </a:cubicBezTo>
                <a:cubicBezTo>
                  <a:pt x="2945" y="13162"/>
                  <a:pt x="2945" y="13162"/>
                  <a:pt x="2945" y="13162"/>
                </a:cubicBezTo>
                <a:cubicBezTo>
                  <a:pt x="2945" y="12994"/>
                  <a:pt x="3109" y="12825"/>
                  <a:pt x="3109" y="12656"/>
                </a:cubicBezTo>
                <a:cubicBezTo>
                  <a:pt x="4418" y="11644"/>
                  <a:pt x="6545" y="11981"/>
                  <a:pt x="7855" y="13500"/>
                </a:cubicBezTo>
                <a:cubicBezTo>
                  <a:pt x="9327" y="15019"/>
                  <a:pt x="9655" y="17213"/>
                  <a:pt x="8509" y="18562"/>
                </a:cubicBezTo>
                <a:cubicBezTo>
                  <a:pt x="8345" y="18562"/>
                  <a:pt x="8345" y="18731"/>
                  <a:pt x="8182" y="18731"/>
                </a:cubicBezTo>
                <a:lnTo>
                  <a:pt x="5727" y="19406"/>
                </a:lnTo>
                <a:close/>
                <a:moveTo>
                  <a:pt x="18818" y="7931"/>
                </a:moveTo>
                <a:cubicBezTo>
                  <a:pt x="17673" y="9113"/>
                  <a:pt x="17673" y="9113"/>
                  <a:pt x="17673" y="9113"/>
                </a:cubicBezTo>
                <a:cubicBezTo>
                  <a:pt x="17673" y="8944"/>
                  <a:pt x="17673" y="8775"/>
                  <a:pt x="17673" y="8606"/>
                </a:cubicBezTo>
                <a:cubicBezTo>
                  <a:pt x="17509" y="7256"/>
                  <a:pt x="17018" y="6075"/>
                  <a:pt x="16036" y="5063"/>
                </a:cubicBezTo>
                <a:cubicBezTo>
                  <a:pt x="14891" y="4050"/>
                  <a:pt x="13582" y="3375"/>
                  <a:pt x="12109" y="3375"/>
                </a:cubicBezTo>
                <a:cubicBezTo>
                  <a:pt x="13255" y="2194"/>
                  <a:pt x="13255" y="2194"/>
                  <a:pt x="13255" y="2194"/>
                </a:cubicBezTo>
                <a:cubicBezTo>
                  <a:pt x="13745" y="1688"/>
                  <a:pt x="14564" y="1350"/>
                  <a:pt x="15382" y="1350"/>
                </a:cubicBezTo>
                <a:cubicBezTo>
                  <a:pt x="16364" y="1350"/>
                  <a:pt x="17509" y="1856"/>
                  <a:pt x="18327" y="2700"/>
                </a:cubicBezTo>
                <a:cubicBezTo>
                  <a:pt x="19145" y="3544"/>
                  <a:pt x="19636" y="4556"/>
                  <a:pt x="19636" y="5569"/>
                </a:cubicBezTo>
                <a:cubicBezTo>
                  <a:pt x="19636" y="6412"/>
                  <a:pt x="19309" y="7256"/>
                  <a:pt x="18818" y="7931"/>
                </a:cubicBezTo>
                <a:close/>
              </a:path>
            </a:pathLst>
          </a:custGeom>
          <a:solidFill>
            <a:srgbClr val="FFFFFF"/>
          </a:solidFill>
          <a:ln w="12700">
            <a:miter lim="400000"/>
          </a:ln>
        </p:spPr>
        <p:txBody>
          <a:bodyPr tIns="45720" bIns="45720"/>
          <a:lstStyle/>
          <a:p>
            <a:pPr>
              <a:lnSpc>
                <a:spcPct val="90000"/>
              </a:lnSpc>
              <a:spcBef>
                <a:spcPts val="1000"/>
              </a:spcBef>
              <a:defRPr sz="5000" i="1">
                <a:latin typeface="Roboto Regular"/>
                <a:ea typeface="Roboto Regular"/>
                <a:cs typeface="Roboto Regular"/>
                <a:sym typeface="Roboto Regular"/>
              </a:defRPr>
            </a:pPr>
            <a:endParaRPr sz="2500"/>
          </a:p>
        </p:txBody>
      </p:sp>
      <p:sp>
        <p:nvSpPr>
          <p:cNvPr id="417" name="Shape 417"/>
          <p:cNvSpPr/>
          <p:nvPr/>
        </p:nvSpPr>
        <p:spPr>
          <a:xfrm>
            <a:off x="385107" y="3022600"/>
            <a:ext cx="3178150" cy="230832"/>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endParaRPr sz="900" dirty="0">
              <a:solidFill>
                <a:srgbClr val="FF0000"/>
              </a:solidFill>
            </a:endParaRPr>
          </a:p>
        </p:txBody>
      </p:sp>
      <p:sp>
        <p:nvSpPr>
          <p:cNvPr id="419" name="Shape 419"/>
          <p:cNvSpPr/>
          <p:nvPr/>
        </p:nvSpPr>
        <p:spPr>
          <a:xfrm>
            <a:off x="6206704" y="3022600"/>
            <a:ext cx="3619467" cy="369332"/>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endParaRPr lang="fr-FR" dirty="0"/>
          </a:p>
        </p:txBody>
      </p:sp>
      <p:sp>
        <p:nvSpPr>
          <p:cNvPr id="2" name="ZoneTexte 1">
            <a:extLst>
              <a:ext uri="{FF2B5EF4-FFF2-40B4-BE49-F238E27FC236}">
                <a16:creationId xmlns:a16="http://schemas.microsoft.com/office/drawing/2014/main" id="{96B28C08-3511-C541-A127-F6ADD828CAAD}"/>
              </a:ext>
            </a:extLst>
          </p:cNvPr>
          <p:cNvSpPr txBox="1"/>
          <p:nvPr/>
        </p:nvSpPr>
        <p:spPr>
          <a:xfrm>
            <a:off x="1560092" y="3637586"/>
            <a:ext cx="10430000" cy="154298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nSpc>
                <a:spcPct val="90000"/>
              </a:lnSpc>
              <a:spcBef>
                <a:spcPts val="1000"/>
              </a:spcBef>
              <a:defRPr/>
            </a:pPr>
            <a:r>
              <a:rPr lang="fr-FR" sz="2700" b="1" dirty="0">
                <a:solidFill>
                  <a:schemeClr val="bg1"/>
                </a:solidFill>
              </a:rPr>
              <a:t>Changements de locaux du SCOTA</a:t>
            </a:r>
          </a:p>
          <a:p>
            <a:pPr>
              <a:lnSpc>
                <a:spcPct val="90000"/>
              </a:lnSpc>
              <a:spcBef>
                <a:spcPts val="1000"/>
              </a:spcBef>
              <a:defRPr/>
            </a:pPr>
            <a:endParaRPr lang="fr-FR" sz="2700" b="1" dirty="0">
              <a:solidFill>
                <a:schemeClr val="bg1"/>
              </a:solidFill>
            </a:endParaRPr>
          </a:p>
          <a:p>
            <a:pPr algn="just"/>
            <a:r>
              <a:rPr lang="fr-FR" sz="1600" b="1" dirty="0">
                <a:solidFill>
                  <a:schemeClr val="accent4">
                    <a:lumMod val="50000"/>
                  </a:schemeClr>
                </a:solidFill>
              </a:rPr>
              <a:t> </a:t>
            </a:r>
          </a:p>
          <a:p>
            <a:pPr algn="ctr" hangingPunct="0">
              <a:lnSpc>
                <a:spcPct val="130000"/>
              </a:lnSpc>
            </a:pPr>
            <a:endParaRPr lang="fr-FR" sz="1000" dirty="0">
              <a:solidFill>
                <a:srgbClr val="7E7E85"/>
              </a:solidFill>
              <a:latin typeface="Fira Sans SemiBold"/>
              <a:ea typeface="Fira Sans SemiBold"/>
              <a:cs typeface="Fira Sans SemiBold"/>
              <a:sym typeface="Fira Sans SemiBold"/>
            </a:endParaRPr>
          </a:p>
        </p:txBody>
      </p:sp>
      <p:sp>
        <p:nvSpPr>
          <p:cNvPr id="9" name="Shape 402">
            <a:extLst>
              <a:ext uri="{FF2B5EF4-FFF2-40B4-BE49-F238E27FC236}">
                <a16:creationId xmlns:a16="http://schemas.microsoft.com/office/drawing/2014/main" id="{A199DF23-071E-F22C-FAFB-A3EC60EEF99A}"/>
              </a:ext>
            </a:extLst>
          </p:cNvPr>
          <p:cNvSpPr txBox="1">
            <a:spLocks/>
          </p:cNvSpPr>
          <p:nvPr/>
        </p:nvSpPr>
        <p:spPr>
          <a:xfrm>
            <a:off x="630060" y="4827767"/>
            <a:ext cx="10378811" cy="352806"/>
          </a:xfrm>
          <a:prstGeom prst="rect">
            <a:avLst/>
          </a:prstGeom>
          <a:ln w="12700"/>
        </p:spPr>
        <p:txBody>
          <a:bodyPr vert="horz" lIns="91440" tIns="45720" rIns="91440" bIns="45720" rtlCol="0">
            <a:normAutofit/>
          </a:bodyPr>
          <a:lstStyle>
            <a:lvl1pPr marL="0" indent="0" algn="l" defTabSz="630936" rtl="0" eaLnBrk="1" latinLnBrk="0" hangingPunct="1">
              <a:lnSpc>
                <a:spcPct val="90000"/>
              </a:lnSpc>
              <a:spcBef>
                <a:spcPts val="650"/>
              </a:spcBef>
              <a:buSzTx/>
              <a:buFontTx/>
              <a:buNone/>
              <a:defRPr sz="1725" i="1" kern="1200">
                <a:solidFill>
                  <a:schemeClr val="accent1">
                    <a:hueOff val="-10891698"/>
                    <a:satOff val="15195"/>
                    <a:lumOff val="-20585"/>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Monsieur Michel MATHISSART</a:t>
            </a:r>
          </a:p>
        </p:txBody>
      </p:sp>
    </p:spTree>
    <p:extLst>
      <p:ext uri="{BB962C8B-B14F-4D97-AF65-F5344CB8AC3E}">
        <p14:creationId xmlns:p14="http://schemas.microsoft.com/office/powerpoint/2010/main" val="2678074416"/>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p:bldP spid="4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14"/>
          </p:nvPr>
        </p:nvSpPr>
        <p:spPr>
          <a:prstGeom prst="rect">
            <a:avLst/>
          </a:prstGeom>
        </p:spPr>
        <p:txBody>
          <a:bodyPr/>
          <a:lstStyle/>
          <a:p>
            <a:r>
              <a:rPr lang="fr-FR" dirty="0"/>
              <a:t>Changements de locaux du SCOTA</a:t>
            </a:r>
          </a:p>
        </p:txBody>
      </p:sp>
      <p:sp>
        <p:nvSpPr>
          <p:cNvPr id="401" name="Shape 40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sp>
        <p:nvSpPr>
          <p:cNvPr id="6" name="Shape 400">
            <a:extLst>
              <a:ext uri="{FF2B5EF4-FFF2-40B4-BE49-F238E27FC236}">
                <a16:creationId xmlns:a16="http://schemas.microsoft.com/office/drawing/2014/main" id="{FF2FADE9-D7E1-4A35-86E1-07FC5CBEB36E}"/>
              </a:ext>
            </a:extLst>
          </p:cNvPr>
          <p:cNvSpPr/>
          <p:nvPr/>
        </p:nvSpPr>
        <p:spPr>
          <a:xfrm>
            <a:off x="1687465" y="1481821"/>
            <a:ext cx="10086330" cy="784830"/>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marL="342900" indent="-342900">
              <a:buFont typeface="Wingdings" panose="05000000000000000000" pitchFamily="2" charset="2"/>
              <a:buChar char="§"/>
            </a:pPr>
            <a:endParaRPr lang="fr-FR" sz="900" dirty="0">
              <a:solidFill>
                <a:srgbClr val="574B5C"/>
              </a:solidFill>
            </a:endParaRPr>
          </a:p>
          <a:p>
            <a:pPr algn="l">
              <a:defRPr sz="5200">
                <a:solidFill>
                  <a:schemeClr val="accent3">
                    <a:hueOff val="3956102"/>
                    <a:satOff val="-37830"/>
                    <a:lumOff val="-30327"/>
                  </a:schemeClr>
                </a:solidFill>
              </a:defRPr>
            </a:pPr>
            <a:endParaRPr lang="fr-FR" sz="2600" dirty="0"/>
          </a:p>
          <a:p>
            <a:pPr algn="l">
              <a:defRPr sz="5200">
                <a:solidFill>
                  <a:schemeClr val="accent3">
                    <a:hueOff val="3956102"/>
                    <a:satOff val="-37830"/>
                    <a:lumOff val="-30327"/>
                  </a:schemeClr>
                </a:solidFill>
              </a:defRPr>
            </a:pPr>
            <a:endParaRPr sz="1000" dirty="0"/>
          </a:p>
        </p:txBody>
      </p:sp>
      <p:sp>
        <p:nvSpPr>
          <p:cNvPr id="7" name="Shape 400">
            <a:extLst>
              <a:ext uri="{FF2B5EF4-FFF2-40B4-BE49-F238E27FC236}">
                <a16:creationId xmlns:a16="http://schemas.microsoft.com/office/drawing/2014/main" id="{6DB9D13E-6084-4965-A5D4-301190E350E0}"/>
              </a:ext>
            </a:extLst>
          </p:cNvPr>
          <p:cNvSpPr/>
          <p:nvPr/>
        </p:nvSpPr>
        <p:spPr>
          <a:xfrm>
            <a:off x="581025" y="1917185"/>
            <a:ext cx="11426685" cy="4758226"/>
          </a:xfrm>
          <a:prstGeom prst="rect">
            <a:avLst/>
          </a:prstGeom>
          <a:ln w="25400">
            <a:miter lim="400000"/>
          </a:ln>
          <a:extLst>
            <a:ext uri="{C572A759-6A51-4108-AA02-DFA0A04FC94B}">
              <ma14:wrappingTextBoxFlag xmlns:ma14="http://schemas.microsoft.com/office/mac/drawingml/2011/main" xmlns="" val="1"/>
            </a:ext>
          </a:extLst>
        </p:spPr>
        <p:txBody>
          <a:bodyPr wrap="square" lIns="91440" tIns="45720" rIns="91440" bIns="45720" anchor="t">
            <a:spAutoFit/>
          </a:bodyPr>
          <a:lstStyle/>
          <a:p>
            <a:pPr algn="just">
              <a:lnSpc>
                <a:spcPct val="107000"/>
              </a:lnSpc>
              <a:spcAft>
                <a:spcPts val="800"/>
              </a:spcAft>
            </a:pPr>
            <a:r>
              <a:rPr lang="fr-FR" sz="2000" b="1" dirty="0">
                <a:solidFill>
                  <a:srgbClr val="FFC000">
                    <a:lumMod val="50000"/>
                  </a:srgbClr>
                </a:solidFill>
                <a:latin typeface="Calibri" panose="020F0502020204030204"/>
              </a:rPr>
              <a:t>Le Scota est titulaire d’un bail auprès de la CUA depuis le 12 mai 2014 pour ses locaux sis bâtiment du Gouverneur d’une surface de 204 M² pour un montant de 14 400 € annuels révisé selon indice INSEE.</a:t>
            </a:r>
          </a:p>
          <a:p>
            <a:pPr algn="just">
              <a:lnSpc>
                <a:spcPct val="107000"/>
              </a:lnSpc>
              <a:spcAft>
                <a:spcPts val="800"/>
              </a:spcAft>
            </a:pPr>
            <a:r>
              <a:rPr lang="fr-FR" sz="2000" b="1" dirty="0">
                <a:solidFill>
                  <a:srgbClr val="FFC000">
                    <a:lumMod val="50000"/>
                  </a:srgbClr>
                </a:solidFill>
                <a:latin typeface="Calibri" panose="020F0502020204030204"/>
              </a:rPr>
              <a:t>Dans le cadre de l’évolution de ses services, la CUA souhaite pouvoir utiliser les locaux du Scota bâtiment du Gouverneur pour y accueillir le service bureau d’étude voirie en continuité du service voirie.</a:t>
            </a:r>
          </a:p>
          <a:p>
            <a:pPr algn="just">
              <a:lnSpc>
                <a:spcPct val="107000"/>
              </a:lnSpc>
              <a:spcAft>
                <a:spcPts val="800"/>
              </a:spcAft>
            </a:pPr>
            <a:r>
              <a:rPr lang="fr-FR" sz="2000" b="1" dirty="0">
                <a:solidFill>
                  <a:srgbClr val="FFC000">
                    <a:lumMod val="50000"/>
                  </a:srgbClr>
                </a:solidFill>
                <a:latin typeface="Calibri" panose="020F0502020204030204"/>
              </a:rPr>
              <a:t>Il est fait une proposition de nouveaux locaux au sein du bâtiment des 3 parallèles (</a:t>
            </a:r>
            <a:r>
              <a:rPr lang="fr-FR" sz="2000" b="1" dirty="0" err="1">
                <a:solidFill>
                  <a:srgbClr val="FFC000">
                    <a:lumMod val="50000"/>
                  </a:srgbClr>
                </a:solidFill>
                <a:latin typeface="Calibri" panose="020F0502020204030204"/>
              </a:rPr>
              <a:t>pj</a:t>
            </a:r>
            <a:r>
              <a:rPr lang="fr-FR" sz="2000" b="1" dirty="0">
                <a:solidFill>
                  <a:srgbClr val="FFC000">
                    <a:lumMod val="50000"/>
                  </a:srgbClr>
                </a:solidFill>
                <a:latin typeface="Calibri" panose="020F0502020204030204"/>
              </a:rPr>
              <a:t> plans).</a:t>
            </a:r>
          </a:p>
          <a:p>
            <a:pPr algn="just">
              <a:lnSpc>
                <a:spcPct val="107000"/>
              </a:lnSpc>
              <a:spcAft>
                <a:spcPts val="800"/>
              </a:spcAft>
            </a:pPr>
            <a:endParaRPr lang="fr-FR" sz="2000" b="1" dirty="0">
              <a:solidFill>
                <a:srgbClr val="FFC000">
                  <a:lumMod val="50000"/>
                </a:srgbClr>
              </a:solidFill>
              <a:latin typeface="Calibri" panose="020F0502020204030204"/>
            </a:endParaRPr>
          </a:p>
          <a:p>
            <a:pPr algn="just">
              <a:lnSpc>
                <a:spcPct val="107000"/>
              </a:lnSpc>
              <a:spcAft>
                <a:spcPts val="800"/>
              </a:spcAft>
            </a:pPr>
            <a:r>
              <a:rPr lang="fr-FR" sz="2000" b="1" dirty="0">
                <a:solidFill>
                  <a:srgbClr val="FFC000">
                    <a:lumMod val="50000"/>
                  </a:srgbClr>
                </a:solidFill>
                <a:latin typeface="Calibri" panose="020F0502020204030204"/>
              </a:rPr>
              <a:t>Il est demandé au bureau :</a:t>
            </a:r>
          </a:p>
          <a:p>
            <a:pPr marL="342900" indent="-342900" algn="just">
              <a:lnSpc>
                <a:spcPct val="107000"/>
              </a:lnSpc>
              <a:spcAft>
                <a:spcPts val="800"/>
              </a:spcAft>
              <a:buFontTx/>
              <a:buChar char="-"/>
            </a:pPr>
            <a:r>
              <a:rPr lang="fr-FR" sz="2000" b="1" dirty="0">
                <a:solidFill>
                  <a:srgbClr val="FFC000"/>
                </a:solidFill>
                <a:latin typeface="Calibri" panose="020F0502020204030204"/>
              </a:rPr>
              <a:t>de bien vouloir autoriser tout acte à intervenir d8ans le cadre de ce changement de siège social </a:t>
            </a:r>
            <a:endParaRPr lang="fr-FR" sz="2000" b="1" dirty="0">
              <a:solidFill>
                <a:srgbClr val="FFC000"/>
              </a:solidFill>
              <a:latin typeface="Calibri" panose="020F0502020204030204"/>
              <a:cs typeface="Calibri"/>
            </a:endParaRPr>
          </a:p>
          <a:p>
            <a:pPr marL="342900" indent="-342900" algn="just">
              <a:lnSpc>
                <a:spcPct val="107000"/>
              </a:lnSpc>
              <a:spcAft>
                <a:spcPts val="800"/>
              </a:spcAft>
              <a:buFontTx/>
              <a:buChar char="-"/>
            </a:pPr>
            <a:r>
              <a:rPr lang="fr-FR" sz="2000" b="1" dirty="0">
                <a:solidFill>
                  <a:srgbClr val="FFC000">
                    <a:lumMod val="50000"/>
                  </a:srgbClr>
                </a:solidFill>
                <a:latin typeface="Calibri" panose="020F0502020204030204"/>
              </a:rPr>
              <a:t> d’e </a:t>
            </a:r>
            <a:r>
              <a:rPr lang="fr-FR" sz="2000" b="1">
                <a:solidFill>
                  <a:srgbClr val="FFC000">
                    <a:lumMod val="50000"/>
                  </a:srgbClr>
                </a:solidFill>
                <a:latin typeface="Calibri" panose="020F0502020204030204"/>
              </a:rPr>
              <a:t>permettre d’engager </a:t>
            </a:r>
            <a:r>
              <a:rPr lang="fr-FR" sz="2000" b="1" dirty="0">
                <a:solidFill>
                  <a:srgbClr val="FFC000">
                    <a:lumMod val="50000"/>
                  </a:srgbClr>
                </a:solidFill>
                <a:latin typeface="Calibri" panose="020F0502020204030204"/>
              </a:rPr>
              <a:t>toutes démarches relatives au déménagement des services.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600" b="1" dirty="0">
              <a:solidFill>
                <a:srgbClr val="FFC000">
                  <a:lumMod val="50000"/>
                </a:srgbClr>
              </a:solidFill>
              <a:latin typeface="Calibri" panose="020F0502020204030204"/>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2" name="Shape 400">
            <a:extLst>
              <a:ext uri="{FF2B5EF4-FFF2-40B4-BE49-F238E27FC236}">
                <a16:creationId xmlns:a16="http://schemas.microsoft.com/office/drawing/2014/main" id="{51E71516-B7C6-1D47-8D6D-9364CC4A2357}"/>
              </a:ext>
            </a:extLst>
          </p:cNvPr>
          <p:cNvSpPr/>
          <p:nvPr/>
        </p:nvSpPr>
        <p:spPr>
          <a:xfrm>
            <a:off x="1983292" y="4538384"/>
            <a:ext cx="10086330" cy="430887"/>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3" name="Shape 400">
            <a:extLst>
              <a:ext uri="{FF2B5EF4-FFF2-40B4-BE49-F238E27FC236}">
                <a16:creationId xmlns:a16="http://schemas.microsoft.com/office/drawing/2014/main" id="{B9A46666-551C-A44B-AFB2-A1626B00E628}"/>
              </a:ext>
            </a:extLst>
          </p:cNvPr>
          <p:cNvSpPr/>
          <p:nvPr/>
        </p:nvSpPr>
        <p:spPr>
          <a:xfrm>
            <a:off x="1983292" y="5376179"/>
            <a:ext cx="10086330" cy="430887"/>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4" name="Shape 402">
            <a:extLst>
              <a:ext uri="{FF2B5EF4-FFF2-40B4-BE49-F238E27FC236}">
                <a16:creationId xmlns:a16="http://schemas.microsoft.com/office/drawing/2014/main" id="{BEBF144E-AC41-6B8F-EAEE-646B0472D7EE}"/>
              </a:ext>
            </a:extLst>
          </p:cNvPr>
          <p:cNvSpPr txBox="1">
            <a:spLocks/>
          </p:cNvSpPr>
          <p:nvPr/>
        </p:nvSpPr>
        <p:spPr>
          <a:xfrm>
            <a:off x="1394985" y="996726"/>
            <a:ext cx="10378811" cy="352806"/>
          </a:xfrm>
          <a:prstGeom prst="rect">
            <a:avLst/>
          </a:prstGeom>
          <a:ln w="12700"/>
        </p:spPr>
        <p:txBody>
          <a:bodyPr vert="horz" lIns="91440" tIns="45720" rIns="91440" bIns="45720" rtlCol="0">
            <a:normAutofit/>
          </a:bodyPr>
          <a:lstStyle>
            <a:lvl1pPr marL="0" indent="0" algn="l" defTabSz="630936" rtl="0" eaLnBrk="1" latinLnBrk="0" hangingPunct="1">
              <a:lnSpc>
                <a:spcPct val="90000"/>
              </a:lnSpc>
              <a:spcBef>
                <a:spcPts val="650"/>
              </a:spcBef>
              <a:buSzTx/>
              <a:buFontTx/>
              <a:buNone/>
              <a:defRPr sz="1725" i="1" kern="1200">
                <a:solidFill>
                  <a:schemeClr val="accent1">
                    <a:hueOff val="-10891698"/>
                    <a:satOff val="15195"/>
                    <a:lumOff val="-20585"/>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Monsieur Michel MATHISSART</a:t>
            </a:r>
          </a:p>
        </p:txBody>
      </p:sp>
    </p:spTree>
    <p:extLst>
      <p:ext uri="{BB962C8B-B14F-4D97-AF65-F5344CB8AC3E}">
        <p14:creationId xmlns:p14="http://schemas.microsoft.com/office/powerpoint/2010/main" val="117251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sp>
        <p:nvSpPr>
          <p:cNvPr id="6" name="Shape 400">
            <a:extLst>
              <a:ext uri="{FF2B5EF4-FFF2-40B4-BE49-F238E27FC236}">
                <a16:creationId xmlns:a16="http://schemas.microsoft.com/office/drawing/2014/main" id="{FF2FADE9-D7E1-4A35-86E1-07FC5CBEB36E}"/>
              </a:ext>
            </a:extLst>
          </p:cNvPr>
          <p:cNvSpPr/>
          <p:nvPr/>
        </p:nvSpPr>
        <p:spPr>
          <a:xfrm>
            <a:off x="1687465" y="1481821"/>
            <a:ext cx="10086330" cy="784830"/>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marL="342900" indent="-342900">
              <a:buFont typeface="Wingdings" panose="05000000000000000000" pitchFamily="2" charset="2"/>
              <a:buChar char="§"/>
            </a:pPr>
            <a:endParaRPr lang="fr-FR" sz="900" dirty="0">
              <a:solidFill>
                <a:srgbClr val="574B5C"/>
              </a:solidFill>
            </a:endParaRPr>
          </a:p>
          <a:p>
            <a:pPr algn="l">
              <a:defRPr sz="5200">
                <a:solidFill>
                  <a:schemeClr val="accent3">
                    <a:hueOff val="3956102"/>
                    <a:satOff val="-37830"/>
                    <a:lumOff val="-30327"/>
                  </a:schemeClr>
                </a:solidFill>
              </a:defRPr>
            </a:pPr>
            <a:endParaRPr lang="fr-FR" sz="2600" dirty="0"/>
          </a:p>
          <a:p>
            <a:pPr algn="l">
              <a:defRPr sz="5200">
                <a:solidFill>
                  <a:schemeClr val="accent3">
                    <a:hueOff val="3956102"/>
                    <a:satOff val="-37830"/>
                    <a:lumOff val="-30327"/>
                  </a:schemeClr>
                </a:solidFill>
              </a:defRPr>
            </a:pPr>
            <a:endParaRPr sz="1000" dirty="0"/>
          </a:p>
        </p:txBody>
      </p:sp>
      <p:sp>
        <p:nvSpPr>
          <p:cNvPr id="7" name="Shape 400">
            <a:extLst>
              <a:ext uri="{FF2B5EF4-FFF2-40B4-BE49-F238E27FC236}">
                <a16:creationId xmlns:a16="http://schemas.microsoft.com/office/drawing/2014/main" id="{6DB9D13E-6084-4965-A5D4-301190E350E0}"/>
              </a:ext>
            </a:extLst>
          </p:cNvPr>
          <p:cNvSpPr/>
          <p:nvPr/>
        </p:nvSpPr>
        <p:spPr>
          <a:xfrm>
            <a:off x="11278842" y="1034639"/>
            <a:ext cx="943237" cy="1903278"/>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just">
              <a:lnSpc>
                <a:spcPct val="107000"/>
              </a:lnSpc>
              <a:spcAft>
                <a:spcPts val="800"/>
              </a:spcAft>
            </a:pPr>
            <a:r>
              <a:rPr lang="fr-FR" sz="2000" b="1" dirty="0">
                <a:solidFill>
                  <a:srgbClr val="FFC000">
                    <a:lumMod val="50000"/>
                  </a:srgbClr>
                </a:solidFill>
                <a:latin typeface="Calibri" panose="020F0502020204030204"/>
              </a:rPr>
              <a:t>Locaux</a:t>
            </a:r>
          </a:p>
          <a:p>
            <a:pPr algn="just">
              <a:lnSpc>
                <a:spcPct val="107000"/>
              </a:lnSpc>
              <a:spcAft>
                <a:spcPts val="800"/>
              </a:spcAft>
            </a:pPr>
            <a:r>
              <a:rPr lang="fr-FR" sz="2000" b="1" dirty="0">
                <a:solidFill>
                  <a:srgbClr val="FFC000">
                    <a:lumMod val="50000"/>
                  </a:srgbClr>
                </a:solidFill>
                <a:latin typeface="Calibri" panose="020F0502020204030204"/>
              </a:rPr>
              <a:t>du Scota</a:t>
            </a: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600" b="1" dirty="0">
              <a:solidFill>
                <a:srgbClr val="FFC000">
                  <a:lumMod val="50000"/>
                </a:srgbClr>
              </a:solidFill>
              <a:latin typeface="Calibri" panose="020F0502020204030204"/>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2" name="Shape 400">
            <a:extLst>
              <a:ext uri="{FF2B5EF4-FFF2-40B4-BE49-F238E27FC236}">
                <a16:creationId xmlns:a16="http://schemas.microsoft.com/office/drawing/2014/main" id="{51E71516-B7C6-1D47-8D6D-9364CC4A2357}"/>
              </a:ext>
            </a:extLst>
          </p:cNvPr>
          <p:cNvSpPr/>
          <p:nvPr/>
        </p:nvSpPr>
        <p:spPr>
          <a:xfrm>
            <a:off x="1983292" y="4538384"/>
            <a:ext cx="10086330" cy="430887"/>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3" name="Shape 400">
            <a:extLst>
              <a:ext uri="{FF2B5EF4-FFF2-40B4-BE49-F238E27FC236}">
                <a16:creationId xmlns:a16="http://schemas.microsoft.com/office/drawing/2014/main" id="{B9A46666-551C-A44B-AFB2-A1626B00E628}"/>
              </a:ext>
            </a:extLst>
          </p:cNvPr>
          <p:cNvSpPr/>
          <p:nvPr/>
        </p:nvSpPr>
        <p:spPr>
          <a:xfrm>
            <a:off x="1983292" y="5376179"/>
            <a:ext cx="10086330" cy="430887"/>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pic>
        <p:nvPicPr>
          <p:cNvPr id="3" name="Image 2">
            <a:extLst>
              <a:ext uri="{FF2B5EF4-FFF2-40B4-BE49-F238E27FC236}">
                <a16:creationId xmlns:a16="http://schemas.microsoft.com/office/drawing/2014/main" id="{9926CED9-2AB3-C1F0-16DE-083B209B521C}"/>
              </a:ext>
            </a:extLst>
          </p:cNvPr>
          <p:cNvPicPr>
            <a:picLocks noChangeAspect="1"/>
          </p:cNvPicPr>
          <p:nvPr/>
        </p:nvPicPr>
        <p:blipFill>
          <a:blip r:embed="rId3"/>
          <a:stretch>
            <a:fillRect/>
          </a:stretch>
        </p:blipFill>
        <p:spPr>
          <a:xfrm>
            <a:off x="1648971" y="347067"/>
            <a:ext cx="8894057" cy="6389013"/>
          </a:xfrm>
          <a:prstGeom prst="rect">
            <a:avLst/>
          </a:prstGeom>
        </p:spPr>
      </p:pic>
      <p:sp>
        <p:nvSpPr>
          <p:cNvPr id="10" name="Flèche : droite 9">
            <a:extLst>
              <a:ext uri="{FF2B5EF4-FFF2-40B4-BE49-F238E27FC236}">
                <a16:creationId xmlns:a16="http://schemas.microsoft.com/office/drawing/2014/main" id="{71C7C150-1998-E94B-E457-E5B0B364C7FD}"/>
              </a:ext>
            </a:extLst>
          </p:cNvPr>
          <p:cNvSpPr/>
          <p:nvPr/>
        </p:nvSpPr>
        <p:spPr>
          <a:xfrm flipH="1" flipV="1">
            <a:off x="8839547" y="1770322"/>
            <a:ext cx="2486025" cy="300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Shape 400">
            <a:extLst>
              <a:ext uri="{FF2B5EF4-FFF2-40B4-BE49-F238E27FC236}">
                <a16:creationId xmlns:a16="http://schemas.microsoft.com/office/drawing/2014/main" id="{975C32CA-7E92-C836-FD32-AACD461E3924}"/>
              </a:ext>
            </a:extLst>
          </p:cNvPr>
          <p:cNvSpPr/>
          <p:nvPr/>
        </p:nvSpPr>
        <p:spPr>
          <a:xfrm>
            <a:off x="180806" y="1770322"/>
            <a:ext cx="943237" cy="2335191"/>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just">
              <a:lnSpc>
                <a:spcPct val="107000"/>
              </a:lnSpc>
              <a:spcAft>
                <a:spcPts val="800"/>
              </a:spcAft>
            </a:pPr>
            <a:r>
              <a:rPr lang="fr-FR" sz="2000" b="1" dirty="0">
                <a:solidFill>
                  <a:srgbClr val="FFC000">
                    <a:lumMod val="50000"/>
                  </a:srgbClr>
                </a:solidFill>
                <a:latin typeface="Calibri" panose="020F0502020204030204"/>
              </a:rPr>
              <a:t>Futurs </a:t>
            </a:r>
          </a:p>
          <a:p>
            <a:pPr algn="just">
              <a:lnSpc>
                <a:spcPct val="107000"/>
              </a:lnSpc>
              <a:spcAft>
                <a:spcPts val="800"/>
              </a:spcAft>
            </a:pPr>
            <a:r>
              <a:rPr lang="fr-FR" sz="2000" b="1" dirty="0">
                <a:solidFill>
                  <a:srgbClr val="FFC000">
                    <a:lumMod val="50000"/>
                  </a:srgbClr>
                </a:solidFill>
                <a:latin typeface="Calibri" panose="020F0502020204030204"/>
              </a:rPr>
              <a:t>Locaux</a:t>
            </a:r>
          </a:p>
          <a:p>
            <a:pPr algn="just">
              <a:lnSpc>
                <a:spcPct val="107000"/>
              </a:lnSpc>
              <a:spcAft>
                <a:spcPts val="800"/>
              </a:spcAft>
            </a:pPr>
            <a:r>
              <a:rPr lang="fr-FR" sz="2000" b="1" dirty="0">
                <a:solidFill>
                  <a:srgbClr val="FFC000">
                    <a:lumMod val="50000"/>
                  </a:srgbClr>
                </a:solidFill>
                <a:latin typeface="Calibri" panose="020F0502020204030204"/>
              </a:rPr>
              <a:t>du Scota</a:t>
            </a: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600" b="1" dirty="0">
              <a:solidFill>
                <a:srgbClr val="FFC000">
                  <a:lumMod val="50000"/>
                </a:srgbClr>
              </a:solidFill>
              <a:latin typeface="Calibri" panose="020F0502020204030204"/>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7" name="Flèche : droite 16">
            <a:extLst>
              <a:ext uri="{FF2B5EF4-FFF2-40B4-BE49-F238E27FC236}">
                <a16:creationId xmlns:a16="http://schemas.microsoft.com/office/drawing/2014/main" id="{EF911EC5-EA5F-1318-ACEC-AC5496352332}"/>
              </a:ext>
            </a:extLst>
          </p:cNvPr>
          <p:cNvSpPr/>
          <p:nvPr/>
        </p:nvSpPr>
        <p:spPr>
          <a:xfrm flipV="1">
            <a:off x="1219462" y="2019300"/>
            <a:ext cx="2486025" cy="300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93071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938894" y="1499867"/>
            <a:ext cx="10929256" cy="824233"/>
          </a:xfrm>
          <a:prstGeom prst="rect">
            <a:avLst/>
          </a:prstGeom>
          <a:noFill/>
        </p:spPr>
        <p:txBody>
          <a:bodyPr wrap="square" rtlCol="0" anchor="ctr" anchorCtr="0">
            <a:noAutofit/>
          </a:bodyPr>
          <a:lstStyle/>
          <a:p>
            <a:r>
              <a:rPr lang="fr-FR" sz="4000" b="1" dirty="0">
                <a:solidFill>
                  <a:srgbClr val="56495A"/>
                </a:solidFill>
              </a:rPr>
              <a:t>Accompagnement des projets de nos territoires</a:t>
            </a:r>
          </a:p>
        </p:txBody>
      </p:sp>
      <p:sp>
        <p:nvSpPr>
          <p:cNvPr id="5" name="ZoneTexte 4">
            <a:extLst>
              <a:ext uri="{FF2B5EF4-FFF2-40B4-BE49-F238E27FC236}">
                <a16:creationId xmlns:a16="http://schemas.microsoft.com/office/drawing/2014/main" id="{C165BD24-2E42-4630-B3E6-7DB7E0F0286E}"/>
              </a:ext>
            </a:extLst>
          </p:cNvPr>
          <p:cNvSpPr txBox="1"/>
          <p:nvPr/>
        </p:nvSpPr>
        <p:spPr>
          <a:xfrm>
            <a:off x="1050472" y="-764543"/>
            <a:ext cx="10091056" cy="7534275"/>
          </a:xfrm>
          <a:prstGeom prst="rect">
            <a:avLst/>
          </a:prstGeom>
          <a:noFill/>
        </p:spPr>
        <p:txBody>
          <a:bodyPr wrap="square" rtlCol="0" anchor="ctr" anchorCtr="0">
            <a:noAutofit/>
          </a:bodyPr>
          <a:lstStyle/>
          <a:p>
            <a:pPr marL="285750" indent="-285750">
              <a:buFont typeface="Wingdings" panose="05000000000000000000" pitchFamily="2" charset="2"/>
              <a:buChar char="q"/>
            </a:pPr>
            <a:r>
              <a:rPr lang="fr-FR" dirty="0">
                <a:solidFill>
                  <a:srgbClr val="56495A"/>
                </a:solidFill>
              </a:rPr>
              <a:t>PA 062 744 21 00017 Construction d’un ensemble commercial Intermarché sur la commune de Sainte-Catherine : </a:t>
            </a:r>
            <a:r>
              <a:rPr lang="fr-FR" sz="1400" dirty="0">
                <a:solidFill>
                  <a:srgbClr val="56495A"/>
                </a:solidFill>
              </a:rPr>
              <a:t>avis du 9/02/2022</a:t>
            </a:r>
          </a:p>
          <a:p>
            <a:pPr marL="742950" lvl="1" indent="-285750">
              <a:buFont typeface="Wingdings" panose="05000000000000000000" pitchFamily="2" charset="2"/>
              <a:buChar char="q"/>
            </a:pPr>
            <a:r>
              <a:rPr lang="fr-FR" dirty="0">
                <a:solidFill>
                  <a:srgbClr val="56495A"/>
                </a:solidFill>
              </a:rPr>
              <a:t>Avis favorable</a:t>
            </a:r>
          </a:p>
          <a:p>
            <a:pPr lvl="1"/>
            <a:endParaRPr lang="fr-FR" dirty="0">
              <a:solidFill>
                <a:srgbClr val="56495A"/>
              </a:solidFill>
            </a:endParaRPr>
          </a:p>
          <a:p>
            <a:pPr lvl="1"/>
            <a:endParaRPr lang="fr-FR" dirty="0">
              <a:solidFill>
                <a:srgbClr val="56495A"/>
              </a:solidFill>
            </a:endParaRPr>
          </a:p>
        </p:txBody>
      </p:sp>
      <p:pic>
        <p:nvPicPr>
          <p:cNvPr id="6" name="Image 5">
            <a:extLst>
              <a:ext uri="{FF2B5EF4-FFF2-40B4-BE49-F238E27FC236}">
                <a16:creationId xmlns:a16="http://schemas.microsoft.com/office/drawing/2014/main" id="{A1039C09-2229-FA69-EFE7-6C408528B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489" y="2750183"/>
            <a:ext cx="4682269" cy="4019549"/>
          </a:xfrm>
          <a:prstGeom prst="rect">
            <a:avLst/>
          </a:prstGeom>
        </p:spPr>
      </p:pic>
    </p:spTree>
    <p:extLst>
      <p:ext uri="{BB962C8B-B14F-4D97-AF65-F5344CB8AC3E}">
        <p14:creationId xmlns:p14="http://schemas.microsoft.com/office/powerpoint/2010/main" val="2770740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pic>
        <p:nvPicPr>
          <p:cNvPr id="8" name="Image 7">
            <a:extLst>
              <a:ext uri="{FF2B5EF4-FFF2-40B4-BE49-F238E27FC236}">
                <a16:creationId xmlns:a16="http://schemas.microsoft.com/office/drawing/2014/main" id="{9513F250-F6D9-212A-2995-4745B462F552}"/>
              </a:ext>
            </a:extLst>
          </p:cNvPr>
          <p:cNvPicPr>
            <a:picLocks noChangeAspect="1"/>
          </p:cNvPicPr>
          <p:nvPr/>
        </p:nvPicPr>
        <p:blipFill>
          <a:blip r:embed="rId3"/>
          <a:stretch>
            <a:fillRect/>
          </a:stretch>
        </p:blipFill>
        <p:spPr>
          <a:xfrm>
            <a:off x="2971583" y="702856"/>
            <a:ext cx="6248833" cy="2726144"/>
          </a:xfrm>
          <a:prstGeom prst="rect">
            <a:avLst/>
          </a:prstGeom>
        </p:spPr>
      </p:pic>
      <p:pic>
        <p:nvPicPr>
          <p:cNvPr id="4" name="Image 3" descr="Une image contenant intérieur, plafond, mur, plancher&#10;&#10;Description générée automatiquement">
            <a:extLst>
              <a:ext uri="{FF2B5EF4-FFF2-40B4-BE49-F238E27FC236}">
                <a16:creationId xmlns:a16="http://schemas.microsoft.com/office/drawing/2014/main" id="{290E8DFD-A5D1-8638-0D3D-07C5E7EE3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614" y="3782344"/>
            <a:ext cx="2963264" cy="2222448"/>
          </a:xfrm>
          <a:prstGeom prst="rect">
            <a:avLst/>
          </a:prstGeom>
        </p:spPr>
      </p:pic>
      <p:pic>
        <p:nvPicPr>
          <p:cNvPr id="7" name="Image 6" descr="Une image contenant plancher, intérieur, mur, bâtiment&#10;&#10;Description générée automatiquement">
            <a:extLst>
              <a:ext uri="{FF2B5EF4-FFF2-40B4-BE49-F238E27FC236}">
                <a16:creationId xmlns:a16="http://schemas.microsoft.com/office/drawing/2014/main" id="{0545D7BD-9AB9-EEF7-1237-B298122A20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70508" y="3792853"/>
            <a:ext cx="1658955" cy="2211939"/>
          </a:xfrm>
          <a:prstGeom prst="rect">
            <a:avLst/>
          </a:prstGeom>
        </p:spPr>
      </p:pic>
      <p:pic>
        <p:nvPicPr>
          <p:cNvPr id="10" name="Image 9" descr="Une image contenant intérieur, mur, bâtiment, plancher&#10;&#10;Description générée automatiquement">
            <a:extLst>
              <a:ext uri="{FF2B5EF4-FFF2-40B4-BE49-F238E27FC236}">
                <a16:creationId xmlns:a16="http://schemas.microsoft.com/office/drawing/2014/main" id="{F530E330-0A08-C83D-3379-5191316349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9463" y="3792854"/>
            <a:ext cx="1658955" cy="2211940"/>
          </a:xfrm>
          <a:prstGeom prst="rect">
            <a:avLst/>
          </a:prstGeom>
        </p:spPr>
      </p:pic>
      <p:pic>
        <p:nvPicPr>
          <p:cNvPr id="12" name="Image 11" descr="Une image contenant intérieur, plancher, mur, plafond&#10;&#10;Description générée automatiquement">
            <a:extLst>
              <a:ext uri="{FF2B5EF4-FFF2-40B4-BE49-F238E27FC236}">
                <a16:creationId xmlns:a16="http://schemas.microsoft.com/office/drawing/2014/main" id="{72F0AFE7-DC91-A104-9C1C-4082F3DF2E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8418" y="3782343"/>
            <a:ext cx="2999630" cy="2222449"/>
          </a:xfrm>
          <a:prstGeom prst="rect">
            <a:avLst/>
          </a:prstGeom>
        </p:spPr>
      </p:pic>
    </p:spTree>
    <p:extLst>
      <p:ext uri="{BB962C8B-B14F-4D97-AF65-F5344CB8AC3E}">
        <p14:creationId xmlns:p14="http://schemas.microsoft.com/office/powerpoint/2010/main" val="22084855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14"/>
          </p:nvPr>
        </p:nvSpPr>
        <p:spPr>
          <a:prstGeom prst="rect">
            <a:avLst/>
          </a:prstGeom>
        </p:spPr>
        <p:txBody>
          <a:bodyPr/>
          <a:lstStyle/>
          <a:p>
            <a:r>
              <a:rPr lang="fr-FR" dirty="0"/>
              <a:t>Plan Bureaux 1er étage</a:t>
            </a:r>
          </a:p>
        </p:txBody>
      </p:sp>
      <p:sp>
        <p:nvSpPr>
          <p:cNvPr id="401" name="Shape 40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
        <p:nvSpPr>
          <p:cNvPr id="6" name="Shape 400">
            <a:extLst>
              <a:ext uri="{FF2B5EF4-FFF2-40B4-BE49-F238E27FC236}">
                <a16:creationId xmlns:a16="http://schemas.microsoft.com/office/drawing/2014/main" id="{FF2FADE9-D7E1-4A35-86E1-07FC5CBEB36E}"/>
              </a:ext>
            </a:extLst>
          </p:cNvPr>
          <p:cNvSpPr/>
          <p:nvPr/>
        </p:nvSpPr>
        <p:spPr>
          <a:xfrm>
            <a:off x="1687465" y="1481821"/>
            <a:ext cx="10086330" cy="784830"/>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marL="342900" indent="-342900">
              <a:buFont typeface="Wingdings" panose="05000000000000000000" pitchFamily="2" charset="2"/>
              <a:buChar char="§"/>
            </a:pPr>
            <a:endParaRPr lang="fr-FR" sz="900" dirty="0">
              <a:solidFill>
                <a:srgbClr val="574B5C"/>
              </a:solidFill>
            </a:endParaRPr>
          </a:p>
          <a:p>
            <a:pPr algn="l">
              <a:defRPr sz="5200">
                <a:solidFill>
                  <a:schemeClr val="accent3">
                    <a:hueOff val="3956102"/>
                    <a:satOff val="-37830"/>
                    <a:lumOff val="-30327"/>
                  </a:schemeClr>
                </a:solidFill>
              </a:defRPr>
            </a:pPr>
            <a:endParaRPr lang="fr-FR" sz="2600" dirty="0"/>
          </a:p>
          <a:p>
            <a:pPr algn="l">
              <a:defRPr sz="5200">
                <a:solidFill>
                  <a:schemeClr val="accent3">
                    <a:hueOff val="3956102"/>
                    <a:satOff val="-37830"/>
                    <a:lumOff val="-30327"/>
                  </a:schemeClr>
                </a:solidFill>
              </a:defRPr>
            </a:pPr>
            <a:endParaRPr sz="1000" dirty="0"/>
          </a:p>
        </p:txBody>
      </p:sp>
      <p:sp>
        <p:nvSpPr>
          <p:cNvPr id="12" name="Shape 400">
            <a:extLst>
              <a:ext uri="{FF2B5EF4-FFF2-40B4-BE49-F238E27FC236}">
                <a16:creationId xmlns:a16="http://schemas.microsoft.com/office/drawing/2014/main" id="{51E71516-B7C6-1D47-8D6D-9364CC4A2357}"/>
              </a:ext>
            </a:extLst>
          </p:cNvPr>
          <p:cNvSpPr/>
          <p:nvPr/>
        </p:nvSpPr>
        <p:spPr>
          <a:xfrm>
            <a:off x="1983292" y="4538384"/>
            <a:ext cx="10086330" cy="430887"/>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3" name="Shape 400">
            <a:extLst>
              <a:ext uri="{FF2B5EF4-FFF2-40B4-BE49-F238E27FC236}">
                <a16:creationId xmlns:a16="http://schemas.microsoft.com/office/drawing/2014/main" id="{B9A46666-551C-A44B-AFB2-A1626B00E628}"/>
              </a:ext>
            </a:extLst>
          </p:cNvPr>
          <p:cNvSpPr/>
          <p:nvPr/>
        </p:nvSpPr>
        <p:spPr>
          <a:xfrm>
            <a:off x="1983292" y="5376179"/>
            <a:ext cx="10086330" cy="430887"/>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4" name="Shape 402">
            <a:extLst>
              <a:ext uri="{FF2B5EF4-FFF2-40B4-BE49-F238E27FC236}">
                <a16:creationId xmlns:a16="http://schemas.microsoft.com/office/drawing/2014/main" id="{BEBF144E-AC41-6B8F-EAEE-646B0472D7EE}"/>
              </a:ext>
            </a:extLst>
          </p:cNvPr>
          <p:cNvSpPr txBox="1">
            <a:spLocks/>
          </p:cNvSpPr>
          <p:nvPr/>
        </p:nvSpPr>
        <p:spPr>
          <a:xfrm>
            <a:off x="1394985" y="996726"/>
            <a:ext cx="10378811" cy="352806"/>
          </a:xfrm>
          <a:prstGeom prst="rect">
            <a:avLst/>
          </a:prstGeom>
          <a:ln w="12700"/>
        </p:spPr>
        <p:txBody>
          <a:bodyPr vert="horz" lIns="91440" tIns="45720" rIns="91440" bIns="45720" rtlCol="0">
            <a:normAutofit/>
          </a:bodyPr>
          <a:lstStyle>
            <a:lvl1pPr marL="0" indent="0" algn="l" defTabSz="630936" rtl="0" eaLnBrk="1" latinLnBrk="0" hangingPunct="1">
              <a:lnSpc>
                <a:spcPct val="90000"/>
              </a:lnSpc>
              <a:spcBef>
                <a:spcPts val="650"/>
              </a:spcBef>
              <a:buSzTx/>
              <a:buFontTx/>
              <a:buNone/>
              <a:defRPr sz="1725" i="1" kern="1200">
                <a:solidFill>
                  <a:schemeClr val="accent1">
                    <a:hueOff val="-10891698"/>
                    <a:satOff val="15195"/>
                    <a:lumOff val="-20585"/>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5" name="Image 4">
            <a:extLst>
              <a:ext uri="{FF2B5EF4-FFF2-40B4-BE49-F238E27FC236}">
                <a16:creationId xmlns:a16="http://schemas.microsoft.com/office/drawing/2014/main" id="{360D7EF0-5D64-D123-965C-DAC55139F77D}"/>
              </a:ext>
            </a:extLst>
          </p:cNvPr>
          <p:cNvPicPr>
            <a:picLocks noChangeAspect="1"/>
          </p:cNvPicPr>
          <p:nvPr/>
        </p:nvPicPr>
        <p:blipFill>
          <a:blip r:embed="rId3"/>
          <a:stretch>
            <a:fillRect/>
          </a:stretch>
        </p:blipFill>
        <p:spPr>
          <a:xfrm>
            <a:off x="1499628" y="961202"/>
            <a:ext cx="8011643" cy="5896798"/>
          </a:xfrm>
          <a:prstGeom prst="rect">
            <a:avLst/>
          </a:prstGeom>
        </p:spPr>
      </p:pic>
    </p:spTree>
    <p:extLst>
      <p:ext uri="{BB962C8B-B14F-4D97-AF65-F5344CB8AC3E}">
        <p14:creationId xmlns:p14="http://schemas.microsoft.com/office/powerpoint/2010/main" val="664911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14"/>
          </p:nvPr>
        </p:nvSpPr>
        <p:spPr>
          <a:prstGeom prst="rect">
            <a:avLst/>
          </a:prstGeom>
        </p:spPr>
        <p:txBody>
          <a:bodyPr/>
          <a:lstStyle/>
          <a:p>
            <a:r>
              <a:rPr lang="fr-FR" dirty="0"/>
              <a:t>Plan salle de réunion RdC</a:t>
            </a:r>
          </a:p>
        </p:txBody>
      </p:sp>
      <p:sp>
        <p:nvSpPr>
          <p:cNvPr id="401" name="Shape 40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a:p>
        </p:txBody>
      </p:sp>
      <p:sp>
        <p:nvSpPr>
          <p:cNvPr id="6" name="Shape 400">
            <a:extLst>
              <a:ext uri="{FF2B5EF4-FFF2-40B4-BE49-F238E27FC236}">
                <a16:creationId xmlns:a16="http://schemas.microsoft.com/office/drawing/2014/main" id="{FF2FADE9-D7E1-4A35-86E1-07FC5CBEB36E}"/>
              </a:ext>
            </a:extLst>
          </p:cNvPr>
          <p:cNvSpPr/>
          <p:nvPr/>
        </p:nvSpPr>
        <p:spPr>
          <a:xfrm>
            <a:off x="1687465" y="1481821"/>
            <a:ext cx="10086330" cy="784830"/>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marL="342900" indent="-342900">
              <a:buFont typeface="Wingdings" panose="05000000000000000000" pitchFamily="2" charset="2"/>
              <a:buChar char="§"/>
            </a:pPr>
            <a:endParaRPr lang="fr-FR" sz="900" dirty="0">
              <a:solidFill>
                <a:srgbClr val="574B5C"/>
              </a:solidFill>
            </a:endParaRPr>
          </a:p>
          <a:p>
            <a:pPr algn="l">
              <a:defRPr sz="5200">
                <a:solidFill>
                  <a:schemeClr val="accent3">
                    <a:hueOff val="3956102"/>
                    <a:satOff val="-37830"/>
                    <a:lumOff val="-30327"/>
                  </a:schemeClr>
                </a:solidFill>
              </a:defRPr>
            </a:pPr>
            <a:endParaRPr lang="fr-FR" sz="2600" dirty="0"/>
          </a:p>
          <a:p>
            <a:pPr algn="l">
              <a:defRPr sz="5200">
                <a:solidFill>
                  <a:schemeClr val="accent3">
                    <a:hueOff val="3956102"/>
                    <a:satOff val="-37830"/>
                    <a:lumOff val="-30327"/>
                  </a:schemeClr>
                </a:solidFill>
              </a:defRPr>
            </a:pPr>
            <a:endParaRPr sz="1000" dirty="0"/>
          </a:p>
        </p:txBody>
      </p:sp>
      <p:sp>
        <p:nvSpPr>
          <p:cNvPr id="12" name="Shape 400">
            <a:extLst>
              <a:ext uri="{FF2B5EF4-FFF2-40B4-BE49-F238E27FC236}">
                <a16:creationId xmlns:a16="http://schemas.microsoft.com/office/drawing/2014/main" id="{51E71516-B7C6-1D47-8D6D-9364CC4A2357}"/>
              </a:ext>
            </a:extLst>
          </p:cNvPr>
          <p:cNvSpPr/>
          <p:nvPr/>
        </p:nvSpPr>
        <p:spPr>
          <a:xfrm>
            <a:off x="1983292" y="4538384"/>
            <a:ext cx="10086330" cy="430887"/>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3" name="Shape 400">
            <a:extLst>
              <a:ext uri="{FF2B5EF4-FFF2-40B4-BE49-F238E27FC236}">
                <a16:creationId xmlns:a16="http://schemas.microsoft.com/office/drawing/2014/main" id="{B9A46666-551C-A44B-AFB2-A1626B00E628}"/>
              </a:ext>
            </a:extLst>
          </p:cNvPr>
          <p:cNvSpPr/>
          <p:nvPr/>
        </p:nvSpPr>
        <p:spPr>
          <a:xfrm>
            <a:off x="1983292" y="5376179"/>
            <a:ext cx="10086330" cy="430887"/>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4" name="Shape 402">
            <a:extLst>
              <a:ext uri="{FF2B5EF4-FFF2-40B4-BE49-F238E27FC236}">
                <a16:creationId xmlns:a16="http://schemas.microsoft.com/office/drawing/2014/main" id="{BEBF144E-AC41-6B8F-EAEE-646B0472D7EE}"/>
              </a:ext>
            </a:extLst>
          </p:cNvPr>
          <p:cNvSpPr txBox="1">
            <a:spLocks/>
          </p:cNvSpPr>
          <p:nvPr/>
        </p:nvSpPr>
        <p:spPr>
          <a:xfrm>
            <a:off x="1394985" y="996726"/>
            <a:ext cx="10378811" cy="352806"/>
          </a:xfrm>
          <a:prstGeom prst="rect">
            <a:avLst/>
          </a:prstGeom>
          <a:ln w="12700"/>
        </p:spPr>
        <p:txBody>
          <a:bodyPr vert="horz" lIns="91440" tIns="45720" rIns="91440" bIns="45720" rtlCol="0">
            <a:normAutofit/>
          </a:bodyPr>
          <a:lstStyle>
            <a:lvl1pPr marL="0" indent="0" algn="l" defTabSz="630936" rtl="0" eaLnBrk="1" latinLnBrk="0" hangingPunct="1">
              <a:lnSpc>
                <a:spcPct val="90000"/>
              </a:lnSpc>
              <a:spcBef>
                <a:spcPts val="650"/>
              </a:spcBef>
              <a:buSzTx/>
              <a:buFontTx/>
              <a:buNone/>
              <a:defRPr sz="1725" i="1" kern="1200">
                <a:solidFill>
                  <a:schemeClr val="accent1">
                    <a:hueOff val="-10891698"/>
                    <a:satOff val="15195"/>
                    <a:lumOff val="-20585"/>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pic>
        <p:nvPicPr>
          <p:cNvPr id="3" name="Image 2">
            <a:extLst>
              <a:ext uri="{FF2B5EF4-FFF2-40B4-BE49-F238E27FC236}">
                <a16:creationId xmlns:a16="http://schemas.microsoft.com/office/drawing/2014/main" id="{07D1EE78-F2BD-3D95-DA7A-4A03839A2454}"/>
              </a:ext>
            </a:extLst>
          </p:cNvPr>
          <p:cNvPicPr>
            <a:picLocks noChangeAspect="1"/>
          </p:cNvPicPr>
          <p:nvPr/>
        </p:nvPicPr>
        <p:blipFill>
          <a:blip r:embed="rId3"/>
          <a:stretch>
            <a:fillRect/>
          </a:stretch>
        </p:blipFill>
        <p:spPr>
          <a:xfrm>
            <a:off x="1394985" y="925838"/>
            <a:ext cx="8802328" cy="5763429"/>
          </a:xfrm>
          <a:prstGeom prst="rect">
            <a:avLst/>
          </a:prstGeom>
        </p:spPr>
      </p:pic>
    </p:spTree>
    <p:extLst>
      <p:ext uri="{BB962C8B-B14F-4D97-AF65-F5344CB8AC3E}">
        <p14:creationId xmlns:p14="http://schemas.microsoft.com/office/powerpoint/2010/main" val="1853366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pic>
        <p:nvPicPr>
          <p:cNvPr id="406" name="01_Generique.jpg"/>
          <p:cNvPicPr>
            <a:picLocks noGrp="1" noChangeAspect="1"/>
          </p:cNvPicPr>
          <p:nvPr>
            <p:ph type="pic" idx="13"/>
          </p:nvPr>
        </p:nvPicPr>
        <p:blipFill>
          <a:blip r:embed="rId3"/>
          <a:srcRect l="188" t="60898" b="15085"/>
          <a:stretch>
            <a:fillRect/>
          </a:stretch>
        </p:blipFill>
        <p:spPr>
          <a:xfrm>
            <a:off x="-23022" y="0"/>
            <a:ext cx="12215022" cy="3022600"/>
          </a:xfrm>
          <a:prstGeom prst="rect">
            <a:avLst/>
          </a:prstGeom>
        </p:spPr>
      </p:pic>
      <p:sp>
        <p:nvSpPr>
          <p:cNvPr id="407" name="Shape 407"/>
          <p:cNvSpPr/>
          <p:nvPr/>
        </p:nvSpPr>
        <p:spPr>
          <a:xfrm>
            <a:off x="0" y="3570779"/>
            <a:ext cx="12346700" cy="1016513"/>
          </a:xfrm>
          <a:prstGeom prst="rect">
            <a:avLst/>
          </a:prstGeom>
          <a:solidFill>
            <a:schemeClr val="accent3">
              <a:hueOff val="3956102"/>
              <a:satOff val="-37830"/>
              <a:lumOff val="-30327"/>
              <a:alpha val="76152"/>
            </a:schemeClr>
          </a:solidFill>
          <a:ln w="12700">
            <a:miter lim="400000"/>
          </a:ln>
        </p:spPr>
        <p:txBody>
          <a:bodyPr tIns="45720" bIns="45720" anchor="ctr"/>
          <a:lstStyle/>
          <a:p>
            <a:pPr>
              <a:lnSpc>
                <a:spcPct val="90000"/>
              </a:lnSpc>
              <a:spcBef>
                <a:spcPts val="1000"/>
              </a:spcBef>
              <a:defRPr sz="5000" i="1">
                <a:solidFill>
                  <a:schemeClr val="accent5">
                    <a:hueOff val="-10611120"/>
                    <a:satOff val="-44289"/>
                    <a:lumOff val="18183"/>
                  </a:schemeClr>
                </a:solidFill>
                <a:latin typeface="Roboto Regular"/>
                <a:ea typeface="Roboto Regular"/>
                <a:cs typeface="Roboto Regular"/>
                <a:sym typeface="Roboto Regular"/>
              </a:defRPr>
            </a:pPr>
            <a:endParaRPr sz="2500"/>
          </a:p>
        </p:txBody>
      </p:sp>
      <p:sp>
        <p:nvSpPr>
          <p:cNvPr id="412" name="Shape 412"/>
          <p:cNvSpPr/>
          <p:nvPr/>
        </p:nvSpPr>
        <p:spPr>
          <a:xfrm>
            <a:off x="630060" y="1252282"/>
            <a:ext cx="356626" cy="356536"/>
          </a:xfrm>
          <a:custGeom>
            <a:avLst/>
            <a:gdLst/>
            <a:ahLst/>
            <a:cxnLst>
              <a:cxn ang="0">
                <a:pos x="wd2" y="hd2"/>
              </a:cxn>
              <a:cxn ang="5400000">
                <a:pos x="wd2" y="hd2"/>
              </a:cxn>
              <a:cxn ang="10800000">
                <a:pos x="wd2" y="hd2"/>
              </a:cxn>
              <a:cxn ang="16200000">
                <a:pos x="wd2" y="hd2"/>
              </a:cxn>
            </a:cxnLst>
            <a:rect l="0" t="0" r="r" b="b"/>
            <a:pathLst>
              <a:path w="20956" h="21600" extrusionOk="0">
                <a:moveTo>
                  <a:pt x="19309" y="1688"/>
                </a:moveTo>
                <a:cubicBezTo>
                  <a:pt x="18164" y="675"/>
                  <a:pt x="16691" y="0"/>
                  <a:pt x="15382" y="0"/>
                </a:cubicBezTo>
                <a:cubicBezTo>
                  <a:pt x="14236" y="0"/>
                  <a:pt x="13091" y="506"/>
                  <a:pt x="12273" y="1350"/>
                </a:cubicBezTo>
                <a:cubicBezTo>
                  <a:pt x="9164" y="4556"/>
                  <a:pt x="9164" y="4556"/>
                  <a:pt x="9164" y="4556"/>
                </a:cubicBezTo>
                <a:cubicBezTo>
                  <a:pt x="9164" y="4556"/>
                  <a:pt x="9164" y="4556"/>
                  <a:pt x="9000" y="4556"/>
                </a:cubicBezTo>
                <a:cubicBezTo>
                  <a:pt x="9000" y="4556"/>
                  <a:pt x="9000" y="4556"/>
                  <a:pt x="9000" y="4556"/>
                </a:cubicBezTo>
                <a:cubicBezTo>
                  <a:pt x="9000" y="4556"/>
                  <a:pt x="9000" y="4556"/>
                  <a:pt x="9000" y="4556"/>
                </a:cubicBezTo>
                <a:cubicBezTo>
                  <a:pt x="2291" y="11644"/>
                  <a:pt x="2291" y="11644"/>
                  <a:pt x="2291" y="11644"/>
                </a:cubicBezTo>
                <a:cubicBezTo>
                  <a:pt x="1964" y="11981"/>
                  <a:pt x="1800" y="12319"/>
                  <a:pt x="1636" y="12825"/>
                </a:cubicBezTo>
                <a:cubicBezTo>
                  <a:pt x="164" y="18562"/>
                  <a:pt x="164" y="18562"/>
                  <a:pt x="164" y="18562"/>
                </a:cubicBezTo>
                <a:cubicBezTo>
                  <a:pt x="164" y="18562"/>
                  <a:pt x="0" y="19069"/>
                  <a:pt x="0" y="19238"/>
                </a:cubicBezTo>
                <a:cubicBezTo>
                  <a:pt x="0" y="20588"/>
                  <a:pt x="982" y="21600"/>
                  <a:pt x="2291" y="21600"/>
                </a:cubicBezTo>
                <a:cubicBezTo>
                  <a:pt x="2618" y="21600"/>
                  <a:pt x="3109" y="21431"/>
                  <a:pt x="3109" y="21431"/>
                </a:cubicBezTo>
                <a:cubicBezTo>
                  <a:pt x="8673" y="19913"/>
                  <a:pt x="8673" y="19913"/>
                  <a:pt x="8673" y="19913"/>
                </a:cubicBezTo>
                <a:cubicBezTo>
                  <a:pt x="9000" y="19913"/>
                  <a:pt x="9327" y="19575"/>
                  <a:pt x="9655" y="19238"/>
                </a:cubicBezTo>
                <a:cubicBezTo>
                  <a:pt x="19636" y="8944"/>
                  <a:pt x="19636" y="8944"/>
                  <a:pt x="19636" y="8944"/>
                </a:cubicBezTo>
                <a:cubicBezTo>
                  <a:pt x="21600" y="7088"/>
                  <a:pt x="21273" y="3881"/>
                  <a:pt x="19309" y="1688"/>
                </a:cubicBezTo>
                <a:close/>
                <a:moveTo>
                  <a:pt x="10473" y="16031"/>
                </a:moveTo>
                <a:cubicBezTo>
                  <a:pt x="10473" y="15525"/>
                  <a:pt x="10309" y="14850"/>
                  <a:pt x="9982" y="14344"/>
                </a:cubicBezTo>
                <a:cubicBezTo>
                  <a:pt x="16200" y="7931"/>
                  <a:pt x="16200" y="7931"/>
                  <a:pt x="16200" y="7931"/>
                </a:cubicBezTo>
                <a:cubicBezTo>
                  <a:pt x="16527" y="9113"/>
                  <a:pt x="16364" y="10463"/>
                  <a:pt x="15545" y="11306"/>
                </a:cubicBezTo>
                <a:cubicBezTo>
                  <a:pt x="15545" y="11306"/>
                  <a:pt x="15545" y="11306"/>
                  <a:pt x="15545" y="11306"/>
                </a:cubicBezTo>
                <a:cubicBezTo>
                  <a:pt x="15545" y="11306"/>
                  <a:pt x="15545" y="11306"/>
                  <a:pt x="15545" y="11306"/>
                </a:cubicBezTo>
                <a:cubicBezTo>
                  <a:pt x="10473" y="16538"/>
                  <a:pt x="10473" y="16538"/>
                  <a:pt x="10473" y="16538"/>
                </a:cubicBezTo>
                <a:cubicBezTo>
                  <a:pt x="10473" y="16369"/>
                  <a:pt x="10473" y="16200"/>
                  <a:pt x="10473" y="16031"/>
                </a:cubicBezTo>
                <a:close/>
                <a:moveTo>
                  <a:pt x="9655" y="13669"/>
                </a:moveTo>
                <a:cubicBezTo>
                  <a:pt x="9491" y="13331"/>
                  <a:pt x="9164" y="12825"/>
                  <a:pt x="8836" y="12487"/>
                </a:cubicBezTo>
                <a:cubicBezTo>
                  <a:pt x="8345" y="12150"/>
                  <a:pt x="8018" y="11813"/>
                  <a:pt x="7527" y="11475"/>
                </a:cubicBezTo>
                <a:cubicBezTo>
                  <a:pt x="13745" y="5063"/>
                  <a:pt x="13745" y="5063"/>
                  <a:pt x="13745" y="5063"/>
                </a:cubicBezTo>
                <a:cubicBezTo>
                  <a:pt x="14236" y="5231"/>
                  <a:pt x="14727" y="5569"/>
                  <a:pt x="15055" y="6075"/>
                </a:cubicBezTo>
                <a:cubicBezTo>
                  <a:pt x="15382" y="6412"/>
                  <a:pt x="15709" y="6750"/>
                  <a:pt x="15873" y="7256"/>
                </a:cubicBezTo>
                <a:lnTo>
                  <a:pt x="9655" y="13669"/>
                </a:lnTo>
                <a:close/>
                <a:moveTo>
                  <a:pt x="6873" y="11138"/>
                </a:moveTo>
                <a:cubicBezTo>
                  <a:pt x="6218" y="10969"/>
                  <a:pt x="5564" y="10800"/>
                  <a:pt x="4909" y="10800"/>
                </a:cubicBezTo>
                <a:cubicBezTo>
                  <a:pt x="9982" y="5569"/>
                  <a:pt x="9982" y="5569"/>
                  <a:pt x="9982" y="5569"/>
                </a:cubicBezTo>
                <a:cubicBezTo>
                  <a:pt x="10800" y="4725"/>
                  <a:pt x="11945" y="4556"/>
                  <a:pt x="13091" y="4894"/>
                </a:cubicBezTo>
                <a:lnTo>
                  <a:pt x="6873" y="11138"/>
                </a:lnTo>
                <a:close/>
                <a:moveTo>
                  <a:pt x="2782" y="20081"/>
                </a:moveTo>
                <a:cubicBezTo>
                  <a:pt x="2618" y="20250"/>
                  <a:pt x="2455" y="20250"/>
                  <a:pt x="2291" y="20250"/>
                </a:cubicBezTo>
                <a:cubicBezTo>
                  <a:pt x="1800" y="20250"/>
                  <a:pt x="1309" y="19744"/>
                  <a:pt x="1309" y="19238"/>
                </a:cubicBezTo>
                <a:cubicBezTo>
                  <a:pt x="1309" y="19069"/>
                  <a:pt x="1309" y="18900"/>
                  <a:pt x="1309" y="18900"/>
                </a:cubicBezTo>
                <a:cubicBezTo>
                  <a:pt x="2127" y="16200"/>
                  <a:pt x="2127" y="16200"/>
                  <a:pt x="2127" y="16200"/>
                </a:cubicBezTo>
                <a:cubicBezTo>
                  <a:pt x="2782" y="16200"/>
                  <a:pt x="3600" y="16538"/>
                  <a:pt x="4255" y="17213"/>
                </a:cubicBezTo>
                <a:cubicBezTo>
                  <a:pt x="4909" y="17888"/>
                  <a:pt x="5236" y="18731"/>
                  <a:pt x="5236" y="19575"/>
                </a:cubicBezTo>
                <a:lnTo>
                  <a:pt x="2782" y="20081"/>
                </a:lnTo>
                <a:close/>
                <a:moveTo>
                  <a:pt x="5727" y="19406"/>
                </a:moveTo>
                <a:cubicBezTo>
                  <a:pt x="5727" y="18394"/>
                  <a:pt x="5400" y="17550"/>
                  <a:pt x="4745" y="16706"/>
                </a:cubicBezTo>
                <a:cubicBezTo>
                  <a:pt x="4091" y="16031"/>
                  <a:pt x="3109" y="15694"/>
                  <a:pt x="2291" y="15525"/>
                </a:cubicBezTo>
                <a:cubicBezTo>
                  <a:pt x="2945" y="13162"/>
                  <a:pt x="2945" y="13162"/>
                  <a:pt x="2945" y="13162"/>
                </a:cubicBezTo>
                <a:cubicBezTo>
                  <a:pt x="2945" y="12994"/>
                  <a:pt x="3109" y="12825"/>
                  <a:pt x="3109" y="12656"/>
                </a:cubicBezTo>
                <a:cubicBezTo>
                  <a:pt x="4418" y="11644"/>
                  <a:pt x="6545" y="11981"/>
                  <a:pt x="7855" y="13500"/>
                </a:cubicBezTo>
                <a:cubicBezTo>
                  <a:pt x="9327" y="15019"/>
                  <a:pt x="9655" y="17213"/>
                  <a:pt x="8509" y="18562"/>
                </a:cubicBezTo>
                <a:cubicBezTo>
                  <a:pt x="8345" y="18562"/>
                  <a:pt x="8345" y="18731"/>
                  <a:pt x="8182" y="18731"/>
                </a:cubicBezTo>
                <a:lnTo>
                  <a:pt x="5727" y="19406"/>
                </a:lnTo>
                <a:close/>
                <a:moveTo>
                  <a:pt x="18818" y="7931"/>
                </a:moveTo>
                <a:cubicBezTo>
                  <a:pt x="17673" y="9113"/>
                  <a:pt x="17673" y="9113"/>
                  <a:pt x="17673" y="9113"/>
                </a:cubicBezTo>
                <a:cubicBezTo>
                  <a:pt x="17673" y="8944"/>
                  <a:pt x="17673" y="8775"/>
                  <a:pt x="17673" y="8606"/>
                </a:cubicBezTo>
                <a:cubicBezTo>
                  <a:pt x="17509" y="7256"/>
                  <a:pt x="17018" y="6075"/>
                  <a:pt x="16036" y="5063"/>
                </a:cubicBezTo>
                <a:cubicBezTo>
                  <a:pt x="14891" y="4050"/>
                  <a:pt x="13582" y="3375"/>
                  <a:pt x="12109" y="3375"/>
                </a:cubicBezTo>
                <a:cubicBezTo>
                  <a:pt x="13255" y="2194"/>
                  <a:pt x="13255" y="2194"/>
                  <a:pt x="13255" y="2194"/>
                </a:cubicBezTo>
                <a:cubicBezTo>
                  <a:pt x="13745" y="1688"/>
                  <a:pt x="14564" y="1350"/>
                  <a:pt x="15382" y="1350"/>
                </a:cubicBezTo>
                <a:cubicBezTo>
                  <a:pt x="16364" y="1350"/>
                  <a:pt x="17509" y="1856"/>
                  <a:pt x="18327" y="2700"/>
                </a:cubicBezTo>
                <a:cubicBezTo>
                  <a:pt x="19145" y="3544"/>
                  <a:pt x="19636" y="4556"/>
                  <a:pt x="19636" y="5569"/>
                </a:cubicBezTo>
                <a:cubicBezTo>
                  <a:pt x="19636" y="6412"/>
                  <a:pt x="19309" y="7256"/>
                  <a:pt x="18818" y="7931"/>
                </a:cubicBezTo>
                <a:close/>
              </a:path>
            </a:pathLst>
          </a:custGeom>
          <a:solidFill>
            <a:srgbClr val="FFFFFF"/>
          </a:solidFill>
          <a:ln w="12700">
            <a:miter lim="400000"/>
          </a:ln>
        </p:spPr>
        <p:txBody>
          <a:bodyPr tIns="45720" bIns="45720"/>
          <a:lstStyle/>
          <a:p>
            <a:pPr>
              <a:lnSpc>
                <a:spcPct val="90000"/>
              </a:lnSpc>
              <a:spcBef>
                <a:spcPts val="1000"/>
              </a:spcBef>
              <a:defRPr sz="5000" i="1">
                <a:latin typeface="Roboto Regular"/>
                <a:ea typeface="Roboto Regular"/>
                <a:cs typeface="Roboto Regular"/>
                <a:sym typeface="Roboto Regular"/>
              </a:defRPr>
            </a:pPr>
            <a:endParaRPr sz="2500"/>
          </a:p>
        </p:txBody>
      </p:sp>
      <p:sp>
        <p:nvSpPr>
          <p:cNvPr id="417" name="Shape 417"/>
          <p:cNvSpPr/>
          <p:nvPr/>
        </p:nvSpPr>
        <p:spPr>
          <a:xfrm>
            <a:off x="385107" y="3022600"/>
            <a:ext cx="3178150" cy="230832"/>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endParaRPr sz="900" dirty="0">
              <a:solidFill>
                <a:srgbClr val="FF0000"/>
              </a:solidFill>
            </a:endParaRPr>
          </a:p>
        </p:txBody>
      </p:sp>
      <p:sp>
        <p:nvSpPr>
          <p:cNvPr id="419" name="Shape 419"/>
          <p:cNvSpPr/>
          <p:nvPr/>
        </p:nvSpPr>
        <p:spPr>
          <a:xfrm>
            <a:off x="6206704" y="3022600"/>
            <a:ext cx="3619467" cy="369332"/>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endParaRPr lang="fr-FR" dirty="0"/>
          </a:p>
        </p:txBody>
      </p:sp>
      <p:sp>
        <p:nvSpPr>
          <p:cNvPr id="2" name="ZoneTexte 1">
            <a:extLst>
              <a:ext uri="{FF2B5EF4-FFF2-40B4-BE49-F238E27FC236}">
                <a16:creationId xmlns:a16="http://schemas.microsoft.com/office/drawing/2014/main" id="{96B28C08-3511-C541-A127-F6ADD828CAAD}"/>
              </a:ext>
            </a:extLst>
          </p:cNvPr>
          <p:cNvSpPr txBox="1"/>
          <p:nvPr/>
        </p:nvSpPr>
        <p:spPr>
          <a:xfrm>
            <a:off x="1560092" y="3637586"/>
            <a:ext cx="10430000" cy="154298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nSpc>
                <a:spcPct val="90000"/>
              </a:lnSpc>
              <a:spcBef>
                <a:spcPts val="1000"/>
              </a:spcBef>
              <a:defRPr/>
            </a:pPr>
            <a:r>
              <a:rPr lang="fr-FR" sz="2700" b="1" dirty="0">
                <a:solidFill>
                  <a:schemeClr val="bg1"/>
                </a:solidFill>
              </a:rPr>
              <a:t>Retours sur la Conférence des SCoT</a:t>
            </a:r>
          </a:p>
          <a:p>
            <a:pPr>
              <a:lnSpc>
                <a:spcPct val="90000"/>
              </a:lnSpc>
              <a:spcBef>
                <a:spcPts val="1000"/>
              </a:spcBef>
              <a:defRPr/>
            </a:pPr>
            <a:endParaRPr lang="fr-FR" sz="2700" b="1" dirty="0">
              <a:solidFill>
                <a:schemeClr val="bg1"/>
              </a:solidFill>
            </a:endParaRPr>
          </a:p>
          <a:p>
            <a:pPr algn="just"/>
            <a:r>
              <a:rPr lang="fr-FR" sz="1600" b="1" dirty="0">
                <a:solidFill>
                  <a:schemeClr val="accent4">
                    <a:lumMod val="50000"/>
                  </a:schemeClr>
                </a:solidFill>
              </a:rPr>
              <a:t> </a:t>
            </a:r>
          </a:p>
          <a:p>
            <a:pPr algn="ctr" hangingPunct="0">
              <a:lnSpc>
                <a:spcPct val="130000"/>
              </a:lnSpc>
            </a:pPr>
            <a:endParaRPr lang="fr-FR" sz="1000" dirty="0">
              <a:solidFill>
                <a:srgbClr val="7E7E85"/>
              </a:solidFill>
              <a:latin typeface="Fira Sans SemiBold"/>
              <a:ea typeface="Fira Sans SemiBold"/>
              <a:cs typeface="Fira Sans SemiBold"/>
              <a:sym typeface="Fira Sans SemiBold"/>
            </a:endParaRPr>
          </a:p>
        </p:txBody>
      </p:sp>
      <p:pic>
        <p:nvPicPr>
          <p:cNvPr id="3" name="Image 2">
            <a:extLst>
              <a:ext uri="{FF2B5EF4-FFF2-40B4-BE49-F238E27FC236}">
                <a16:creationId xmlns:a16="http://schemas.microsoft.com/office/drawing/2014/main" id="{39B044F1-C5BB-E0DE-4FE1-BCECB6DF79F3}"/>
              </a:ext>
            </a:extLst>
          </p:cNvPr>
          <p:cNvPicPr>
            <a:picLocks noChangeAspect="1"/>
          </p:cNvPicPr>
          <p:nvPr/>
        </p:nvPicPr>
        <p:blipFill>
          <a:blip r:embed="rId4"/>
          <a:stretch>
            <a:fillRect/>
          </a:stretch>
        </p:blipFill>
        <p:spPr>
          <a:xfrm>
            <a:off x="630060" y="4948905"/>
            <a:ext cx="10418967" cy="463336"/>
          </a:xfrm>
          <a:prstGeom prst="rect">
            <a:avLst/>
          </a:prstGeom>
        </p:spPr>
      </p:pic>
    </p:spTree>
    <p:extLst>
      <p:ext uri="{BB962C8B-B14F-4D97-AF65-F5344CB8AC3E}">
        <p14:creationId xmlns:p14="http://schemas.microsoft.com/office/powerpoint/2010/main" val="3919119556"/>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p:bldP spid="4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34</a:t>
            </a:fld>
            <a:endParaRPr/>
          </a:p>
        </p:txBody>
      </p:sp>
      <p:pic>
        <p:nvPicPr>
          <p:cNvPr id="406" name="01_Generique.jpg"/>
          <p:cNvPicPr>
            <a:picLocks noGrp="1" noChangeAspect="1"/>
          </p:cNvPicPr>
          <p:nvPr>
            <p:ph type="pic" idx="13"/>
          </p:nvPr>
        </p:nvPicPr>
        <p:blipFill>
          <a:blip r:embed="rId3"/>
          <a:srcRect l="188" t="60898" b="15085"/>
          <a:stretch>
            <a:fillRect/>
          </a:stretch>
        </p:blipFill>
        <p:spPr>
          <a:xfrm>
            <a:off x="-23022" y="0"/>
            <a:ext cx="12215022" cy="3022600"/>
          </a:xfrm>
          <a:prstGeom prst="rect">
            <a:avLst/>
          </a:prstGeom>
        </p:spPr>
      </p:pic>
      <p:sp>
        <p:nvSpPr>
          <p:cNvPr id="407" name="Shape 407"/>
          <p:cNvSpPr/>
          <p:nvPr/>
        </p:nvSpPr>
        <p:spPr>
          <a:xfrm>
            <a:off x="0" y="3570779"/>
            <a:ext cx="12346700" cy="1016513"/>
          </a:xfrm>
          <a:prstGeom prst="rect">
            <a:avLst/>
          </a:prstGeom>
          <a:solidFill>
            <a:schemeClr val="accent3">
              <a:hueOff val="3956102"/>
              <a:satOff val="-37830"/>
              <a:lumOff val="-30327"/>
              <a:alpha val="76152"/>
            </a:schemeClr>
          </a:solidFill>
          <a:ln w="12700">
            <a:miter lim="400000"/>
          </a:ln>
        </p:spPr>
        <p:txBody>
          <a:bodyPr tIns="45720" bIns="45720" anchor="ctr"/>
          <a:lstStyle/>
          <a:p>
            <a:pPr>
              <a:lnSpc>
                <a:spcPct val="90000"/>
              </a:lnSpc>
              <a:spcBef>
                <a:spcPts val="1000"/>
              </a:spcBef>
              <a:defRPr sz="5000" i="1">
                <a:solidFill>
                  <a:schemeClr val="accent5">
                    <a:hueOff val="-10611120"/>
                    <a:satOff val="-44289"/>
                    <a:lumOff val="18183"/>
                  </a:schemeClr>
                </a:solidFill>
                <a:latin typeface="Roboto Regular"/>
                <a:ea typeface="Roboto Regular"/>
                <a:cs typeface="Roboto Regular"/>
                <a:sym typeface="Roboto Regular"/>
              </a:defRPr>
            </a:pPr>
            <a:endParaRPr sz="2500"/>
          </a:p>
        </p:txBody>
      </p:sp>
      <p:sp>
        <p:nvSpPr>
          <p:cNvPr id="412" name="Shape 412"/>
          <p:cNvSpPr/>
          <p:nvPr/>
        </p:nvSpPr>
        <p:spPr>
          <a:xfrm>
            <a:off x="630060" y="1252282"/>
            <a:ext cx="356626" cy="356536"/>
          </a:xfrm>
          <a:custGeom>
            <a:avLst/>
            <a:gdLst/>
            <a:ahLst/>
            <a:cxnLst>
              <a:cxn ang="0">
                <a:pos x="wd2" y="hd2"/>
              </a:cxn>
              <a:cxn ang="5400000">
                <a:pos x="wd2" y="hd2"/>
              </a:cxn>
              <a:cxn ang="10800000">
                <a:pos x="wd2" y="hd2"/>
              </a:cxn>
              <a:cxn ang="16200000">
                <a:pos x="wd2" y="hd2"/>
              </a:cxn>
            </a:cxnLst>
            <a:rect l="0" t="0" r="r" b="b"/>
            <a:pathLst>
              <a:path w="20956" h="21600" extrusionOk="0">
                <a:moveTo>
                  <a:pt x="19309" y="1688"/>
                </a:moveTo>
                <a:cubicBezTo>
                  <a:pt x="18164" y="675"/>
                  <a:pt x="16691" y="0"/>
                  <a:pt x="15382" y="0"/>
                </a:cubicBezTo>
                <a:cubicBezTo>
                  <a:pt x="14236" y="0"/>
                  <a:pt x="13091" y="506"/>
                  <a:pt x="12273" y="1350"/>
                </a:cubicBezTo>
                <a:cubicBezTo>
                  <a:pt x="9164" y="4556"/>
                  <a:pt x="9164" y="4556"/>
                  <a:pt x="9164" y="4556"/>
                </a:cubicBezTo>
                <a:cubicBezTo>
                  <a:pt x="9164" y="4556"/>
                  <a:pt x="9164" y="4556"/>
                  <a:pt x="9000" y="4556"/>
                </a:cubicBezTo>
                <a:cubicBezTo>
                  <a:pt x="9000" y="4556"/>
                  <a:pt x="9000" y="4556"/>
                  <a:pt x="9000" y="4556"/>
                </a:cubicBezTo>
                <a:cubicBezTo>
                  <a:pt x="9000" y="4556"/>
                  <a:pt x="9000" y="4556"/>
                  <a:pt x="9000" y="4556"/>
                </a:cubicBezTo>
                <a:cubicBezTo>
                  <a:pt x="2291" y="11644"/>
                  <a:pt x="2291" y="11644"/>
                  <a:pt x="2291" y="11644"/>
                </a:cubicBezTo>
                <a:cubicBezTo>
                  <a:pt x="1964" y="11981"/>
                  <a:pt x="1800" y="12319"/>
                  <a:pt x="1636" y="12825"/>
                </a:cubicBezTo>
                <a:cubicBezTo>
                  <a:pt x="164" y="18562"/>
                  <a:pt x="164" y="18562"/>
                  <a:pt x="164" y="18562"/>
                </a:cubicBezTo>
                <a:cubicBezTo>
                  <a:pt x="164" y="18562"/>
                  <a:pt x="0" y="19069"/>
                  <a:pt x="0" y="19238"/>
                </a:cubicBezTo>
                <a:cubicBezTo>
                  <a:pt x="0" y="20588"/>
                  <a:pt x="982" y="21600"/>
                  <a:pt x="2291" y="21600"/>
                </a:cubicBezTo>
                <a:cubicBezTo>
                  <a:pt x="2618" y="21600"/>
                  <a:pt x="3109" y="21431"/>
                  <a:pt x="3109" y="21431"/>
                </a:cubicBezTo>
                <a:cubicBezTo>
                  <a:pt x="8673" y="19913"/>
                  <a:pt x="8673" y="19913"/>
                  <a:pt x="8673" y="19913"/>
                </a:cubicBezTo>
                <a:cubicBezTo>
                  <a:pt x="9000" y="19913"/>
                  <a:pt x="9327" y="19575"/>
                  <a:pt x="9655" y="19238"/>
                </a:cubicBezTo>
                <a:cubicBezTo>
                  <a:pt x="19636" y="8944"/>
                  <a:pt x="19636" y="8944"/>
                  <a:pt x="19636" y="8944"/>
                </a:cubicBezTo>
                <a:cubicBezTo>
                  <a:pt x="21600" y="7088"/>
                  <a:pt x="21273" y="3881"/>
                  <a:pt x="19309" y="1688"/>
                </a:cubicBezTo>
                <a:close/>
                <a:moveTo>
                  <a:pt x="10473" y="16031"/>
                </a:moveTo>
                <a:cubicBezTo>
                  <a:pt x="10473" y="15525"/>
                  <a:pt x="10309" y="14850"/>
                  <a:pt x="9982" y="14344"/>
                </a:cubicBezTo>
                <a:cubicBezTo>
                  <a:pt x="16200" y="7931"/>
                  <a:pt x="16200" y="7931"/>
                  <a:pt x="16200" y="7931"/>
                </a:cubicBezTo>
                <a:cubicBezTo>
                  <a:pt x="16527" y="9113"/>
                  <a:pt x="16364" y="10463"/>
                  <a:pt x="15545" y="11306"/>
                </a:cubicBezTo>
                <a:cubicBezTo>
                  <a:pt x="15545" y="11306"/>
                  <a:pt x="15545" y="11306"/>
                  <a:pt x="15545" y="11306"/>
                </a:cubicBezTo>
                <a:cubicBezTo>
                  <a:pt x="15545" y="11306"/>
                  <a:pt x="15545" y="11306"/>
                  <a:pt x="15545" y="11306"/>
                </a:cubicBezTo>
                <a:cubicBezTo>
                  <a:pt x="10473" y="16538"/>
                  <a:pt x="10473" y="16538"/>
                  <a:pt x="10473" y="16538"/>
                </a:cubicBezTo>
                <a:cubicBezTo>
                  <a:pt x="10473" y="16369"/>
                  <a:pt x="10473" y="16200"/>
                  <a:pt x="10473" y="16031"/>
                </a:cubicBezTo>
                <a:close/>
                <a:moveTo>
                  <a:pt x="9655" y="13669"/>
                </a:moveTo>
                <a:cubicBezTo>
                  <a:pt x="9491" y="13331"/>
                  <a:pt x="9164" y="12825"/>
                  <a:pt x="8836" y="12487"/>
                </a:cubicBezTo>
                <a:cubicBezTo>
                  <a:pt x="8345" y="12150"/>
                  <a:pt x="8018" y="11813"/>
                  <a:pt x="7527" y="11475"/>
                </a:cubicBezTo>
                <a:cubicBezTo>
                  <a:pt x="13745" y="5063"/>
                  <a:pt x="13745" y="5063"/>
                  <a:pt x="13745" y="5063"/>
                </a:cubicBezTo>
                <a:cubicBezTo>
                  <a:pt x="14236" y="5231"/>
                  <a:pt x="14727" y="5569"/>
                  <a:pt x="15055" y="6075"/>
                </a:cubicBezTo>
                <a:cubicBezTo>
                  <a:pt x="15382" y="6412"/>
                  <a:pt x="15709" y="6750"/>
                  <a:pt x="15873" y="7256"/>
                </a:cubicBezTo>
                <a:lnTo>
                  <a:pt x="9655" y="13669"/>
                </a:lnTo>
                <a:close/>
                <a:moveTo>
                  <a:pt x="6873" y="11138"/>
                </a:moveTo>
                <a:cubicBezTo>
                  <a:pt x="6218" y="10969"/>
                  <a:pt x="5564" y="10800"/>
                  <a:pt x="4909" y="10800"/>
                </a:cubicBezTo>
                <a:cubicBezTo>
                  <a:pt x="9982" y="5569"/>
                  <a:pt x="9982" y="5569"/>
                  <a:pt x="9982" y="5569"/>
                </a:cubicBezTo>
                <a:cubicBezTo>
                  <a:pt x="10800" y="4725"/>
                  <a:pt x="11945" y="4556"/>
                  <a:pt x="13091" y="4894"/>
                </a:cubicBezTo>
                <a:lnTo>
                  <a:pt x="6873" y="11138"/>
                </a:lnTo>
                <a:close/>
                <a:moveTo>
                  <a:pt x="2782" y="20081"/>
                </a:moveTo>
                <a:cubicBezTo>
                  <a:pt x="2618" y="20250"/>
                  <a:pt x="2455" y="20250"/>
                  <a:pt x="2291" y="20250"/>
                </a:cubicBezTo>
                <a:cubicBezTo>
                  <a:pt x="1800" y="20250"/>
                  <a:pt x="1309" y="19744"/>
                  <a:pt x="1309" y="19238"/>
                </a:cubicBezTo>
                <a:cubicBezTo>
                  <a:pt x="1309" y="19069"/>
                  <a:pt x="1309" y="18900"/>
                  <a:pt x="1309" y="18900"/>
                </a:cubicBezTo>
                <a:cubicBezTo>
                  <a:pt x="2127" y="16200"/>
                  <a:pt x="2127" y="16200"/>
                  <a:pt x="2127" y="16200"/>
                </a:cubicBezTo>
                <a:cubicBezTo>
                  <a:pt x="2782" y="16200"/>
                  <a:pt x="3600" y="16538"/>
                  <a:pt x="4255" y="17213"/>
                </a:cubicBezTo>
                <a:cubicBezTo>
                  <a:pt x="4909" y="17888"/>
                  <a:pt x="5236" y="18731"/>
                  <a:pt x="5236" y="19575"/>
                </a:cubicBezTo>
                <a:lnTo>
                  <a:pt x="2782" y="20081"/>
                </a:lnTo>
                <a:close/>
                <a:moveTo>
                  <a:pt x="5727" y="19406"/>
                </a:moveTo>
                <a:cubicBezTo>
                  <a:pt x="5727" y="18394"/>
                  <a:pt x="5400" y="17550"/>
                  <a:pt x="4745" y="16706"/>
                </a:cubicBezTo>
                <a:cubicBezTo>
                  <a:pt x="4091" y="16031"/>
                  <a:pt x="3109" y="15694"/>
                  <a:pt x="2291" y="15525"/>
                </a:cubicBezTo>
                <a:cubicBezTo>
                  <a:pt x="2945" y="13162"/>
                  <a:pt x="2945" y="13162"/>
                  <a:pt x="2945" y="13162"/>
                </a:cubicBezTo>
                <a:cubicBezTo>
                  <a:pt x="2945" y="12994"/>
                  <a:pt x="3109" y="12825"/>
                  <a:pt x="3109" y="12656"/>
                </a:cubicBezTo>
                <a:cubicBezTo>
                  <a:pt x="4418" y="11644"/>
                  <a:pt x="6545" y="11981"/>
                  <a:pt x="7855" y="13500"/>
                </a:cubicBezTo>
                <a:cubicBezTo>
                  <a:pt x="9327" y="15019"/>
                  <a:pt x="9655" y="17213"/>
                  <a:pt x="8509" y="18562"/>
                </a:cubicBezTo>
                <a:cubicBezTo>
                  <a:pt x="8345" y="18562"/>
                  <a:pt x="8345" y="18731"/>
                  <a:pt x="8182" y="18731"/>
                </a:cubicBezTo>
                <a:lnTo>
                  <a:pt x="5727" y="19406"/>
                </a:lnTo>
                <a:close/>
                <a:moveTo>
                  <a:pt x="18818" y="7931"/>
                </a:moveTo>
                <a:cubicBezTo>
                  <a:pt x="17673" y="9113"/>
                  <a:pt x="17673" y="9113"/>
                  <a:pt x="17673" y="9113"/>
                </a:cubicBezTo>
                <a:cubicBezTo>
                  <a:pt x="17673" y="8944"/>
                  <a:pt x="17673" y="8775"/>
                  <a:pt x="17673" y="8606"/>
                </a:cubicBezTo>
                <a:cubicBezTo>
                  <a:pt x="17509" y="7256"/>
                  <a:pt x="17018" y="6075"/>
                  <a:pt x="16036" y="5063"/>
                </a:cubicBezTo>
                <a:cubicBezTo>
                  <a:pt x="14891" y="4050"/>
                  <a:pt x="13582" y="3375"/>
                  <a:pt x="12109" y="3375"/>
                </a:cubicBezTo>
                <a:cubicBezTo>
                  <a:pt x="13255" y="2194"/>
                  <a:pt x="13255" y="2194"/>
                  <a:pt x="13255" y="2194"/>
                </a:cubicBezTo>
                <a:cubicBezTo>
                  <a:pt x="13745" y="1688"/>
                  <a:pt x="14564" y="1350"/>
                  <a:pt x="15382" y="1350"/>
                </a:cubicBezTo>
                <a:cubicBezTo>
                  <a:pt x="16364" y="1350"/>
                  <a:pt x="17509" y="1856"/>
                  <a:pt x="18327" y="2700"/>
                </a:cubicBezTo>
                <a:cubicBezTo>
                  <a:pt x="19145" y="3544"/>
                  <a:pt x="19636" y="4556"/>
                  <a:pt x="19636" y="5569"/>
                </a:cubicBezTo>
                <a:cubicBezTo>
                  <a:pt x="19636" y="6412"/>
                  <a:pt x="19309" y="7256"/>
                  <a:pt x="18818" y="7931"/>
                </a:cubicBezTo>
                <a:close/>
              </a:path>
            </a:pathLst>
          </a:custGeom>
          <a:solidFill>
            <a:srgbClr val="FFFFFF"/>
          </a:solidFill>
          <a:ln w="12700">
            <a:miter lim="400000"/>
          </a:ln>
        </p:spPr>
        <p:txBody>
          <a:bodyPr tIns="45720" bIns="45720"/>
          <a:lstStyle/>
          <a:p>
            <a:pPr>
              <a:lnSpc>
                <a:spcPct val="90000"/>
              </a:lnSpc>
              <a:spcBef>
                <a:spcPts val="1000"/>
              </a:spcBef>
              <a:defRPr sz="5000" i="1">
                <a:latin typeface="Roboto Regular"/>
                <a:ea typeface="Roboto Regular"/>
                <a:cs typeface="Roboto Regular"/>
                <a:sym typeface="Roboto Regular"/>
              </a:defRPr>
            </a:pPr>
            <a:endParaRPr sz="2500"/>
          </a:p>
        </p:txBody>
      </p:sp>
      <p:sp>
        <p:nvSpPr>
          <p:cNvPr id="417" name="Shape 417"/>
          <p:cNvSpPr/>
          <p:nvPr/>
        </p:nvSpPr>
        <p:spPr>
          <a:xfrm>
            <a:off x="385107" y="3022600"/>
            <a:ext cx="3178150" cy="230832"/>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endParaRPr sz="900" dirty="0">
              <a:solidFill>
                <a:srgbClr val="FF0000"/>
              </a:solidFill>
            </a:endParaRPr>
          </a:p>
        </p:txBody>
      </p:sp>
      <p:sp>
        <p:nvSpPr>
          <p:cNvPr id="419" name="Shape 419"/>
          <p:cNvSpPr/>
          <p:nvPr/>
        </p:nvSpPr>
        <p:spPr>
          <a:xfrm>
            <a:off x="6206704" y="3022600"/>
            <a:ext cx="3619467" cy="369332"/>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endParaRPr lang="fr-FR" dirty="0"/>
          </a:p>
        </p:txBody>
      </p:sp>
      <p:sp>
        <p:nvSpPr>
          <p:cNvPr id="2" name="ZoneTexte 1">
            <a:extLst>
              <a:ext uri="{FF2B5EF4-FFF2-40B4-BE49-F238E27FC236}">
                <a16:creationId xmlns:a16="http://schemas.microsoft.com/office/drawing/2014/main" id="{96B28C08-3511-C541-A127-F6ADD828CAAD}"/>
              </a:ext>
            </a:extLst>
          </p:cNvPr>
          <p:cNvSpPr txBox="1"/>
          <p:nvPr/>
        </p:nvSpPr>
        <p:spPr>
          <a:xfrm>
            <a:off x="1560092" y="3637586"/>
            <a:ext cx="10430000" cy="154298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nSpc>
                <a:spcPct val="90000"/>
              </a:lnSpc>
              <a:spcBef>
                <a:spcPts val="1000"/>
              </a:spcBef>
              <a:defRPr/>
            </a:pPr>
            <a:r>
              <a:rPr lang="fr-FR" sz="2700" b="1" dirty="0">
                <a:solidFill>
                  <a:schemeClr val="bg1"/>
                </a:solidFill>
              </a:rPr>
              <a:t>Informations sur le suivi </a:t>
            </a:r>
            <a:r>
              <a:rPr lang="fr-FR" sz="2700" b="1" dirty="0" err="1">
                <a:solidFill>
                  <a:schemeClr val="bg1"/>
                </a:solidFill>
              </a:rPr>
              <a:t>Observ’EAU</a:t>
            </a:r>
            <a:endParaRPr lang="fr-FR" sz="2700" b="1" dirty="0">
              <a:solidFill>
                <a:schemeClr val="bg1"/>
              </a:solidFill>
            </a:endParaRPr>
          </a:p>
          <a:p>
            <a:pPr>
              <a:lnSpc>
                <a:spcPct val="90000"/>
              </a:lnSpc>
              <a:spcBef>
                <a:spcPts val="1000"/>
              </a:spcBef>
              <a:defRPr/>
            </a:pPr>
            <a:endParaRPr lang="fr-FR" sz="2700" b="1" dirty="0">
              <a:solidFill>
                <a:schemeClr val="bg1"/>
              </a:solidFill>
            </a:endParaRPr>
          </a:p>
          <a:p>
            <a:pPr algn="just"/>
            <a:r>
              <a:rPr lang="fr-FR" sz="1600" b="1" dirty="0">
                <a:solidFill>
                  <a:schemeClr val="accent4">
                    <a:lumMod val="50000"/>
                  </a:schemeClr>
                </a:solidFill>
              </a:rPr>
              <a:t> </a:t>
            </a:r>
          </a:p>
          <a:p>
            <a:pPr algn="ctr" hangingPunct="0">
              <a:lnSpc>
                <a:spcPct val="130000"/>
              </a:lnSpc>
            </a:pPr>
            <a:endParaRPr lang="fr-FR" sz="1000" dirty="0">
              <a:solidFill>
                <a:srgbClr val="7E7E85"/>
              </a:solidFill>
              <a:latin typeface="Fira Sans SemiBold"/>
              <a:ea typeface="Fira Sans SemiBold"/>
              <a:cs typeface="Fira Sans SemiBold"/>
              <a:sym typeface="Fira Sans SemiBold"/>
            </a:endParaRPr>
          </a:p>
        </p:txBody>
      </p:sp>
      <p:pic>
        <p:nvPicPr>
          <p:cNvPr id="3" name="Image 2">
            <a:extLst>
              <a:ext uri="{FF2B5EF4-FFF2-40B4-BE49-F238E27FC236}">
                <a16:creationId xmlns:a16="http://schemas.microsoft.com/office/drawing/2014/main" id="{7D045413-7F12-5E13-43B9-86BC4159EA9E}"/>
              </a:ext>
            </a:extLst>
          </p:cNvPr>
          <p:cNvPicPr>
            <a:picLocks noChangeAspect="1"/>
          </p:cNvPicPr>
          <p:nvPr/>
        </p:nvPicPr>
        <p:blipFill>
          <a:blip r:embed="rId4"/>
          <a:stretch>
            <a:fillRect/>
          </a:stretch>
        </p:blipFill>
        <p:spPr>
          <a:xfrm>
            <a:off x="766656" y="4667214"/>
            <a:ext cx="10418967" cy="463336"/>
          </a:xfrm>
          <a:prstGeom prst="rect">
            <a:avLst/>
          </a:prstGeom>
        </p:spPr>
      </p:pic>
    </p:spTree>
    <p:extLst>
      <p:ext uri="{BB962C8B-B14F-4D97-AF65-F5344CB8AC3E}">
        <p14:creationId xmlns:p14="http://schemas.microsoft.com/office/powerpoint/2010/main" val="2108118928"/>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p:bldP spid="4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14"/>
          </p:nvPr>
        </p:nvSpPr>
        <p:spPr>
          <a:prstGeom prst="rect">
            <a:avLst/>
          </a:prstGeom>
        </p:spPr>
        <p:txBody>
          <a:bodyPr/>
          <a:lstStyle/>
          <a:p>
            <a:r>
              <a:rPr lang="fr-FR" dirty="0"/>
              <a:t>Suivi des connexions </a:t>
            </a:r>
            <a:r>
              <a:rPr lang="fr-FR" dirty="0" err="1"/>
              <a:t>Observ’EAU</a:t>
            </a:r>
            <a:endParaRPr lang="fr-FR" dirty="0"/>
          </a:p>
        </p:txBody>
      </p:sp>
      <p:sp>
        <p:nvSpPr>
          <p:cNvPr id="401" name="Shape 40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35</a:t>
            </a:fld>
            <a:endParaRPr/>
          </a:p>
        </p:txBody>
      </p:sp>
      <p:sp>
        <p:nvSpPr>
          <p:cNvPr id="6" name="Shape 400">
            <a:extLst>
              <a:ext uri="{FF2B5EF4-FFF2-40B4-BE49-F238E27FC236}">
                <a16:creationId xmlns:a16="http://schemas.microsoft.com/office/drawing/2014/main" id="{FF2FADE9-D7E1-4A35-86E1-07FC5CBEB36E}"/>
              </a:ext>
            </a:extLst>
          </p:cNvPr>
          <p:cNvSpPr/>
          <p:nvPr/>
        </p:nvSpPr>
        <p:spPr>
          <a:xfrm>
            <a:off x="1687465" y="1481821"/>
            <a:ext cx="10086330" cy="784830"/>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marL="342900" indent="-342900">
              <a:buFont typeface="Wingdings" panose="05000000000000000000" pitchFamily="2" charset="2"/>
              <a:buChar char="§"/>
            </a:pPr>
            <a:endParaRPr lang="fr-FR" sz="900" dirty="0">
              <a:solidFill>
                <a:srgbClr val="574B5C"/>
              </a:solidFill>
            </a:endParaRPr>
          </a:p>
          <a:p>
            <a:pPr algn="l">
              <a:defRPr sz="5200">
                <a:solidFill>
                  <a:schemeClr val="accent3">
                    <a:hueOff val="3956102"/>
                    <a:satOff val="-37830"/>
                    <a:lumOff val="-30327"/>
                  </a:schemeClr>
                </a:solidFill>
              </a:defRPr>
            </a:pPr>
            <a:endParaRPr lang="fr-FR" sz="2600" dirty="0"/>
          </a:p>
          <a:p>
            <a:pPr algn="l">
              <a:defRPr sz="5200">
                <a:solidFill>
                  <a:schemeClr val="accent3">
                    <a:hueOff val="3956102"/>
                    <a:satOff val="-37830"/>
                    <a:lumOff val="-30327"/>
                  </a:schemeClr>
                </a:solidFill>
              </a:defRPr>
            </a:pPr>
            <a:endParaRPr sz="1000" dirty="0"/>
          </a:p>
        </p:txBody>
      </p:sp>
      <p:sp>
        <p:nvSpPr>
          <p:cNvPr id="12" name="Shape 400">
            <a:extLst>
              <a:ext uri="{FF2B5EF4-FFF2-40B4-BE49-F238E27FC236}">
                <a16:creationId xmlns:a16="http://schemas.microsoft.com/office/drawing/2014/main" id="{51E71516-B7C6-1D47-8D6D-9364CC4A2357}"/>
              </a:ext>
            </a:extLst>
          </p:cNvPr>
          <p:cNvSpPr/>
          <p:nvPr/>
        </p:nvSpPr>
        <p:spPr>
          <a:xfrm>
            <a:off x="1983292" y="4538384"/>
            <a:ext cx="10086330" cy="430887"/>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3" name="Shape 400">
            <a:extLst>
              <a:ext uri="{FF2B5EF4-FFF2-40B4-BE49-F238E27FC236}">
                <a16:creationId xmlns:a16="http://schemas.microsoft.com/office/drawing/2014/main" id="{B9A46666-551C-A44B-AFB2-A1626B00E628}"/>
              </a:ext>
            </a:extLst>
          </p:cNvPr>
          <p:cNvSpPr/>
          <p:nvPr/>
        </p:nvSpPr>
        <p:spPr>
          <a:xfrm>
            <a:off x="1983292" y="5376179"/>
            <a:ext cx="10086330" cy="430887"/>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4" name="Shape 402">
            <a:extLst>
              <a:ext uri="{FF2B5EF4-FFF2-40B4-BE49-F238E27FC236}">
                <a16:creationId xmlns:a16="http://schemas.microsoft.com/office/drawing/2014/main" id="{BEBF144E-AC41-6B8F-EAEE-646B0472D7EE}"/>
              </a:ext>
            </a:extLst>
          </p:cNvPr>
          <p:cNvSpPr txBox="1">
            <a:spLocks/>
          </p:cNvSpPr>
          <p:nvPr/>
        </p:nvSpPr>
        <p:spPr>
          <a:xfrm>
            <a:off x="1394985" y="996726"/>
            <a:ext cx="10378811" cy="352806"/>
          </a:xfrm>
          <a:prstGeom prst="rect">
            <a:avLst/>
          </a:prstGeom>
          <a:ln w="12700"/>
        </p:spPr>
        <p:txBody>
          <a:bodyPr vert="horz" lIns="91440" tIns="45720" rIns="91440" bIns="45720" rtlCol="0">
            <a:normAutofit/>
          </a:bodyPr>
          <a:lstStyle>
            <a:lvl1pPr marL="0" indent="0" algn="l" defTabSz="630936" rtl="0" eaLnBrk="1" latinLnBrk="0" hangingPunct="1">
              <a:lnSpc>
                <a:spcPct val="90000"/>
              </a:lnSpc>
              <a:spcBef>
                <a:spcPts val="650"/>
              </a:spcBef>
              <a:buSzTx/>
              <a:buFontTx/>
              <a:buNone/>
              <a:defRPr sz="1725" i="1" kern="1200">
                <a:solidFill>
                  <a:schemeClr val="accent1">
                    <a:hueOff val="-10891698"/>
                    <a:satOff val="15195"/>
                    <a:lumOff val="-20585"/>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Monsieur Jean Jacques COTTEL</a:t>
            </a:r>
          </a:p>
        </p:txBody>
      </p:sp>
      <p:pic>
        <p:nvPicPr>
          <p:cNvPr id="3" name="Image 2">
            <a:extLst>
              <a:ext uri="{FF2B5EF4-FFF2-40B4-BE49-F238E27FC236}">
                <a16:creationId xmlns:a16="http://schemas.microsoft.com/office/drawing/2014/main" id="{60A851F7-9BD6-08F0-6049-C887A2C64ECB}"/>
              </a:ext>
            </a:extLst>
          </p:cNvPr>
          <p:cNvPicPr>
            <a:picLocks noChangeAspect="1"/>
          </p:cNvPicPr>
          <p:nvPr/>
        </p:nvPicPr>
        <p:blipFill>
          <a:blip r:embed="rId3"/>
          <a:stretch>
            <a:fillRect/>
          </a:stretch>
        </p:blipFill>
        <p:spPr>
          <a:xfrm>
            <a:off x="937585" y="1721909"/>
            <a:ext cx="8983329" cy="4686954"/>
          </a:xfrm>
          <a:prstGeom prst="rect">
            <a:avLst/>
          </a:prstGeom>
        </p:spPr>
      </p:pic>
    </p:spTree>
    <p:extLst>
      <p:ext uri="{BB962C8B-B14F-4D97-AF65-F5344CB8AC3E}">
        <p14:creationId xmlns:p14="http://schemas.microsoft.com/office/powerpoint/2010/main" val="34806667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14"/>
          </p:nvPr>
        </p:nvSpPr>
        <p:spPr>
          <a:prstGeom prst="rect">
            <a:avLst/>
          </a:prstGeom>
        </p:spPr>
        <p:txBody>
          <a:bodyPr/>
          <a:lstStyle/>
          <a:p>
            <a:r>
              <a:rPr lang="fr-FR" dirty="0"/>
              <a:t>Suivi des connexions </a:t>
            </a:r>
            <a:r>
              <a:rPr lang="fr-FR" dirty="0" err="1"/>
              <a:t>Observ’EAU</a:t>
            </a:r>
            <a:endParaRPr lang="fr-FR" dirty="0"/>
          </a:p>
        </p:txBody>
      </p:sp>
      <p:sp>
        <p:nvSpPr>
          <p:cNvPr id="401" name="Shape 40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36</a:t>
            </a:fld>
            <a:endParaRPr/>
          </a:p>
        </p:txBody>
      </p:sp>
      <p:sp>
        <p:nvSpPr>
          <p:cNvPr id="6" name="Shape 400">
            <a:extLst>
              <a:ext uri="{FF2B5EF4-FFF2-40B4-BE49-F238E27FC236}">
                <a16:creationId xmlns:a16="http://schemas.microsoft.com/office/drawing/2014/main" id="{FF2FADE9-D7E1-4A35-86E1-07FC5CBEB36E}"/>
              </a:ext>
            </a:extLst>
          </p:cNvPr>
          <p:cNvSpPr/>
          <p:nvPr/>
        </p:nvSpPr>
        <p:spPr>
          <a:xfrm>
            <a:off x="1687465" y="1481821"/>
            <a:ext cx="10086330" cy="784830"/>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marL="342900" indent="-342900">
              <a:buFont typeface="Wingdings" panose="05000000000000000000" pitchFamily="2" charset="2"/>
              <a:buChar char="§"/>
            </a:pPr>
            <a:endParaRPr lang="fr-FR" sz="900" dirty="0">
              <a:solidFill>
                <a:srgbClr val="574B5C"/>
              </a:solidFill>
            </a:endParaRPr>
          </a:p>
          <a:p>
            <a:pPr algn="l">
              <a:defRPr sz="5200">
                <a:solidFill>
                  <a:schemeClr val="accent3">
                    <a:hueOff val="3956102"/>
                    <a:satOff val="-37830"/>
                    <a:lumOff val="-30327"/>
                  </a:schemeClr>
                </a:solidFill>
              </a:defRPr>
            </a:pPr>
            <a:endParaRPr lang="fr-FR" sz="2600" dirty="0"/>
          </a:p>
          <a:p>
            <a:pPr algn="l">
              <a:defRPr sz="5200">
                <a:solidFill>
                  <a:schemeClr val="accent3">
                    <a:hueOff val="3956102"/>
                    <a:satOff val="-37830"/>
                    <a:lumOff val="-30327"/>
                  </a:schemeClr>
                </a:solidFill>
              </a:defRPr>
            </a:pPr>
            <a:endParaRPr sz="1000" dirty="0"/>
          </a:p>
        </p:txBody>
      </p:sp>
      <p:sp>
        <p:nvSpPr>
          <p:cNvPr id="12" name="Shape 400">
            <a:extLst>
              <a:ext uri="{FF2B5EF4-FFF2-40B4-BE49-F238E27FC236}">
                <a16:creationId xmlns:a16="http://schemas.microsoft.com/office/drawing/2014/main" id="{51E71516-B7C6-1D47-8D6D-9364CC4A2357}"/>
              </a:ext>
            </a:extLst>
          </p:cNvPr>
          <p:cNvSpPr/>
          <p:nvPr/>
        </p:nvSpPr>
        <p:spPr>
          <a:xfrm>
            <a:off x="1983292" y="4538384"/>
            <a:ext cx="10086330" cy="430887"/>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3" name="Shape 400">
            <a:extLst>
              <a:ext uri="{FF2B5EF4-FFF2-40B4-BE49-F238E27FC236}">
                <a16:creationId xmlns:a16="http://schemas.microsoft.com/office/drawing/2014/main" id="{B9A46666-551C-A44B-AFB2-A1626B00E628}"/>
              </a:ext>
            </a:extLst>
          </p:cNvPr>
          <p:cNvSpPr/>
          <p:nvPr/>
        </p:nvSpPr>
        <p:spPr>
          <a:xfrm>
            <a:off x="1983292" y="5376179"/>
            <a:ext cx="10086330" cy="430887"/>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4" name="Shape 402">
            <a:extLst>
              <a:ext uri="{FF2B5EF4-FFF2-40B4-BE49-F238E27FC236}">
                <a16:creationId xmlns:a16="http://schemas.microsoft.com/office/drawing/2014/main" id="{BEBF144E-AC41-6B8F-EAEE-646B0472D7EE}"/>
              </a:ext>
            </a:extLst>
          </p:cNvPr>
          <p:cNvSpPr txBox="1">
            <a:spLocks/>
          </p:cNvSpPr>
          <p:nvPr/>
        </p:nvSpPr>
        <p:spPr>
          <a:xfrm>
            <a:off x="1394985" y="996726"/>
            <a:ext cx="10378811" cy="352806"/>
          </a:xfrm>
          <a:prstGeom prst="rect">
            <a:avLst/>
          </a:prstGeom>
          <a:ln w="12700"/>
        </p:spPr>
        <p:txBody>
          <a:bodyPr vert="horz" lIns="91440" tIns="45720" rIns="91440" bIns="45720" rtlCol="0">
            <a:normAutofit/>
          </a:bodyPr>
          <a:lstStyle>
            <a:lvl1pPr marL="0" indent="0" algn="l" defTabSz="630936" rtl="0" eaLnBrk="1" latinLnBrk="0" hangingPunct="1">
              <a:lnSpc>
                <a:spcPct val="90000"/>
              </a:lnSpc>
              <a:spcBef>
                <a:spcPts val="650"/>
              </a:spcBef>
              <a:buSzTx/>
              <a:buFontTx/>
              <a:buNone/>
              <a:defRPr sz="1725" i="1" kern="1200">
                <a:solidFill>
                  <a:schemeClr val="accent1">
                    <a:hueOff val="-10891698"/>
                    <a:satOff val="15195"/>
                    <a:lumOff val="-20585"/>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Monsieur Jean Jacques COTTEL</a:t>
            </a:r>
          </a:p>
        </p:txBody>
      </p:sp>
      <p:pic>
        <p:nvPicPr>
          <p:cNvPr id="4" name="Image 3">
            <a:extLst>
              <a:ext uri="{FF2B5EF4-FFF2-40B4-BE49-F238E27FC236}">
                <a16:creationId xmlns:a16="http://schemas.microsoft.com/office/drawing/2014/main" id="{6387E0CE-07A2-4FDF-4D67-78169B6D37C2}"/>
              </a:ext>
            </a:extLst>
          </p:cNvPr>
          <p:cNvPicPr>
            <a:picLocks noChangeAspect="1"/>
          </p:cNvPicPr>
          <p:nvPr/>
        </p:nvPicPr>
        <p:blipFill>
          <a:blip r:embed="rId3"/>
          <a:stretch>
            <a:fillRect/>
          </a:stretch>
        </p:blipFill>
        <p:spPr>
          <a:xfrm>
            <a:off x="1094765" y="1926026"/>
            <a:ext cx="8745170" cy="3353268"/>
          </a:xfrm>
          <a:prstGeom prst="rect">
            <a:avLst/>
          </a:prstGeom>
        </p:spPr>
      </p:pic>
    </p:spTree>
    <p:extLst>
      <p:ext uri="{BB962C8B-B14F-4D97-AF65-F5344CB8AC3E}">
        <p14:creationId xmlns:p14="http://schemas.microsoft.com/office/powerpoint/2010/main" val="34278706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37</a:t>
            </a:fld>
            <a:endParaRPr/>
          </a:p>
        </p:txBody>
      </p:sp>
      <p:pic>
        <p:nvPicPr>
          <p:cNvPr id="406" name="01_Generique.jpg"/>
          <p:cNvPicPr>
            <a:picLocks noGrp="1" noChangeAspect="1"/>
          </p:cNvPicPr>
          <p:nvPr>
            <p:ph type="pic" idx="13"/>
          </p:nvPr>
        </p:nvPicPr>
        <p:blipFill>
          <a:blip r:embed="rId3"/>
          <a:srcRect l="188" t="60898" b="15085"/>
          <a:stretch>
            <a:fillRect/>
          </a:stretch>
        </p:blipFill>
        <p:spPr>
          <a:xfrm>
            <a:off x="-23022" y="0"/>
            <a:ext cx="12215022" cy="3022600"/>
          </a:xfrm>
          <a:prstGeom prst="rect">
            <a:avLst/>
          </a:prstGeom>
        </p:spPr>
      </p:pic>
      <p:sp>
        <p:nvSpPr>
          <p:cNvPr id="407" name="Shape 407"/>
          <p:cNvSpPr/>
          <p:nvPr/>
        </p:nvSpPr>
        <p:spPr>
          <a:xfrm>
            <a:off x="0" y="3570779"/>
            <a:ext cx="12346700" cy="1016513"/>
          </a:xfrm>
          <a:prstGeom prst="rect">
            <a:avLst/>
          </a:prstGeom>
          <a:solidFill>
            <a:schemeClr val="accent3">
              <a:hueOff val="3956102"/>
              <a:satOff val="-37830"/>
              <a:lumOff val="-30327"/>
              <a:alpha val="76152"/>
            </a:schemeClr>
          </a:solidFill>
          <a:ln w="12700">
            <a:miter lim="400000"/>
          </a:ln>
        </p:spPr>
        <p:txBody>
          <a:bodyPr tIns="45720" bIns="45720" anchor="ctr"/>
          <a:lstStyle/>
          <a:p>
            <a:pPr>
              <a:lnSpc>
                <a:spcPct val="90000"/>
              </a:lnSpc>
              <a:spcBef>
                <a:spcPts val="1000"/>
              </a:spcBef>
              <a:defRPr sz="5000" i="1">
                <a:solidFill>
                  <a:schemeClr val="accent5">
                    <a:hueOff val="-10611120"/>
                    <a:satOff val="-44289"/>
                    <a:lumOff val="18183"/>
                  </a:schemeClr>
                </a:solidFill>
                <a:latin typeface="Roboto Regular"/>
                <a:ea typeface="Roboto Regular"/>
                <a:cs typeface="Roboto Regular"/>
                <a:sym typeface="Roboto Regular"/>
              </a:defRPr>
            </a:pPr>
            <a:endParaRPr sz="2500"/>
          </a:p>
        </p:txBody>
      </p:sp>
      <p:sp>
        <p:nvSpPr>
          <p:cNvPr id="412" name="Shape 412"/>
          <p:cNvSpPr/>
          <p:nvPr/>
        </p:nvSpPr>
        <p:spPr>
          <a:xfrm>
            <a:off x="630060" y="1252282"/>
            <a:ext cx="356626" cy="356536"/>
          </a:xfrm>
          <a:custGeom>
            <a:avLst/>
            <a:gdLst/>
            <a:ahLst/>
            <a:cxnLst>
              <a:cxn ang="0">
                <a:pos x="wd2" y="hd2"/>
              </a:cxn>
              <a:cxn ang="5400000">
                <a:pos x="wd2" y="hd2"/>
              </a:cxn>
              <a:cxn ang="10800000">
                <a:pos x="wd2" y="hd2"/>
              </a:cxn>
              <a:cxn ang="16200000">
                <a:pos x="wd2" y="hd2"/>
              </a:cxn>
            </a:cxnLst>
            <a:rect l="0" t="0" r="r" b="b"/>
            <a:pathLst>
              <a:path w="20956" h="21600" extrusionOk="0">
                <a:moveTo>
                  <a:pt x="19309" y="1688"/>
                </a:moveTo>
                <a:cubicBezTo>
                  <a:pt x="18164" y="675"/>
                  <a:pt x="16691" y="0"/>
                  <a:pt x="15382" y="0"/>
                </a:cubicBezTo>
                <a:cubicBezTo>
                  <a:pt x="14236" y="0"/>
                  <a:pt x="13091" y="506"/>
                  <a:pt x="12273" y="1350"/>
                </a:cubicBezTo>
                <a:cubicBezTo>
                  <a:pt x="9164" y="4556"/>
                  <a:pt x="9164" y="4556"/>
                  <a:pt x="9164" y="4556"/>
                </a:cubicBezTo>
                <a:cubicBezTo>
                  <a:pt x="9164" y="4556"/>
                  <a:pt x="9164" y="4556"/>
                  <a:pt x="9000" y="4556"/>
                </a:cubicBezTo>
                <a:cubicBezTo>
                  <a:pt x="9000" y="4556"/>
                  <a:pt x="9000" y="4556"/>
                  <a:pt x="9000" y="4556"/>
                </a:cubicBezTo>
                <a:cubicBezTo>
                  <a:pt x="9000" y="4556"/>
                  <a:pt x="9000" y="4556"/>
                  <a:pt x="9000" y="4556"/>
                </a:cubicBezTo>
                <a:cubicBezTo>
                  <a:pt x="2291" y="11644"/>
                  <a:pt x="2291" y="11644"/>
                  <a:pt x="2291" y="11644"/>
                </a:cubicBezTo>
                <a:cubicBezTo>
                  <a:pt x="1964" y="11981"/>
                  <a:pt x="1800" y="12319"/>
                  <a:pt x="1636" y="12825"/>
                </a:cubicBezTo>
                <a:cubicBezTo>
                  <a:pt x="164" y="18562"/>
                  <a:pt x="164" y="18562"/>
                  <a:pt x="164" y="18562"/>
                </a:cubicBezTo>
                <a:cubicBezTo>
                  <a:pt x="164" y="18562"/>
                  <a:pt x="0" y="19069"/>
                  <a:pt x="0" y="19238"/>
                </a:cubicBezTo>
                <a:cubicBezTo>
                  <a:pt x="0" y="20588"/>
                  <a:pt x="982" y="21600"/>
                  <a:pt x="2291" y="21600"/>
                </a:cubicBezTo>
                <a:cubicBezTo>
                  <a:pt x="2618" y="21600"/>
                  <a:pt x="3109" y="21431"/>
                  <a:pt x="3109" y="21431"/>
                </a:cubicBezTo>
                <a:cubicBezTo>
                  <a:pt x="8673" y="19913"/>
                  <a:pt x="8673" y="19913"/>
                  <a:pt x="8673" y="19913"/>
                </a:cubicBezTo>
                <a:cubicBezTo>
                  <a:pt x="9000" y="19913"/>
                  <a:pt x="9327" y="19575"/>
                  <a:pt x="9655" y="19238"/>
                </a:cubicBezTo>
                <a:cubicBezTo>
                  <a:pt x="19636" y="8944"/>
                  <a:pt x="19636" y="8944"/>
                  <a:pt x="19636" y="8944"/>
                </a:cubicBezTo>
                <a:cubicBezTo>
                  <a:pt x="21600" y="7088"/>
                  <a:pt x="21273" y="3881"/>
                  <a:pt x="19309" y="1688"/>
                </a:cubicBezTo>
                <a:close/>
                <a:moveTo>
                  <a:pt x="10473" y="16031"/>
                </a:moveTo>
                <a:cubicBezTo>
                  <a:pt x="10473" y="15525"/>
                  <a:pt x="10309" y="14850"/>
                  <a:pt x="9982" y="14344"/>
                </a:cubicBezTo>
                <a:cubicBezTo>
                  <a:pt x="16200" y="7931"/>
                  <a:pt x="16200" y="7931"/>
                  <a:pt x="16200" y="7931"/>
                </a:cubicBezTo>
                <a:cubicBezTo>
                  <a:pt x="16527" y="9113"/>
                  <a:pt x="16364" y="10463"/>
                  <a:pt x="15545" y="11306"/>
                </a:cubicBezTo>
                <a:cubicBezTo>
                  <a:pt x="15545" y="11306"/>
                  <a:pt x="15545" y="11306"/>
                  <a:pt x="15545" y="11306"/>
                </a:cubicBezTo>
                <a:cubicBezTo>
                  <a:pt x="15545" y="11306"/>
                  <a:pt x="15545" y="11306"/>
                  <a:pt x="15545" y="11306"/>
                </a:cubicBezTo>
                <a:cubicBezTo>
                  <a:pt x="10473" y="16538"/>
                  <a:pt x="10473" y="16538"/>
                  <a:pt x="10473" y="16538"/>
                </a:cubicBezTo>
                <a:cubicBezTo>
                  <a:pt x="10473" y="16369"/>
                  <a:pt x="10473" y="16200"/>
                  <a:pt x="10473" y="16031"/>
                </a:cubicBezTo>
                <a:close/>
                <a:moveTo>
                  <a:pt x="9655" y="13669"/>
                </a:moveTo>
                <a:cubicBezTo>
                  <a:pt x="9491" y="13331"/>
                  <a:pt x="9164" y="12825"/>
                  <a:pt x="8836" y="12487"/>
                </a:cubicBezTo>
                <a:cubicBezTo>
                  <a:pt x="8345" y="12150"/>
                  <a:pt x="8018" y="11813"/>
                  <a:pt x="7527" y="11475"/>
                </a:cubicBezTo>
                <a:cubicBezTo>
                  <a:pt x="13745" y="5063"/>
                  <a:pt x="13745" y="5063"/>
                  <a:pt x="13745" y="5063"/>
                </a:cubicBezTo>
                <a:cubicBezTo>
                  <a:pt x="14236" y="5231"/>
                  <a:pt x="14727" y="5569"/>
                  <a:pt x="15055" y="6075"/>
                </a:cubicBezTo>
                <a:cubicBezTo>
                  <a:pt x="15382" y="6412"/>
                  <a:pt x="15709" y="6750"/>
                  <a:pt x="15873" y="7256"/>
                </a:cubicBezTo>
                <a:lnTo>
                  <a:pt x="9655" y="13669"/>
                </a:lnTo>
                <a:close/>
                <a:moveTo>
                  <a:pt x="6873" y="11138"/>
                </a:moveTo>
                <a:cubicBezTo>
                  <a:pt x="6218" y="10969"/>
                  <a:pt x="5564" y="10800"/>
                  <a:pt x="4909" y="10800"/>
                </a:cubicBezTo>
                <a:cubicBezTo>
                  <a:pt x="9982" y="5569"/>
                  <a:pt x="9982" y="5569"/>
                  <a:pt x="9982" y="5569"/>
                </a:cubicBezTo>
                <a:cubicBezTo>
                  <a:pt x="10800" y="4725"/>
                  <a:pt x="11945" y="4556"/>
                  <a:pt x="13091" y="4894"/>
                </a:cubicBezTo>
                <a:lnTo>
                  <a:pt x="6873" y="11138"/>
                </a:lnTo>
                <a:close/>
                <a:moveTo>
                  <a:pt x="2782" y="20081"/>
                </a:moveTo>
                <a:cubicBezTo>
                  <a:pt x="2618" y="20250"/>
                  <a:pt x="2455" y="20250"/>
                  <a:pt x="2291" y="20250"/>
                </a:cubicBezTo>
                <a:cubicBezTo>
                  <a:pt x="1800" y="20250"/>
                  <a:pt x="1309" y="19744"/>
                  <a:pt x="1309" y="19238"/>
                </a:cubicBezTo>
                <a:cubicBezTo>
                  <a:pt x="1309" y="19069"/>
                  <a:pt x="1309" y="18900"/>
                  <a:pt x="1309" y="18900"/>
                </a:cubicBezTo>
                <a:cubicBezTo>
                  <a:pt x="2127" y="16200"/>
                  <a:pt x="2127" y="16200"/>
                  <a:pt x="2127" y="16200"/>
                </a:cubicBezTo>
                <a:cubicBezTo>
                  <a:pt x="2782" y="16200"/>
                  <a:pt x="3600" y="16538"/>
                  <a:pt x="4255" y="17213"/>
                </a:cubicBezTo>
                <a:cubicBezTo>
                  <a:pt x="4909" y="17888"/>
                  <a:pt x="5236" y="18731"/>
                  <a:pt x="5236" y="19575"/>
                </a:cubicBezTo>
                <a:lnTo>
                  <a:pt x="2782" y="20081"/>
                </a:lnTo>
                <a:close/>
                <a:moveTo>
                  <a:pt x="5727" y="19406"/>
                </a:moveTo>
                <a:cubicBezTo>
                  <a:pt x="5727" y="18394"/>
                  <a:pt x="5400" y="17550"/>
                  <a:pt x="4745" y="16706"/>
                </a:cubicBezTo>
                <a:cubicBezTo>
                  <a:pt x="4091" y="16031"/>
                  <a:pt x="3109" y="15694"/>
                  <a:pt x="2291" y="15525"/>
                </a:cubicBezTo>
                <a:cubicBezTo>
                  <a:pt x="2945" y="13162"/>
                  <a:pt x="2945" y="13162"/>
                  <a:pt x="2945" y="13162"/>
                </a:cubicBezTo>
                <a:cubicBezTo>
                  <a:pt x="2945" y="12994"/>
                  <a:pt x="3109" y="12825"/>
                  <a:pt x="3109" y="12656"/>
                </a:cubicBezTo>
                <a:cubicBezTo>
                  <a:pt x="4418" y="11644"/>
                  <a:pt x="6545" y="11981"/>
                  <a:pt x="7855" y="13500"/>
                </a:cubicBezTo>
                <a:cubicBezTo>
                  <a:pt x="9327" y="15019"/>
                  <a:pt x="9655" y="17213"/>
                  <a:pt x="8509" y="18562"/>
                </a:cubicBezTo>
                <a:cubicBezTo>
                  <a:pt x="8345" y="18562"/>
                  <a:pt x="8345" y="18731"/>
                  <a:pt x="8182" y="18731"/>
                </a:cubicBezTo>
                <a:lnTo>
                  <a:pt x="5727" y="19406"/>
                </a:lnTo>
                <a:close/>
                <a:moveTo>
                  <a:pt x="18818" y="7931"/>
                </a:moveTo>
                <a:cubicBezTo>
                  <a:pt x="17673" y="9113"/>
                  <a:pt x="17673" y="9113"/>
                  <a:pt x="17673" y="9113"/>
                </a:cubicBezTo>
                <a:cubicBezTo>
                  <a:pt x="17673" y="8944"/>
                  <a:pt x="17673" y="8775"/>
                  <a:pt x="17673" y="8606"/>
                </a:cubicBezTo>
                <a:cubicBezTo>
                  <a:pt x="17509" y="7256"/>
                  <a:pt x="17018" y="6075"/>
                  <a:pt x="16036" y="5063"/>
                </a:cubicBezTo>
                <a:cubicBezTo>
                  <a:pt x="14891" y="4050"/>
                  <a:pt x="13582" y="3375"/>
                  <a:pt x="12109" y="3375"/>
                </a:cubicBezTo>
                <a:cubicBezTo>
                  <a:pt x="13255" y="2194"/>
                  <a:pt x="13255" y="2194"/>
                  <a:pt x="13255" y="2194"/>
                </a:cubicBezTo>
                <a:cubicBezTo>
                  <a:pt x="13745" y="1688"/>
                  <a:pt x="14564" y="1350"/>
                  <a:pt x="15382" y="1350"/>
                </a:cubicBezTo>
                <a:cubicBezTo>
                  <a:pt x="16364" y="1350"/>
                  <a:pt x="17509" y="1856"/>
                  <a:pt x="18327" y="2700"/>
                </a:cubicBezTo>
                <a:cubicBezTo>
                  <a:pt x="19145" y="3544"/>
                  <a:pt x="19636" y="4556"/>
                  <a:pt x="19636" y="5569"/>
                </a:cubicBezTo>
                <a:cubicBezTo>
                  <a:pt x="19636" y="6412"/>
                  <a:pt x="19309" y="7256"/>
                  <a:pt x="18818" y="7931"/>
                </a:cubicBezTo>
                <a:close/>
              </a:path>
            </a:pathLst>
          </a:custGeom>
          <a:solidFill>
            <a:srgbClr val="FFFFFF"/>
          </a:solidFill>
          <a:ln w="12700">
            <a:miter lim="400000"/>
          </a:ln>
        </p:spPr>
        <p:txBody>
          <a:bodyPr tIns="45720" bIns="45720"/>
          <a:lstStyle/>
          <a:p>
            <a:pPr>
              <a:lnSpc>
                <a:spcPct val="90000"/>
              </a:lnSpc>
              <a:spcBef>
                <a:spcPts val="1000"/>
              </a:spcBef>
              <a:defRPr sz="5000" i="1">
                <a:latin typeface="Roboto Regular"/>
                <a:ea typeface="Roboto Regular"/>
                <a:cs typeface="Roboto Regular"/>
                <a:sym typeface="Roboto Regular"/>
              </a:defRPr>
            </a:pPr>
            <a:endParaRPr sz="2500"/>
          </a:p>
        </p:txBody>
      </p:sp>
      <p:sp>
        <p:nvSpPr>
          <p:cNvPr id="417" name="Shape 417"/>
          <p:cNvSpPr/>
          <p:nvPr/>
        </p:nvSpPr>
        <p:spPr>
          <a:xfrm>
            <a:off x="385107" y="3022600"/>
            <a:ext cx="3178150" cy="230832"/>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endParaRPr sz="900" dirty="0">
              <a:solidFill>
                <a:srgbClr val="FF0000"/>
              </a:solidFill>
            </a:endParaRPr>
          </a:p>
        </p:txBody>
      </p:sp>
      <p:sp>
        <p:nvSpPr>
          <p:cNvPr id="419" name="Shape 419"/>
          <p:cNvSpPr/>
          <p:nvPr/>
        </p:nvSpPr>
        <p:spPr>
          <a:xfrm>
            <a:off x="6206704" y="3022600"/>
            <a:ext cx="3619467" cy="369332"/>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endParaRPr lang="fr-FR" dirty="0"/>
          </a:p>
        </p:txBody>
      </p:sp>
      <p:sp>
        <p:nvSpPr>
          <p:cNvPr id="2" name="ZoneTexte 1">
            <a:extLst>
              <a:ext uri="{FF2B5EF4-FFF2-40B4-BE49-F238E27FC236}">
                <a16:creationId xmlns:a16="http://schemas.microsoft.com/office/drawing/2014/main" id="{96B28C08-3511-C541-A127-F6ADD828CAAD}"/>
              </a:ext>
            </a:extLst>
          </p:cNvPr>
          <p:cNvSpPr txBox="1"/>
          <p:nvPr/>
        </p:nvSpPr>
        <p:spPr>
          <a:xfrm>
            <a:off x="1560092" y="3637586"/>
            <a:ext cx="10430000" cy="154298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nSpc>
                <a:spcPct val="90000"/>
              </a:lnSpc>
              <a:spcBef>
                <a:spcPts val="1000"/>
              </a:spcBef>
              <a:defRPr/>
            </a:pPr>
            <a:r>
              <a:rPr lang="fr-FR" sz="2700" b="1" dirty="0">
                <a:solidFill>
                  <a:schemeClr val="bg1"/>
                </a:solidFill>
              </a:rPr>
              <a:t>Les Rencontres Nationales des SCoT</a:t>
            </a:r>
          </a:p>
          <a:p>
            <a:pPr>
              <a:lnSpc>
                <a:spcPct val="90000"/>
              </a:lnSpc>
              <a:spcBef>
                <a:spcPts val="1000"/>
              </a:spcBef>
              <a:defRPr/>
            </a:pPr>
            <a:endParaRPr lang="fr-FR" sz="2700" b="1" dirty="0">
              <a:solidFill>
                <a:schemeClr val="bg1"/>
              </a:solidFill>
            </a:endParaRPr>
          </a:p>
          <a:p>
            <a:pPr algn="just"/>
            <a:r>
              <a:rPr lang="fr-FR" sz="1600" b="1" dirty="0">
                <a:solidFill>
                  <a:schemeClr val="accent4">
                    <a:lumMod val="50000"/>
                  </a:schemeClr>
                </a:solidFill>
              </a:rPr>
              <a:t> </a:t>
            </a:r>
          </a:p>
          <a:p>
            <a:pPr algn="ctr" hangingPunct="0">
              <a:lnSpc>
                <a:spcPct val="130000"/>
              </a:lnSpc>
            </a:pPr>
            <a:endParaRPr lang="fr-FR" sz="1000" dirty="0">
              <a:solidFill>
                <a:srgbClr val="7E7E85"/>
              </a:solidFill>
              <a:latin typeface="Fira Sans SemiBold"/>
              <a:ea typeface="Fira Sans SemiBold"/>
              <a:cs typeface="Fira Sans SemiBold"/>
              <a:sym typeface="Fira Sans SemiBold"/>
            </a:endParaRPr>
          </a:p>
        </p:txBody>
      </p:sp>
      <p:pic>
        <p:nvPicPr>
          <p:cNvPr id="3" name="Image 2">
            <a:extLst>
              <a:ext uri="{FF2B5EF4-FFF2-40B4-BE49-F238E27FC236}">
                <a16:creationId xmlns:a16="http://schemas.microsoft.com/office/drawing/2014/main" id="{776A6451-10EA-B584-6865-DD9D61AD2EB0}"/>
              </a:ext>
            </a:extLst>
          </p:cNvPr>
          <p:cNvPicPr>
            <a:picLocks noChangeAspect="1"/>
          </p:cNvPicPr>
          <p:nvPr/>
        </p:nvPicPr>
        <p:blipFill>
          <a:blip r:embed="rId4"/>
          <a:stretch>
            <a:fillRect/>
          </a:stretch>
        </p:blipFill>
        <p:spPr>
          <a:xfrm>
            <a:off x="630060" y="4631418"/>
            <a:ext cx="10418967" cy="463336"/>
          </a:xfrm>
          <a:prstGeom prst="rect">
            <a:avLst/>
          </a:prstGeom>
        </p:spPr>
      </p:pic>
    </p:spTree>
    <p:extLst>
      <p:ext uri="{BB962C8B-B14F-4D97-AF65-F5344CB8AC3E}">
        <p14:creationId xmlns:p14="http://schemas.microsoft.com/office/powerpoint/2010/main" val="2633108964"/>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p:bldP spid="4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14"/>
          </p:nvPr>
        </p:nvSpPr>
        <p:spPr>
          <a:prstGeom prst="rect">
            <a:avLst/>
          </a:prstGeom>
        </p:spPr>
        <p:txBody>
          <a:bodyPr/>
          <a:lstStyle/>
          <a:p>
            <a:r>
              <a:rPr lang="fr-FR" dirty="0"/>
              <a:t>Les rencontres nationales des SCoT</a:t>
            </a:r>
          </a:p>
        </p:txBody>
      </p:sp>
      <p:sp>
        <p:nvSpPr>
          <p:cNvPr id="401" name="Shape 40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38</a:t>
            </a:fld>
            <a:endParaRPr/>
          </a:p>
        </p:txBody>
      </p:sp>
      <p:sp>
        <p:nvSpPr>
          <p:cNvPr id="6" name="Shape 400">
            <a:extLst>
              <a:ext uri="{FF2B5EF4-FFF2-40B4-BE49-F238E27FC236}">
                <a16:creationId xmlns:a16="http://schemas.microsoft.com/office/drawing/2014/main" id="{FF2FADE9-D7E1-4A35-86E1-07FC5CBEB36E}"/>
              </a:ext>
            </a:extLst>
          </p:cNvPr>
          <p:cNvSpPr/>
          <p:nvPr/>
        </p:nvSpPr>
        <p:spPr>
          <a:xfrm>
            <a:off x="1687465" y="1481821"/>
            <a:ext cx="10086330" cy="784830"/>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marL="342900" indent="-342900">
              <a:buFont typeface="Wingdings" panose="05000000000000000000" pitchFamily="2" charset="2"/>
              <a:buChar char="§"/>
            </a:pPr>
            <a:endParaRPr lang="fr-FR" sz="900" dirty="0">
              <a:solidFill>
                <a:srgbClr val="574B5C"/>
              </a:solidFill>
            </a:endParaRPr>
          </a:p>
          <a:p>
            <a:pPr algn="l">
              <a:defRPr sz="5200">
                <a:solidFill>
                  <a:schemeClr val="accent3">
                    <a:hueOff val="3956102"/>
                    <a:satOff val="-37830"/>
                    <a:lumOff val="-30327"/>
                  </a:schemeClr>
                </a:solidFill>
              </a:defRPr>
            </a:pPr>
            <a:endParaRPr lang="fr-FR" sz="2600" dirty="0"/>
          </a:p>
          <a:p>
            <a:pPr algn="l">
              <a:defRPr sz="5200">
                <a:solidFill>
                  <a:schemeClr val="accent3">
                    <a:hueOff val="3956102"/>
                    <a:satOff val="-37830"/>
                    <a:lumOff val="-30327"/>
                  </a:schemeClr>
                </a:solidFill>
              </a:defRPr>
            </a:pPr>
            <a:endParaRPr sz="1000" dirty="0"/>
          </a:p>
        </p:txBody>
      </p:sp>
      <p:sp>
        <p:nvSpPr>
          <p:cNvPr id="7" name="Shape 400">
            <a:extLst>
              <a:ext uri="{FF2B5EF4-FFF2-40B4-BE49-F238E27FC236}">
                <a16:creationId xmlns:a16="http://schemas.microsoft.com/office/drawing/2014/main" id="{6DB9D13E-6084-4965-A5D4-301190E350E0}"/>
              </a:ext>
            </a:extLst>
          </p:cNvPr>
          <p:cNvSpPr/>
          <p:nvPr/>
        </p:nvSpPr>
        <p:spPr>
          <a:xfrm>
            <a:off x="475355" y="1481821"/>
            <a:ext cx="11426685" cy="1508105"/>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algn="just">
              <a:lnSpc>
                <a:spcPct val="107000"/>
              </a:lnSpc>
              <a:spcAft>
                <a:spcPts val="800"/>
              </a:spcAft>
            </a:pPr>
            <a:r>
              <a:rPr lang="fr-FR" sz="2000" b="1" dirty="0">
                <a:solidFill>
                  <a:srgbClr val="FFC000">
                    <a:lumMod val="50000"/>
                  </a:srgbClr>
                </a:solidFill>
                <a:latin typeface="Calibri" panose="020F0502020204030204"/>
              </a:rPr>
              <a:t>Besançon du 15 juin après midi au 17 juin midi</a:t>
            </a:r>
          </a:p>
          <a:p>
            <a:pPr algn="just">
              <a:lnSpc>
                <a:spcPct val="107000"/>
              </a:lnSpc>
              <a:spcAft>
                <a:spcPts val="800"/>
              </a:spcAft>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600" b="1" dirty="0">
              <a:solidFill>
                <a:srgbClr val="FFC000">
                  <a:lumMod val="50000"/>
                </a:srgbClr>
              </a:solidFill>
              <a:latin typeface="Calibri" panose="020F0502020204030204"/>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2" name="Shape 400">
            <a:extLst>
              <a:ext uri="{FF2B5EF4-FFF2-40B4-BE49-F238E27FC236}">
                <a16:creationId xmlns:a16="http://schemas.microsoft.com/office/drawing/2014/main" id="{51E71516-B7C6-1D47-8D6D-9364CC4A2357}"/>
              </a:ext>
            </a:extLst>
          </p:cNvPr>
          <p:cNvSpPr/>
          <p:nvPr/>
        </p:nvSpPr>
        <p:spPr>
          <a:xfrm>
            <a:off x="1983292" y="4538384"/>
            <a:ext cx="10086330" cy="430887"/>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3" name="Shape 400">
            <a:extLst>
              <a:ext uri="{FF2B5EF4-FFF2-40B4-BE49-F238E27FC236}">
                <a16:creationId xmlns:a16="http://schemas.microsoft.com/office/drawing/2014/main" id="{B9A46666-551C-A44B-AFB2-A1626B00E628}"/>
              </a:ext>
            </a:extLst>
          </p:cNvPr>
          <p:cNvSpPr/>
          <p:nvPr/>
        </p:nvSpPr>
        <p:spPr>
          <a:xfrm>
            <a:off x="1983292" y="5376179"/>
            <a:ext cx="10086330" cy="430887"/>
          </a:xfrm>
          <a:prstGeom prst="rect">
            <a:avLst/>
          </a:prstGeom>
          <a:ln w="25400">
            <a:miter lim="400000"/>
          </a:ln>
          <a:extLst>
            <a:ext uri="{C572A759-6A51-4108-AA02-DFA0A04FC94B}">
              <ma14:wrappingTextBoxFlag xmlns:ma14="http://schemas.microsoft.com/office/mac/drawingml/2011/main" xmlns=""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4" name="Shape 402">
            <a:extLst>
              <a:ext uri="{FF2B5EF4-FFF2-40B4-BE49-F238E27FC236}">
                <a16:creationId xmlns:a16="http://schemas.microsoft.com/office/drawing/2014/main" id="{BEBF144E-AC41-6B8F-EAEE-646B0472D7EE}"/>
              </a:ext>
            </a:extLst>
          </p:cNvPr>
          <p:cNvSpPr txBox="1">
            <a:spLocks/>
          </p:cNvSpPr>
          <p:nvPr/>
        </p:nvSpPr>
        <p:spPr>
          <a:xfrm>
            <a:off x="1394985" y="996726"/>
            <a:ext cx="10378811" cy="352806"/>
          </a:xfrm>
          <a:prstGeom prst="rect">
            <a:avLst/>
          </a:prstGeom>
          <a:ln w="12700"/>
        </p:spPr>
        <p:txBody>
          <a:bodyPr vert="horz" lIns="91440" tIns="45720" rIns="91440" bIns="45720" rtlCol="0">
            <a:normAutofit/>
          </a:bodyPr>
          <a:lstStyle>
            <a:lvl1pPr marL="0" indent="0" algn="l" defTabSz="630936" rtl="0" eaLnBrk="1" latinLnBrk="0" hangingPunct="1">
              <a:lnSpc>
                <a:spcPct val="90000"/>
              </a:lnSpc>
              <a:spcBef>
                <a:spcPts val="650"/>
              </a:spcBef>
              <a:buSzTx/>
              <a:buFontTx/>
              <a:buNone/>
              <a:defRPr sz="1725" i="1" kern="1200">
                <a:solidFill>
                  <a:schemeClr val="accent1">
                    <a:hueOff val="-10891698"/>
                    <a:satOff val="15195"/>
                    <a:lumOff val="-20585"/>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Monsieur Michel MATHISSART</a:t>
            </a:r>
          </a:p>
        </p:txBody>
      </p:sp>
      <p:sp>
        <p:nvSpPr>
          <p:cNvPr id="10" name="ZoneTexte 9">
            <a:extLst>
              <a:ext uri="{FF2B5EF4-FFF2-40B4-BE49-F238E27FC236}">
                <a16:creationId xmlns:a16="http://schemas.microsoft.com/office/drawing/2014/main" id="{4E41FF52-C79C-B91E-583F-ACD5B671A6A6}"/>
              </a:ext>
            </a:extLst>
          </p:cNvPr>
          <p:cNvSpPr txBox="1"/>
          <p:nvPr/>
        </p:nvSpPr>
        <p:spPr>
          <a:xfrm>
            <a:off x="418205" y="2257972"/>
            <a:ext cx="10648950" cy="3970318"/>
          </a:xfrm>
          <a:prstGeom prst="rect">
            <a:avLst/>
          </a:prstGeom>
          <a:noFill/>
        </p:spPr>
        <p:txBody>
          <a:bodyPr wrap="square">
            <a:spAutoFit/>
          </a:bodyPr>
          <a:lstStyle/>
          <a:p>
            <a:pPr algn="just"/>
            <a:r>
              <a:rPr lang="fr-FR" dirty="0"/>
              <a:t>Cette édition 2022 abordera la question complexe des nouveaux modèles d’aménagement des territoires qui s’imposent à tous.</a:t>
            </a:r>
          </a:p>
          <a:p>
            <a:pPr algn="just"/>
            <a:endParaRPr lang="fr-FR" dirty="0"/>
          </a:p>
          <a:p>
            <a:pPr algn="just"/>
            <a:r>
              <a:rPr lang="fr-FR" dirty="0"/>
              <a:t>Nous vivons une révolution d’aménagement du territoire : le changement climatique, l’évolution des risques, les mutations du commerce, l’évolution démographique vont bouleverser la vie dans nos territoires et notre manière de les aménager.</a:t>
            </a:r>
          </a:p>
          <a:p>
            <a:pPr algn="just"/>
            <a:r>
              <a:rPr lang="fr-FR" dirty="0"/>
              <a:t>La loi Climat et Résilience et l’objectif « Zéro artificialisation nette » vont accélérer l’urgence de repenser nos projets de territoire et nos modèles d’aménagement.</a:t>
            </a:r>
          </a:p>
          <a:p>
            <a:pPr algn="just"/>
            <a:r>
              <a:rPr lang="fr-FR" dirty="0"/>
              <a:t>Il est nécessaire de réaliser les récits d’aménagement pour construire le nouveau chemin à emprunter pour s’assurer d’un travail renforcé sur la sobriété foncière et sur l’intégration d’une nouvelle notion, l’artificialisation.</a:t>
            </a:r>
          </a:p>
          <a:p>
            <a:pPr algn="just"/>
            <a:r>
              <a:rPr lang="fr-FR" dirty="0"/>
              <a:t>Comment accompagner les élus dans ces nombreux changements ? Quelles sont les bonnes questions à se poser pour repositionner son projet de territoire face à ces enjeux ? Comment s’appuyer sur la réalité des différences territoriales qui existent aujourd’hui en France ?</a:t>
            </a:r>
          </a:p>
          <a:p>
            <a:pPr algn="just"/>
            <a:r>
              <a:rPr lang="fr-FR" dirty="0"/>
              <a:t>Autant de questions qui seront au cœur des débats et des plénières de ces Rencontres nationales des SCoT.</a:t>
            </a:r>
          </a:p>
        </p:txBody>
      </p:sp>
    </p:spTree>
    <p:extLst>
      <p:ext uri="{BB962C8B-B14F-4D97-AF65-F5344CB8AC3E}">
        <p14:creationId xmlns:p14="http://schemas.microsoft.com/office/powerpoint/2010/main" val="10638996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p:cNvSpPr>
          <p:nvPr>
            <p:ph type="body" sz="quarter" idx="13"/>
          </p:nvPr>
        </p:nvSpPr>
        <p:spPr>
          <a:prstGeom prst="rect">
            <a:avLst/>
          </a:prstGeom>
        </p:spPr>
        <p:txBody>
          <a:bodyPr/>
          <a:lstStyle/>
          <a:p>
            <a:r>
              <a:rPr lang="fr-FR" dirty="0"/>
              <a:t>Madame Françoise ROSSIGNOL</a:t>
            </a:r>
          </a:p>
        </p:txBody>
      </p:sp>
      <p:sp>
        <p:nvSpPr>
          <p:cNvPr id="403" name="Shape 403"/>
          <p:cNvSpPr>
            <a:spLocks noGrp="1"/>
          </p:cNvSpPr>
          <p:nvPr>
            <p:ph type="body" sz="quarter" idx="14"/>
          </p:nvPr>
        </p:nvSpPr>
        <p:spPr>
          <a:prstGeom prst="rect">
            <a:avLst/>
          </a:prstGeom>
        </p:spPr>
        <p:txBody>
          <a:bodyPr/>
          <a:lstStyle/>
          <a:p>
            <a:r>
              <a:rPr lang="fr-FR" dirty="0"/>
              <a:t>Agenda</a:t>
            </a:r>
            <a:endParaRPr dirty="0"/>
          </a:p>
        </p:txBody>
      </p:sp>
      <p:sp>
        <p:nvSpPr>
          <p:cNvPr id="401" name="Shape 40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39</a:t>
            </a:fld>
            <a:endParaRPr/>
          </a:p>
        </p:txBody>
      </p:sp>
      <p:sp>
        <p:nvSpPr>
          <p:cNvPr id="7" name="Shape 400">
            <a:extLst>
              <a:ext uri="{FF2B5EF4-FFF2-40B4-BE49-F238E27FC236}">
                <a16:creationId xmlns:a16="http://schemas.microsoft.com/office/drawing/2014/main" id="{540227CC-E506-49F7-AB06-3080DF4988F0}"/>
              </a:ext>
            </a:extLst>
          </p:cNvPr>
          <p:cNvSpPr/>
          <p:nvPr/>
        </p:nvSpPr>
        <p:spPr>
          <a:xfrm>
            <a:off x="2752500" y="2563800"/>
            <a:ext cx="9365671" cy="1015663"/>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l"/>
            <a:r>
              <a:rPr lang="fr-FR" sz="2000" dirty="0"/>
              <a:t>	</a:t>
            </a:r>
            <a:endParaRPr lang="fr-FR" sz="2000" b="1" dirty="0">
              <a:solidFill>
                <a:srgbClr val="574B5C"/>
              </a:solidFill>
            </a:endParaRPr>
          </a:p>
          <a:p>
            <a:pPr algn="l"/>
            <a:r>
              <a:rPr lang="fr-FR" sz="2000" b="1" dirty="0">
                <a:solidFill>
                  <a:srgbClr val="574B5C"/>
                </a:solidFill>
              </a:rPr>
              <a:t>	Mercredi 22 Juin 2022 – 18 h00</a:t>
            </a:r>
          </a:p>
          <a:p>
            <a:r>
              <a:rPr lang="fr-FR" sz="2000" b="1" dirty="0">
                <a:solidFill>
                  <a:srgbClr val="574B5C"/>
                </a:solidFill>
              </a:rPr>
              <a:t>		Comité Syndical à ECURIE		</a:t>
            </a:r>
            <a:r>
              <a:rPr lang="fr-FR" sz="2000" dirty="0"/>
              <a:t>	</a:t>
            </a:r>
          </a:p>
        </p:txBody>
      </p:sp>
    </p:spTree>
    <p:extLst>
      <p:ext uri="{BB962C8B-B14F-4D97-AF65-F5344CB8AC3E}">
        <p14:creationId xmlns:p14="http://schemas.microsoft.com/office/powerpoint/2010/main" val="14532423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165BD24-2E42-4630-B3E6-7DB7E0F0286E}"/>
              </a:ext>
            </a:extLst>
          </p:cNvPr>
          <p:cNvSpPr txBox="1"/>
          <p:nvPr/>
        </p:nvSpPr>
        <p:spPr>
          <a:xfrm>
            <a:off x="1272269" y="0"/>
            <a:ext cx="10081808" cy="7391707"/>
          </a:xfrm>
          <a:prstGeom prst="rect">
            <a:avLst/>
          </a:prstGeom>
          <a:noFill/>
        </p:spPr>
        <p:txBody>
          <a:bodyPr wrap="square" rtlCol="0" anchor="ctr" anchorCtr="0">
            <a:noAutofit/>
          </a:bodyPr>
          <a:lstStyle/>
          <a:p>
            <a:pPr lvl="1"/>
            <a:endParaRPr lang="fr-FR" dirty="0">
              <a:solidFill>
                <a:srgbClr val="56495A"/>
              </a:solidFill>
            </a:endParaRPr>
          </a:p>
          <a:p>
            <a:pPr lvl="1"/>
            <a:endParaRPr lang="fr-FR" dirty="0">
              <a:solidFill>
                <a:srgbClr val="56495A"/>
              </a:solidFill>
            </a:endParaRPr>
          </a:p>
        </p:txBody>
      </p:sp>
      <p:pic>
        <p:nvPicPr>
          <p:cNvPr id="6" name="Image 5">
            <a:extLst>
              <a:ext uri="{FF2B5EF4-FFF2-40B4-BE49-F238E27FC236}">
                <a16:creationId xmlns:a16="http://schemas.microsoft.com/office/drawing/2014/main" id="{3DCDDDE8-3200-2589-E084-9E67509A5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20" y="1228725"/>
            <a:ext cx="6103670" cy="4181475"/>
          </a:xfrm>
          <a:prstGeom prst="rect">
            <a:avLst/>
          </a:prstGeom>
          <a:ln>
            <a:solidFill>
              <a:schemeClr val="tx1"/>
            </a:solidFill>
          </a:ln>
        </p:spPr>
      </p:pic>
      <p:pic>
        <p:nvPicPr>
          <p:cNvPr id="8" name="Image 7">
            <a:extLst>
              <a:ext uri="{FF2B5EF4-FFF2-40B4-BE49-F238E27FC236}">
                <a16:creationId xmlns:a16="http://schemas.microsoft.com/office/drawing/2014/main" id="{A6BAB5AB-B6D1-03D1-8A01-A26287BDC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055" y="839850"/>
            <a:ext cx="4156094" cy="1397905"/>
          </a:xfrm>
          <a:prstGeom prst="rect">
            <a:avLst/>
          </a:prstGeom>
        </p:spPr>
      </p:pic>
      <p:pic>
        <p:nvPicPr>
          <p:cNvPr id="9" name="Image 8">
            <a:extLst>
              <a:ext uri="{FF2B5EF4-FFF2-40B4-BE49-F238E27FC236}">
                <a16:creationId xmlns:a16="http://schemas.microsoft.com/office/drawing/2014/main" id="{FE5AF188-DA21-47ED-E6FA-073E0BC42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6127" y="2419321"/>
            <a:ext cx="4237950" cy="1485463"/>
          </a:xfrm>
          <a:prstGeom prst="rect">
            <a:avLst/>
          </a:prstGeom>
        </p:spPr>
      </p:pic>
      <p:pic>
        <p:nvPicPr>
          <p:cNvPr id="10" name="Image 9">
            <a:extLst>
              <a:ext uri="{FF2B5EF4-FFF2-40B4-BE49-F238E27FC236}">
                <a16:creationId xmlns:a16="http://schemas.microsoft.com/office/drawing/2014/main" id="{A1E2AE96-7F2B-8551-9E8C-FD71A5945A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1506" y="4086350"/>
            <a:ext cx="4237950" cy="1638328"/>
          </a:xfrm>
          <a:prstGeom prst="rect">
            <a:avLst/>
          </a:prstGeom>
        </p:spPr>
      </p:pic>
      <p:sp>
        <p:nvSpPr>
          <p:cNvPr id="2" name="ZoneTexte 1">
            <a:extLst>
              <a:ext uri="{FF2B5EF4-FFF2-40B4-BE49-F238E27FC236}">
                <a16:creationId xmlns:a16="http://schemas.microsoft.com/office/drawing/2014/main" id="{7F051637-34FA-AA87-416C-807A2176952E}"/>
              </a:ext>
            </a:extLst>
          </p:cNvPr>
          <p:cNvSpPr txBox="1"/>
          <p:nvPr/>
        </p:nvSpPr>
        <p:spPr>
          <a:xfrm>
            <a:off x="7157055" y="477577"/>
            <a:ext cx="3448050" cy="307777"/>
          </a:xfrm>
          <a:prstGeom prst="rect">
            <a:avLst/>
          </a:prstGeom>
          <a:noFill/>
        </p:spPr>
        <p:txBody>
          <a:bodyPr wrap="square" rtlCol="0">
            <a:spAutoFit/>
          </a:bodyPr>
          <a:lstStyle/>
          <a:p>
            <a:r>
              <a:rPr lang="fr-FR" sz="1400" dirty="0">
                <a:solidFill>
                  <a:schemeClr val="accent1">
                    <a:lumMod val="75000"/>
                  </a:schemeClr>
                </a:solidFill>
              </a:rPr>
              <a:t>Vues projetées</a:t>
            </a:r>
          </a:p>
        </p:txBody>
      </p:sp>
    </p:spTree>
    <p:extLst>
      <p:ext uri="{BB962C8B-B14F-4D97-AF65-F5344CB8AC3E}">
        <p14:creationId xmlns:p14="http://schemas.microsoft.com/office/powerpoint/2010/main" val="2088374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40</a:t>
            </a:fld>
            <a:endParaRPr/>
          </a:p>
        </p:txBody>
      </p:sp>
      <p:pic>
        <p:nvPicPr>
          <p:cNvPr id="702" name="01_Generique.jpg"/>
          <p:cNvPicPr>
            <a:picLocks noGrp="1" noChangeAspect="1"/>
          </p:cNvPicPr>
          <p:nvPr>
            <p:ph type="pic" idx="13"/>
          </p:nvPr>
        </p:nvPicPr>
        <p:blipFill>
          <a:blip r:embed="rId2"/>
          <a:srcRect t="19290" b="46030"/>
          <a:stretch>
            <a:fillRect/>
          </a:stretch>
        </p:blipFill>
        <p:spPr>
          <a:xfrm>
            <a:off x="0" y="-1"/>
            <a:ext cx="12192000" cy="4348163"/>
          </a:xfrm>
          <a:prstGeom prst="rect">
            <a:avLst/>
          </a:prstGeom>
        </p:spPr>
      </p:pic>
      <p:sp>
        <p:nvSpPr>
          <p:cNvPr id="703" name="Shape 703"/>
          <p:cNvSpPr/>
          <p:nvPr/>
        </p:nvSpPr>
        <p:spPr>
          <a:xfrm>
            <a:off x="4096292" y="5151813"/>
            <a:ext cx="3828227" cy="523220"/>
          </a:xfrm>
          <a:prstGeom prst="rect">
            <a:avLst/>
          </a:prstGeom>
          <a:ln w="25400">
            <a:miter lim="400000"/>
          </a:ln>
          <a:extLst>
            <a:ext uri="{C572A759-6A51-4108-AA02-DFA0A04FC94B}">
              <ma14:wrappingTextBoxFlag xmlns:ma14="http://schemas.microsoft.com/office/mac/drawingml/2011/main" xmlns="" val="1"/>
            </a:ext>
          </a:extLst>
        </p:spPr>
        <p:txBody>
          <a:bodyPr wrap="none" tIns="45720" bIns="45720">
            <a:spAutoFit/>
          </a:bodyPr>
          <a:lstStyle>
            <a:lvl1pPr>
              <a:defRPr sz="5600">
                <a:solidFill>
                  <a:srgbClr val="FFFFFF"/>
                </a:solidFill>
              </a:defRPr>
            </a:lvl1pPr>
          </a:lstStyle>
          <a:p>
            <a:r>
              <a:rPr sz="2800" dirty="0">
                <a:solidFill>
                  <a:schemeClr val="accent4">
                    <a:lumMod val="50000"/>
                  </a:schemeClr>
                </a:solidFill>
              </a:rPr>
              <a:t>Merci de votre</a:t>
            </a:r>
            <a:r>
              <a:rPr lang="fr-FR" sz="2800" dirty="0">
                <a:solidFill>
                  <a:schemeClr val="accent4">
                    <a:lumMod val="50000"/>
                  </a:schemeClr>
                </a:solidFill>
              </a:rPr>
              <a:t> </a:t>
            </a:r>
            <a:r>
              <a:rPr sz="2800" dirty="0">
                <a:solidFill>
                  <a:schemeClr val="accent4">
                    <a:lumMod val="50000"/>
                  </a:schemeClr>
                </a:solidFill>
              </a:rPr>
              <a:t>attention</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14"/>
          </p:nvPr>
        </p:nvSpPr>
        <p:spPr>
          <a:prstGeom prst="rect">
            <a:avLst/>
          </a:prstGeom>
        </p:spPr>
        <p:txBody>
          <a:bodyPr/>
          <a:lstStyle/>
          <a:p>
            <a:r>
              <a:rPr lang="fr-FR" dirty="0"/>
              <a:t>Retour sur la Conférence des SCoT</a:t>
            </a:r>
          </a:p>
        </p:txBody>
      </p:sp>
      <p:sp>
        <p:nvSpPr>
          <p:cNvPr id="401" name="Shape 40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41</a:t>
            </a:fld>
            <a:endParaRPr/>
          </a:p>
        </p:txBody>
      </p:sp>
      <p:sp>
        <p:nvSpPr>
          <p:cNvPr id="6" name="Shape 400">
            <a:extLst>
              <a:ext uri="{FF2B5EF4-FFF2-40B4-BE49-F238E27FC236}">
                <a16:creationId xmlns:a16="http://schemas.microsoft.com/office/drawing/2014/main" id="{FF2FADE9-D7E1-4A35-86E1-07FC5CBEB36E}"/>
              </a:ext>
            </a:extLst>
          </p:cNvPr>
          <p:cNvSpPr/>
          <p:nvPr/>
        </p:nvSpPr>
        <p:spPr>
          <a:xfrm>
            <a:off x="1687465" y="1481821"/>
            <a:ext cx="10086330" cy="784830"/>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marL="342900" indent="-342900">
              <a:buFont typeface="Wingdings" panose="05000000000000000000" pitchFamily="2" charset="2"/>
              <a:buChar char="§"/>
            </a:pPr>
            <a:endParaRPr lang="fr-FR" sz="900" dirty="0">
              <a:solidFill>
                <a:srgbClr val="574B5C"/>
              </a:solidFill>
            </a:endParaRPr>
          </a:p>
          <a:p>
            <a:pPr algn="l">
              <a:defRPr sz="5200">
                <a:solidFill>
                  <a:schemeClr val="accent3">
                    <a:hueOff val="3956102"/>
                    <a:satOff val="-37830"/>
                    <a:lumOff val="-30327"/>
                  </a:schemeClr>
                </a:solidFill>
              </a:defRPr>
            </a:pPr>
            <a:endParaRPr lang="fr-FR" sz="2600" dirty="0"/>
          </a:p>
          <a:p>
            <a:pPr algn="l">
              <a:defRPr sz="5200">
                <a:solidFill>
                  <a:schemeClr val="accent3">
                    <a:hueOff val="3956102"/>
                    <a:satOff val="-37830"/>
                    <a:lumOff val="-30327"/>
                  </a:schemeClr>
                </a:solidFill>
              </a:defRPr>
            </a:pPr>
            <a:endParaRPr sz="1000" dirty="0"/>
          </a:p>
        </p:txBody>
      </p:sp>
      <p:sp>
        <p:nvSpPr>
          <p:cNvPr id="7" name="Shape 400">
            <a:extLst>
              <a:ext uri="{FF2B5EF4-FFF2-40B4-BE49-F238E27FC236}">
                <a16:creationId xmlns:a16="http://schemas.microsoft.com/office/drawing/2014/main" id="{6DB9D13E-6084-4965-A5D4-301190E350E0}"/>
              </a:ext>
            </a:extLst>
          </p:cNvPr>
          <p:cNvSpPr/>
          <p:nvPr/>
        </p:nvSpPr>
        <p:spPr>
          <a:xfrm>
            <a:off x="581025" y="1917185"/>
            <a:ext cx="11426685" cy="1142044"/>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just">
              <a:lnSpc>
                <a:spcPct val="107000"/>
              </a:lnSpc>
              <a:spcAft>
                <a:spcPts val="800"/>
              </a:spcAft>
            </a:pPr>
            <a:r>
              <a:rPr lang="fr-FR" sz="2000" b="1" dirty="0">
                <a:solidFill>
                  <a:srgbClr val="FFC000">
                    <a:lumMod val="50000"/>
                  </a:srgbClr>
                </a:solidFill>
                <a:latin typeface="Calibri" panose="020F0502020204030204"/>
              </a:rPr>
              <a:t>Le Scota</a:t>
            </a: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600" b="1" dirty="0">
              <a:solidFill>
                <a:srgbClr val="FFC000">
                  <a:lumMod val="50000"/>
                </a:srgbClr>
              </a:solidFill>
              <a:latin typeface="Calibri" panose="020F0502020204030204"/>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fr-FR" sz="16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2" name="Shape 400">
            <a:extLst>
              <a:ext uri="{FF2B5EF4-FFF2-40B4-BE49-F238E27FC236}">
                <a16:creationId xmlns:a16="http://schemas.microsoft.com/office/drawing/2014/main" id="{51E71516-B7C6-1D47-8D6D-9364CC4A2357}"/>
              </a:ext>
            </a:extLst>
          </p:cNvPr>
          <p:cNvSpPr/>
          <p:nvPr/>
        </p:nvSpPr>
        <p:spPr>
          <a:xfrm>
            <a:off x="1983292" y="4538384"/>
            <a:ext cx="10086330" cy="430887"/>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3" name="Shape 400">
            <a:extLst>
              <a:ext uri="{FF2B5EF4-FFF2-40B4-BE49-F238E27FC236}">
                <a16:creationId xmlns:a16="http://schemas.microsoft.com/office/drawing/2014/main" id="{B9A46666-551C-A44B-AFB2-A1626B00E628}"/>
              </a:ext>
            </a:extLst>
          </p:cNvPr>
          <p:cNvSpPr/>
          <p:nvPr/>
        </p:nvSpPr>
        <p:spPr>
          <a:xfrm>
            <a:off x="1983292" y="5376179"/>
            <a:ext cx="10086330" cy="430887"/>
          </a:xfrm>
          <a:prstGeom prst="rect">
            <a:avLst/>
          </a:prstGeom>
          <a:ln w="25400">
            <a:miter lim="400000"/>
          </a:ln>
          <a:extLst>
            <a:ext uri="{C572A759-6A51-4108-AA02-DFA0A04FC94B}">
              <ma14:wrappingTextBoxFlag xmlns="" xmlns:ma14="http://schemas.microsoft.com/office/mac/drawingml/2011/main" val="1"/>
            </a:ext>
          </a:extLst>
        </p:spPr>
        <p:txBody>
          <a:bodyPr wrap="square" tIns="45720" bIns="45720">
            <a:spAutoFit/>
          </a:bodyPr>
          <a:lstStyle/>
          <a:p>
            <a:pPr algn="l">
              <a:defRPr sz="5200">
                <a:solidFill>
                  <a:schemeClr val="accent3">
                    <a:hueOff val="3956102"/>
                    <a:satOff val="-37830"/>
                    <a:lumOff val="-30327"/>
                  </a:schemeClr>
                </a:solidFill>
              </a:defRPr>
            </a:pPr>
            <a:endParaRPr sz="2200" dirty="0">
              <a:latin typeface="Fira Sans Light" panose="020B0403050000020004" pitchFamily="34" charset="0"/>
            </a:endParaRPr>
          </a:p>
        </p:txBody>
      </p:sp>
      <p:sp>
        <p:nvSpPr>
          <p:cNvPr id="14" name="Shape 402">
            <a:extLst>
              <a:ext uri="{FF2B5EF4-FFF2-40B4-BE49-F238E27FC236}">
                <a16:creationId xmlns:a16="http://schemas.microsoft.com/office/drawing/2014/main" id="{BEBF144E-AC41-6B8F-EAEE-646B0472D7EE}"/>
              </a:ext>
            </a:extLst>
          </p:cNvPr>
          <p:cNvSpPr txBox="1">
            <a:spLocks/>
          </p:cNvSpPr>
          <p:nvPr/>
        </p:nvSpPr>
        <p:spPr>
          <a:xfrm>
            <a:off x="1394985" y="996726"/>
            <a:ext cx="10378811" cy="352806"/>
          </a:xfrm>
          <a:prstGeom prst="rect">
            <a:avLst/>
          </a:prstGeom>
          <a:ln w="12700"/>
        </p:spPr>
        <p:txBody>
          <a:bodyPr vert="horz" lIns="91440" tIns="45720" rIns="91440" bIns="45720" rtlCol="0">
            <a:normAutofit/>
          </a:bodyPr>
          <a:lstStyle>
            <a:lvl1pPr marL="0" indent="0" algn="l" defTabSz="630936" rtl="0" eaLnBrk="1" latinLnBrk="0" hangingPunct="1">
              <a:lnSpc>
                <a:spcPct val="90000"/>
              </a:lnSpc>
              <a:spcBef>
                <a:spcPts val="650"/>
              </a:spcBef>
              <a:buSzTx/>
              <a:buFontTx/>
              <a:buNone/>
              <a:defRPr sz="1725" i="1" kern="1200">
                <a:solidFill>
                  <a:schemeClr val="accent1">
                    <a:hueOff val="-10891698"/>
                    <a:satOff val="15195"/>
                    <a:lumOff val="-20585"/>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Madame Françoise ROSSIGNOL</a:t>
            </a:r>
          </a:p>
        </p:txBody>
      </p:sp>
    </p:spTree>
    <p:extLst>
      <p:ext uri="{BB962C8B-B14F-4D97-AF65-F5344CB8AC3E}">
        <p14:creationId xmlns:p14="http://schemas.microsoft.com/office/powerpoint/2010/main" val="40730131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165BD24-2E42-4630-B3E6-7DB7E0F0286E}"/>
              </a:ext>
            </a:extLst>
          </p:cNvPr>
          <p:cNvSpPr txBox="1"/>
          <p:nvPr/>
        </p:nvSpPr>
        <p:spPr>
          <a:xfrm>
            <a:off x="776969" y="990600"/>
            <a:ext cx="10081808" cy="1914525"/>
          </a:xfrm>
          <a:prstGeom prst="rect">
            <a:avLst/>
          </a:prstGeom>
          <a:noFill/>
        </p:spPr>
        <p:txBody>
          <a:bodyPr wrap="square" rtlCol="0" anchor="ctr" anchorCtr="0">
            <a:noAutofit/>
          </a:bodyPr>
          <a:lstStyle/>
          <a:p>
            <a:endParaRPr lang="fr-FR" sz="1400" i="1" dirty="0">
              <a:solidFill>
                <a:srgbClr val="56495A"/>
              </a:solidFill>
            </a:endParaRPr>
          </a:p>
          <a:p>
            <a:pPr marL="285750" indent="-285750">
              <a:buFont typeface="Wingdings" panose="05000000000000000000" pitchFamily="2" charset="2"/>
              <a:buChar char="q"/>
            </a:pPr>
            <a:r>
              <a:rPr lang="fr-FR" dirty="0">
                <a:solidFill>
                  <a:srgbClr val="56495A"/>
                </a:solidFill>
              </a:rPr>
              <a:t>PC 062 073 21 00013 Construction d’un bâtiment à usage de stockage et bureau sur la commune de Bailleul-Sire-Berthoult « ZAC ACTIPARC » : </a:t>
            </a:r>
            <a:r>
              <a:rPr lang="fr-FR" sz="1400" dirty="0">
                <a:solidFill>
                  <a:srgbClr val="56495A"/>
                </a:solidFill>
              </a:rPr>
              <a:t>avis du 9/02/20200</a:t>
            </a:r>
          </a:p>
          <a:p>
            <a:pPr marL="742950" lvl="1" indent="-285750">
              <a:buFont typeface="Wingdings" panose="05000000000000000000" pitchFamily="2" charset="2"/>
              <a:buChar char="q"/>
            </a:pPr>
            <a:r>
              <a:rPr lang="fr-FR" dirty="0">
                <a:solidFill>
                  <a:srgbClr val="56495A"/>
                </a:solidFill>
              </a:rPr>
              <a:t>Avis favorable</a:t>
            </a:r>
          </a:p>
          <a:p>
            <a:pPr lvl="1"/>
            <a:endParaRPr lang="fr-FR" dirty="0">
              <a:solidFill>
                <a:srgbClr val="56495A"/>
              </a:solidFill>
            </a:endParaRPr>
          </a:p>
        </p:txBody>
      </p:sp>
      <p:pic>
        <p:nvPicPr>
          <p:cNvPr id="13" name="Image 12">
            <a:extLst>
              <a:ext uri="{FF2B5EF4-FFF2-40B4-BE49-F238E27FC236}">
                <a16:creationId xmlns:a16="http://schemas.microsoft.com/office/drawing/2014/main" id="{7F9D5877-307E-2663-D9B4-0F1DEF7C2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56" y="2343151"/>
            <a:ext cx="5406444" cy="4133850"/>
          </a:xfrm>
          <a:prstGeom prst="rect">
            <a:avLst/>
          </a:prstGeom>
        </p:spPr>
      </p:pic>
      <p:pic>
        <p:nvPicPr>
          <p:cNvPr id="14" name="Image 13">
            <a:extLst>
              <a:ext uri="{FF2B5EF4-FFF2-40B4-BE49-F238E27FC236}">
                <a16:creationId xmlns:a16="http://schemas.microsoft.com/office/drawing/2014/main" id="{18EB03E6-056B-B813-898C-E82C60A0A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974" y="2179468"/>
            <a:ext cx="4251325" cy="2466266"/>
          </a:xfrm>
          <a:prstGeom prst="rect">
            <a:avLst/>
          </a:prstGeom>
        </p:spPr>
      </p:pic>
      <p:pic>
        <p:nvPicPr>
          <p:cNvPr id="15" name="Image 14">
            <a:extLst>
              <a:ext uri="{FF2B5EF4-FFF2-40B4-BE49-F238E27FC236}">
                <a16:creationId xmlns:a16="http://schemas.microsoft.com/office/drawing/2014/main" id="{FDB09DC9-04F0-A7E9-2CAF-3C53F1A60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0975" y="4645734"/>
            <a:ext cx="4364990" cy="2212266"/>
          </a:xfrm>
          <a:prstGeom prst="rect">
            <a:avLst/>
          </a:prstGeom>
        </p:spPr>
      </p:pic>
    </p:spTree>
    <p:extLst>
      <p:ext uri="{BB962C8B-B14F-4D97-AF65-F5344CB8AC3E}">
        <p14:creationId xmlns:p14="http://schemas.microsoft.com/office/powerpoint/2010/main" val="2945517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165BD24-2E42-4630-B3E6-7DB7E0F0286E}"/>
              </a:ext>
            </a:extLst>
          </p:cNvPr>
          <p:cNvSpPr txBox="1"/>
          <p:nvPr/>
        </p:nvSpPr>
        <p:spPr>
          <a:xfrm>
            <a:off x="776969" y="990600"/>
            <a:ext cx="10081808" cy="1419225"/>
          </a:xfrm>
          <a:prstGeom prst="rect">
            <a:avLst/>
          </a:prstGeom>
          <a:noFill/>
        </p:spPr>
        <p:txBody>
          <a:bodyPr wrap="square" rtlCol="0" anchor="ctr" anchorCtr="0">
            <a:noAutofit/>
          </a:bodyPr>
          <a:lstStyle/>
          <a:p>
            <a:endParaRPr lang="fr-FR" sz="1400" i="1" dirty="0">
              <a:solidFill>
                <a:srgbClr val="56495A"/>
              </a:solidFill>
            </a:endParaRPr>
          </a:p>
          <a:p>
            <a:pPr marL="285750" indent="-285750">
              <a:buFont typeface="Wingdings" panose="05000000000000000000" pitchFamily="2" charset="2"/>
              <a:buChar char="q"/>
            </a:pPr>
            <a:r>
              <a:rPr lang="fr-FR" dirty="0">
                <a:solidFill>
                  <a:srgbClr val="56495A"/>
                </a:solidFill>
              </a:rPr>
              <a:t>PC 062 099 21 000 20 Construction de 3 bâtisses de logements collectifs et de 25 maisons individuelles sur la commune de Beaurains : </a:t>
            </a:r>
            <a:r>
              <a:rPr lang="fr-FR" sz="1400" dirty="0">
                <a:solidFill>
                  <a:srgbClr val="56495A"/>
                </a:solidFill>
              </a:rPr>
              <a:t>avis du 28/02/2022</a:t>
            </a:r>
          </a:p>
          <a:p>
            <a:pPr marL="742950" lvl="1" indent="-285750">
              <a:buFont typeface="Wingdings" panose="05000000000000000000" pitchFamily="2" charset="2"/>
              <a:buChar char="q"/>
            </a:pPr>
            <a:r>
              <a:rPr lang="fr-FR" dirty="0">
                <a:solidFill>
                  <a:srgbClr val="56495A"/>
                </a:solidFill>
              </a:rPr>
              <a:t>Avis favorable</a:t>
            </a:r>
          </a:p>
          <a:p>
            <a:pPr lvl="1"/>
            <a:endParaRPr lang="fr-FR" dirty="0">
              <a:solidFill>
                <a:srgbClr val="56495A"/>
              </a:solidFill>
            </a:endParaRPr>
          </a:p>
        </p:txBody>
      </p:sp>
      <p:pic>
        <p:nvPicPr>
          <p:cNvPr id="3" name="Image 2" descr="Une image contenant carte&#10;&#10;Description générée automatiquement">
            <a:extLst>
              <a:ext uri="{FF2B5EF4-FFF2-40B4-BE49-F238E27FC236}">
                <a16:creationId xmlns:a16="http://schemas.microsoft.com/office/drawing/2014/main" id="{4689687A-F43F-0B84-D880-BD1C8C533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09825"/>
            <a:ext cx="4210050" cy="4219575"/>
          </a:xfrm>
          <a:prstGeom prst="rect">
            <a:avLst/>
          </a:prstGeom>
        </p:spPr>
      </p:pic>
      <p:sp>
        <p:nvSpPr>
          <p:cNvPr id="4" name="ZoneTexte 3">
            <a:extLst>
              <a:ext uri="{FF2B5EF4-FFF2-40B4-BE49-F238E27FC236}">
                <a16:creationId xmlns:a16="http://schemas.microsoft.com/office/drawing/2014/main" id="{DAAADBA5-82E3-4356-1C28-AC3AAA847047}"/>
              </a:ext>
            </a:extLst>
          </p:cNvPr>
          <p:cNvSpPr txBox="1"/>
          <p:nvPr/>
        </p:nvSpPr>
        <p:spPr>
          <a:xfrm>
            <a:off x="561974" y="2139434"/>
            <a:ext cx="3286125" cy="338554"/>
          </a:xfrm>
          <a:prstGeom prst="rect">
            <a:avLst/>
          </a:prstGeom>
          <a:noFill/>
        </p:spPr>
        <p:txBody>
          <a:bodyPr wrap="square" rtlCol="0">
            <a:spAutoFit/>
          </a:bodyPr>
          <a:lstStyle/>
          <a:p>
            <a:r>
              <a:rPr lang="fr-FR" sz="1600" dirty="0">
                <a:solidFill>
                  <a:schemeClr val="accent1">
                    <a:lumMod val="75000"/>
                  </a:schemeClr>
                </a:solidFill>
              </a:rPr>
              <a:t>Vue aérienne du site</a:t>
            </a:r>
          </a:p>
        </p:txBody>
      </p:sp>
      <p:pic>
        <p:nvPicPr>
          <p:cNvPr id="6" name="Image 5">
            <a:extLst>
              <a:ext uri="{FF2B5EF4-FFF2-40B4-BE49-F238E27FC236}">
                <a16:creationId xmlns:a16="http://schemas.microsoft.com/office/drawing/2014/main" id="{D656FB38-BC2F-01EA-EC07-85D3F9898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956" y="2477988"/>
            <a:ext cx="6311265" cy="3865880"/>
          </a:xfrm>
          <a:prstGeom prst="rect">
            <a:avLst/>
          </a:prstGeom>
        </p:spPr>
      </p:pic>
      <p:sp>
        <p:nvSpPr>
          <p:cNvPr id="7" name="ZoneTexte 6">
            <a:extLst>
              <a:ext uri="{FF2B5EF4-FFF2-40B4-BE49-F238E27FC236}">
                <a16:creationId xmlns:a16="http://schemas.microsoft.com/office/drawing/2014/main" id="{FC1E59B8-1216-389D-B615-7ECB88ABC87F}"/>
              </a:ext>
            </a:extLst>
          </p:cNvPr>
          <p:cNvSpPr txBox="1"/>
          <p:nvPr/>
        </p:nvSpPr>
        <p:spPr>
          <a:xfrm>
            <a:off x="5016956" y="2139434"/>
            <a:ext cx="3286125" cy="338554"/>
          </a:xfrm>
          <a:prstGeom prst="rect">
            <a:avLst/>
          </a:prstGeom>
          <a:noFill/>
        </p:spPr>
        <p:txBody>
          <a:bodyPr wrap="square" rtlCol="0">
            <a:spAutoFit/>
          </a:bodyPr>
          <a:lstStyle/>
          <a:p>
            <a:r>
              <a:rPr lang="fr-FR" sz="1600" dirty="0">
                <a:solidFill>
                  <a:schemeClr val="accent1">
                    <a:lumMod val="75000"/>
                  </a:schemeClr>
                </a:solidFill>
              </a:rPr>
              <a:t>Projet</a:t>
            </a:r>
          </a:p>
        </p:txBody>
      </p:sp>
    </p:spTree>
    <p:extLst>
      <p:ext uri="{BB962C8B-B14F-4D97-AF65-F5344CB8AC3E}">
        <p14:creationId xmlns:p14="http://schemas.microsoft.com/office/powerpoint/2010/main" val="1241340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98BA137-D1E8-4F11-A359-E6B63A2C4921}"/>
              </a:ext>
            </a:extLst>
          </p:cNvPr>
          <p:cNvSpPr txBox="1"/>
          <p:nvPr/>
        </p:nvSpPr>
        <p:spPr>
          <a:xfrm>
            <a:off x="648929" y="629266"/>
            <a:ext cx="3505495" cy="16223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chemeClr val="tx2"/>
                </a:solidFill>
                <a:latin typeface="+mj-lt"/>
                <a:ea typeface="+mj-ea"/>
                <a:cs typeface="+mj-cs"/>
              </a:rPr>
              <a:t>Plan masse</a:t>
            </a:r>
          </a:p>
        </p:txBody>
      </p:sp>
      <p:sp>
        <p:nvSpPr>
          <p:cNvPr id="2" name="ZoneTexte 1">
            <a:extLst>
              <a:ext uri="{FF2B5EF4-FFF2-40B4-BE49-F238E27FC236}">
                <a16:creationId xmlns:a16="http://schemas.microsoft.com/office/drawing/2014/main" id="{065BDE52-4FBD-A863-09AC-D5F8D241D8E9}"/>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u="sng">
                <a:solidFill>
                  <a:schemeClr val="tx2"/>
                </a:solidFill>
              </a:rPr>
              <a:t>Typologie des logements </a:t>
            </a:r>
            <a:r>
              <a:rPr lang="en-US" sz="2000">
                <a:solidFill>
                  <a:schemeClr val="tx2"/>
                </a:solidFill>
              </a:rPr>
              <a:t>:</a:t>
            </a:r>
          </a:p>
          <a:p>
            <a:pPr marL="285750" indent="-228600">
              <a:lnSpc>
                <a:spcPct val="90000"/>
              </a:lnSpc>
              <a:spcAft>
                <a:spcPts val="600"/>
              </a:spcAft>
              <a:buFont typeface="Arial" panose="020B0604020202020204" pitchFamily="34" charset="0"/>
              <a:buChar char="•"/>
            </a:pPr>
            <a:r>
              <a:rPr lang="en-US" sz="2000">
                <a:solidFill>
                  <a:schemeClr val="tx2"/>
                </a:solidFill>
              </a:rPr>
              <a:t>25 maisons individuelles groupées</a:t>
            </a:r>
          </a:p>
          <a:p>
            <a:pPr marL="285750" indent="-228600">
              <a:lnSpc>
                <a:spcPct val="90000"/>
              </a:lnSpc>
              <a:spcAft>
                <a:spcPts val="600"/>
              </a:spcAft>
              <a:buFont typeface="Arial" panose="020B0604020202020204" pitchFamily="34" charset="0"/>
              <a:buChar char="•"/>
            </a:pPr>
            <a:r>
              <a:rPr lang="en-US" sz="2000">
                <a:solidFill>
                  <a:schemeClr val="tx2"/>
                </a:solidFill>
              </a:rPr>
              <a:t>75 logements collectifs</a:t>
            </a:r>
          </a:p>
          <a:p>
            <a:pPr marL="285750" indent="-228600">
              <a:lnSpc>
                <a:spcPct val="90000"/>
              </a:lnSpc>
              <a:spcAft>
                <a:spcPts val="600"/>
              </a:spcAft>
              <a:buFont typeface="Arial" panose="020B0604020202020204" pitchFamily="34" charset="0"/>
              <a:buChar char="•"/>
            </a:pPr>
            <a:r>
              <a:rPr lang="en-US" sz="2000">
                <a:solidFill>
                  <a:schemeClr val="tx2"/>
                </a:solidFill>
              </a:rPr>
              <a:t>24 T2</a:t>
            </a:r>
          </a:p>
          <a:p>
            <a:pPr marL="285750" indent="-228600">
              <a:lnSpc>
                <a:spcPct val="90000"/>
              </a:lnSpc>
              <a:spcAft>
                <a:spcPts val="600"/>
              </a:spcAft>
              <a:buFont typeface="Arial" panose="020B0604020202020204" pitchFamily="34" charset="0"/>
              <a:buChar char="•"/>
            </a:pPr>
            <a:r>
              <a:rPr lang="en-US" sz="2000">
                <a:solidFill>
                  <a:schemeClr val="tx2"/>
                </a:solidFill>
              </a:rPr>
              <a:t>30 T3</a:t>
            </a:r>
          </a:p>
          <a:p>
            <a:pPr marL="285750" indent="-228600">
              <a:lnSpc>
                <a:spcPct val="90000"/>
              </a:lnSpc>
              <a:spcAft>
                <a:spcPts val="600"/>
              </a:spcAft>
              <a:buFont typeface="Arial" panose="020B0604020202020204" pitchFamily="34" charset="0"/>
              <a:buChar char="•"/>
            </a:pPr>
            <a:r>
              <a:rPr lang="en-US" sz="2000">
                <a:solidFill>
                  <a:schemeClr val="tx2"/>
                </a:solidFill>
              </a:rPr>
              <a:t>43 T4 dont 25 maisons</a:t>
            </a:r>
          </a:p>
          <a:p>
            <a:pPr indent="-228600">
              <a:lnSpc>
                <a:spcPct val="90000"/>
              </a:lnSpc>
              <a:spcAft>
                <a:spcPts val="600"/>
              </a:spcAft>
              <a:buFont typeface="Arial" panose="020B0604020202020204" pitchFamily="34" charset="0"/>
              <a:buChar char="•"/>
            </a:pPr>
            <a:r>
              <a:rPr lang="en-US" sz="2000">
                <a:solidFill>
                  <a:schemeClr val="tx2"/>
                </a:solidFill>
              </a:rPr>
              <a:t>Logement locatif social</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ADE78756-37D1-B787-6E4A-D85E7891C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862" y="1674247"/>
            <a:ext cx="6019331" cy="3506260"/>
          </a:xfrm>
          <a:prstGeom prst="rect">
            <a:avLst/>
          </a:prstGeom>
          <a:effectLst/>
        </p:spPr>
      </p:pic>
    </p:spTree>
    <p:extLst>
      <p:ext uri="{BB962C8B-B14F-4D97-AF65-F5344CB8AC3E}">
        <p14:creationId xmlns:p14="http://schemas.microsoft.com/office/powerpoint/2010/main" val="209624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78C6A7C-EEA0-13A7-E576-7C7CC85EF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35" y="1737043"/>
            <a:ext cx="4736465" cy="3238075"/>
          </a:xfrm>
          <a:prstGeom prst="rect">
            <a:avLst/>
          </a:prstGeom>
        </p:spPr>
      </p:pic>
      <p:pic>
        <p:nvPicPr>
          <p:cNvPr id="16" name="Image 15">
            <a:extLst>
              <a:ext uri="{FF2B5EF4-FFF2-40B4-BE49-F238E27FC236}">
                <a16:creationId xmlns:a16="http://schemas.microsoft.com/office/drawing/2014/main" id="{E868DFAF-878E-5F16-DB24-0367100DA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2360" y="264497"/>
            <a:ext cx="4467940" cy="3164503"/>
          </a:xfrm>
          <a:prstGeom prst="rect">
            <a:avLst/>
          </a:prstGeom>
        </p:spPr>
      </p:pic>
      <p:pic>
        <p:nvPicPr>
          <p:cNvPr id="18" name="Image 17">
            <a:extLst>
              <a:ext uri="{FF2B5EF4-FFF2-40B4-BE49-F238E27FC236}">
                <a16:creationId xmlns:a16="http://schemas.microsoft.com/office/drawing/2014/main" id="{224A9197-2E51-3503-3CE2-03C78F1DD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2361" y="3489218"/>
            <a:ext cx="4544140" cy="3157997"/>
          </a:xfrm>
          <a:prstGeom prst="rect">
            <a:avLst/>
          </a:prstGeom>
        </p:spPr>
      </p:pic>
      <p:sp>
        <p:nvSpPr>
          <p:cNvPr id="7" name="ZoneTexte 6">
            <a:extLst>
              <a:ext uri="{FF2B5EF4-FFF2-40B4-BE49-F238E27FC236}">
                <a16:creationId xmlns:a16="http://schemas.microsoft.com/office/drawing/2014/main" id="{7A57FEBA-4018-6AF7-E295-A4E335BC1271}"/>
              </a:ext>
            </a:extLst>
          </p:cNvPr>
          <p:cNvSpPr txBox="1"/>
          <p:nvPr/>
        </p:nvSpPr>
        <p:spPr>
          <a:xfrm>
            <a:off x="437435" y="1508194"/>
            <a:ext cx="3905250" cy="338554"/>
          </a:xfrm>
          <a:prstGeom prst="rect">
            <a:avLst/>
          </a:prstGeom>
          <a:noFill/>
        </p:spPr>
        <p:txBody>
          <a:bodyPr wrap="square" rtlCol="0">
            <a:spAutoFit/>
          </a:bodyPr>
          <a:lstStyle/>
          <a:p>
            <a:r>
              <a:rPr lang="fr-FR" sz="1600" dirty="0">
                <a:solidFill>
                  <a:schemeClr val="tx2"/>
                </a:solidFill>
              </a:rPr>
              <a:t>Insertion urbaine et architecturale </a:t>
            </a:r>
          </a:p>
        </p:txBody>
      </p:sp>
    </p:spTree>
    <p:extLst>
      <p:ext uri="{BB962C8B-B14F-4D97-AF65-F5344CB8AC3E}">
        <p14:creationId xmlns:p14="http://schemas.microsoft.com/office/powerpoint/2010/main" val="2886560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75A0D0-9186-A835-5E2C-A32C0AFD4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15" y="710310"/>
            <a:ext cx="4724569" cy="2409530"/>
          </a:xfrm>
          <a:prstGeom prst="rect">
            <a:avLst/>
          </a:prstGeom>
        </p:spPr>
      </p:pic>
      <p:cxnSp>
        <p:nvCxnSpPr>
          <p:cNvPr id="12" name="Straight Connector 11">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587E9784-927C-C053-27B3-92A5D63E3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316" y="725924"/>
            <a:ext cx="4732940" cy="2378302"/>
          </a:xfrm>
          <a:prstGeom prst="rect">
            <a:avLst/>
          </a:prstGeom>
        </p:spPr>
      </p:pic>
      <p:cxnSp>
        <p:nvCxnSpPr>
          <p:cNvPr id="17" name="Straight Connector 13">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D4A5363-860E-A3B7-0636-AC160DD0E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115" y="3739482"/>
            <a:ext cx="4724569" cy="2409530"/>
          </a:xfrm>
          <a:prstGeom prst="rect">
            <a:avLst/>
          </a:prstGeom>
        </p:spPr>
      </p:pic>
      <p:pic>
        <p:nvPicPr>
          <p:cNvPr id="3" name="Image 2">
            <a:extLst>
              <a:ext uri="{FF2B5EF4-FFF2-40B4-BE49-F238E27FC236}">
                <a16:creationId xmlns:a16="http://schemas.microsoft.com/office/drawing/2014/main" id="{78544BE1-7C31-0D71-5C99-2C28183A0B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0149" y="3671316"/>
            <a:ext cx="4069273" cy="2553469"/>
          </a:xfrm>
          <a:prstGeom prst="rect">
            <a:avLst/>
          </a:prstGeom>
        </p:spPr>
      </p:pic>
    </p:spTree>
    <p:extLst>
      <p:ext uri="{BB962C8B-B14F-4D97-AF65-F5344CB8AC3E}">
        <p14:creationId xmlns:p14="http://schemas.microsoft.com/office/powerpoint/2010/main" val="249066513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B4F9FB7FA5254D99FA029B71B3D324" ma:contentTypeVersion="8" ma:contentTypeDescription="Create a new document." ma:contentTypeScope="" ma:versionID="4a8c65e473edb46a51f075267e78dac1">
  <xsd:schema xmlns:xsd="http://www.w3.org/2001/XMLSchema" xmlns:xs="http://www.w3.org/2001/XMLSchema" xmlns:p="http://schemas.microsoft.com/office/2006/metadata/properties" xmlns:ns3="c0efdf3b-2bf4-4531-9983-795f84cdd2fa" xmlns:ns4="f0b66034-d112-441c-b5b9-59c2e459e720" targetNamespace="http://schemas.microsoft.com/office/2006/metadata/properties" ma:root="true" ma:fieldsID="8256444848ee667db4ea474ba162e0fe" ns3:_="" ns4:_="">
    <xsd:import namespace="c0efdf3b-2bf4-4531-9983-795f84cdd2fa"/>
    <xsd:import namespace="f0b66034-d112-441c-b5b9-59c2e459e72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efdf3b-2bf4-4531-9983-795f84cdd2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b66034-d112-441c-b5b9-59c2e459e7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FB0DA4-9192-4940-952E-9256E739D1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efdf3b-2bf4-4531-9983-795f84cdd2fa"/>
    <ds:schemaRef ds:uri="f0b66034-d112-441c-b5b9-59c2e459e7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CECE2B-E079-48F3-87E8-82286ECFE8F7}">
  <ds:schemaRefs>
    <ds:schemaRef ds:uri="http://schemas.microsoft.com/sharepoint/v3/contenttype/forms"/>
  </ds:schemaRefs>
</ds:datastoreItem>
</file>

<file path=customXml/itemProps3.xml><?xml version="1.0" encoding="utf-8"?>
<ds:datastoreItem xmlns:ds="http://schemas.openxmlformats.org/officeDocument/2006/customXml" ds:itemID="{8F23752F-2C9A-4840-A965-36979FF593F2}">
  <ds:schemaRefs>
    <ds:schemaRef ds:uri="http://schemas.microsoft.com/office/infopath/2007/PartnerControls"/>
    <ds:schemaRef ds:uri="http://schemas.microsoft.com/office/2006/metadata/properties"/>
    <ds:schemaRef ds:uri="http://purl.org/dc/elements/1.1/"/>
    <ds:schemaRef ds:uri="c0efdf3b-2bf4-4531-9983-795f84cdd2fa"/>
    <ds:schemaRef ds:uri="http://www.w3.org/XML/1998/namespace"/>
    <ds:schemaRef ds:uri="http://purl.org/dc/terms/"/>
    <ds:schemaRef ds:uri="http://schemas.microsoft.com/office/2006/documentManagement/types"/>
    <ds:schemaRef ds:uri="http://schemas.openxmlformats.org/package/2006/metadata/core-properties"/>
    <ds:schemaRef ds:uri="f0b66034-d112-441c-b5b9-59c2e459e720"/>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131</TotalTime>
  <Words>1134</Words>
  <Application>Microsoft Office PowerPoint</Application>
  <PresentationFormat>Grand écran</PresentationFormat>
  <Paragraphs>202</Paragraphs>
  <Slides>41</Slides>
  <Notes>39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41</vt:i4>
      </vt:variant>
    </vt:vector>
  </HeadingPairs>
  <TitlesOfParts>
    <vt:vector size="50" baseType="lpstr">
      <vt:lpstr>Arial</vt:lpstr>
      <vt:lpstr>Calibri</vt:lpstr>
      <vt:lpstr>Calibri Light</vt:lpstr>
      <vt:lpstr>Fira Sans Light</vt:lpstr>
      <vt:lpstr>Fira Sans SemiBold</vt:lpstr>
      <vt:lpstr>Roboto Regular</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BOURGEOIS David</dc:creator>
  <cp:lastModifiedBy>PARSY Christian</cp:lastModifiedBy>
  <cp:revision>156</cp:revision>
  <cp:lastPrinted>2017-09-15T10:26:00Z</cp:lastPrinted>
  <dcterms:created xsi:type="dcterms:W3CDTF">2017-04-28T11:43:42Z</dcterms:created>
  <dcterms:modified xsi:type="dcterms:W3CDTF">2022-06-07T14:41:17Z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0x0101000FB4F9FB7FA5254D99FA029B71B3D324</vt:lpwstr>
  </property>
</Properties>
</file>