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handoutMasterIdLst>
    <p:handoutMasterId r:id="rId37"/>
  </p:handoutMasterIdLst>
  <p:sldIdLst>
    <p:sldId id="273" r:id="rId2"/>
    <p:sldId id="315" r:id="rId3"/>
    <p:sldId id="313" r:id="rId4"/>
    <p:sldId id="324" r:id="rId5"/>
    <p:sldId id="322" r:id="rId6"/>
    <p:sldId id="323" r:id="rId7"/>
    <p:sldId id="321" r:id="rId8"/>
    <p:sldId id="317" r:id="rId9"/>
    <p:sldId id="318" r:id="rId10"/>
    <p:sldId id="319" r:id="rId11"/>
    <p:sldId id="316" r:id="rId12"/>
    <p:sldId id="326" r:id="rId13"/>
    <p:sldId id="327" r:id="rId14"/>
    <p:sldId id="329" r:id="rId15"/>
    <p:sldId id="328" r:id="rId16"/>
    <p:sldId id="262" r:id="rId17"/>
    <p:sldId id="299" r:id="rId18"/>
    <p:sldId id="301" r:id="rId19"/>
    <p:sldId id="302" r:id="rId20"/>
    <p:sldId id="303" r:id="rId21"/>
    <p:sldId id="306" r:id="rId22"/>
    <p:sldId id="307" r:id="rId23"/>
    <p:sldId id="308" r:id="rId24"/>
    <p:sldId id="309" r:id="rId25"/>
    <p:sldId id="310" r:id="rId26"/>
    <p:sldId id="312" r:id="rId27"/>
    <p:sldId id="335" r:id="rId28"/>
    <p:sldId id="314" r:id="rId29"/>
    <p:sldId id="325" r:id="rId30"/>
    <p:sldId id="332" r:id="rId31"/>
    <p:sldId id="330" r:id="rId32"/>
    <p:sldId id="336" r:id="rId33"/>
    <p:sldId id="331" r:id="rId34"/>
    <p:sldId id="333" r:id="rId35"/>
  </p:sldIdLst>
  <p:sldSz cx="12192000" cy="6858000"/>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495A"/>
    <a:srgbClr val="FFFF00"/>
    <a:srgbClr val="F7D4BE"/>
    <a:srgbClr val="E6EC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7" autoAdjust="0"/>
    <p:restoredTop sz="88642" autoAdjust="0"/>
  </p:normalViewPr>
  <p:slideViewPr>
    <p:cSldViewPr snapToGrid="0">
      <p:cViewPr varScale="1">
        <p:scale>
          <a:sx n="101" d="100"/>
          <a:sy n="101" d="100"/>
        </p:scale>
        <p:origin x="81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7137" cy="512304"/>
          </a:xfrm>
          <a:prstGeom prst="rect">
            <a:avLst/>
          </a:prstGeom>
        </p:spPr>
        <p:txBody>
          <a:bodyPr vert="horz" lIns="94768" tIns="47384" rIns="94768" bIns="47384" rtlCol="0"/>
          <a:lstStyle>
            <a:lvl1pPr algn="l">
              <a:defRPr sz="1200"/>
            </a:lvl1pPr>
          </a:lstStyle>
          <a:p>
            <a:endParaRPr lang="fr-FR"/>
          </a:p>
        </p:txBody>
      </p:sp>
      <p:sp>
        <p:nvSpPr>
          <p:cNvPr id="3" name="Espace réservé de la date 2"/>
          <p:cNvSpPr>
            <a:spLocks noGrp="1"/>
          </p:cNvSpPr>
          <p:nvPr>
            <p:ph type="dt" sz="quarter" idx="1"/>
          </p:nvPr>
        </p:nvSpPr>
        <p:spPr>
          <a:xfrm>
            <a:off x="4020506" y="0"/>
            <a:ext cx="3077137" cy="512304"/>
          </a:xfrm>
          <a:prstGeom prst="rect">
            <a:avLst/>
          </a:prstGeom>
        </p:spPr>
        <p:txBody>
          <a:bodyPr vert="horz" lIns="94768" tIns="47384" rIns="94768" bIns="47384" rtlCol="0"/>
          <a:lstStyle>
            <a:lvl1pPr algn="r">
              <a:defRPr sz="1200"/>
            </a:lvl1pPr>
          </a:lstStyle>
          <a:p>
            <a:fld id="{F55DC0B7-BEC2-4738-8FA2-C2B3D4ACB3AE}" type="datetimeFigureOut">
              <a:rPr lang="fr-FR" smtClean="0"/>
              <a:t>08/11/2022</a:t>
            </a:fld>
            <a:endParaRPr lang="fr-FR"/>
          </a:p>
        </p:txBody>
      </p:sp>
      <p:sp>
        <p:nvSpPr>
          <p:cNvPr id="4" name="Espace réservé du pied de page 3"/>
          <p:cNvSpPr>
            <a:spLocks noGrp="1"/>
          </p:cNvSpPr>
          <p:nvPr>
            <p:ph type="ftr" sz="quarter" idx="2"/>
          </p:nvPr>
        </p:nvSpPr>
        <p:spPr>
          <a:xfrm>
            <a:off x="0" y="9722309"/>
            <a:ext cx="3077137" cy="512304"/>
          </a:xfrm>
          <a:prstGeom prst="rect">
            <a:avLst/>
          </a:prstGeom>
        </p:spPr>
        <p:txBody>
          <a:bodyPr vert="horz" lIns="94768" tIns="47384" rIns="94768" bIns="47384"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4020506" y="9722309"/>
            <a:ext cx="3077137" cy="512304"/>
          </a:xfrm>
          <a:prstGeom prst="rect">
            <a:avLst/>
          </a:prstGeom>
        </p:spPr>
        <p:txBody>
          <a:bodyPr vert="horz" lIns="94768" tIns="47384" rIns="94768" bIns="47384" rtlCol="0" anchor="b"/>
          <a:lstStyle>
            <a:lvl1pPr algn="r">
              <a:defRPr sz="1200"/>
            </a:lvl1pPr>
          </a:lstStyle>
          <a:p>
            <a:fld id="{65E63867-4399-4F09-9C4D-59020D269CAE}" type="slidenum">
              <a:rPr lang="fr-FR" smtClean="0"/>
              <a:t>‹N°›</a:t>
            </a:fld>
            <a:endParaRPr lang="fr-FR"/>
          </a:p>
        </p:txBody>
      </p:sp>
    </p:spTree>
    <p:extLst>
      <p:ext uri="{BB962C8B-B14F-4D97-AF65-F5344CB8AC3E}">
        <p14:creationId xmlns:p14="http://schemas.microsoft.com/office/powerpoint/2010/main" val="4376331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7137" cy="512304"/>
          </a:xfrm>
          <a:prstGeom prst="rect">
            <a:avLst/>
          </a:prstGeom>
        </p:spPr>
        <p:txBody>
          <a:bodyPr vert="horz" lIns="94768" tIns="47384" rIns="94768" bIns="47384" rtlCol="0"/>
          <a:lstStyle>
            <a:lvl1pPr algn="l">
              <a:defRPr sz="1200"/>
            </a:lvl1pPr>
          </a:lstStyle>
          <a:p>
            <a:endParaRPr lang="fr-FR"/>
          </a:p>
        </p:txBody>
      </p:sp>
      <p:sp>
        <p:nvSpPr>
          <p:cNvPr id="3" name="Espace réservé de la date 2"/>
          <p:cNvSpPr>
            <a:spLocks noGrp="1"/>
          </p:cNvSpPr>
          <p:nvPr>
            <p:ph type="dt" idx="1"/>
          </p:nvPr>
        </p:nvSpPr>
        <p:spPr>
          <a:xfrm>
            <a:off x="4020506" y="0"/>
            <a:ext cx="3077137" cy="512304"/>
          </a:xfrm>
          <a:prstGeom prst="rect">
            <a:avLst/>
          </a:prstGeom>
        </p:spPr>
        <p:txBody>
          <a:bodyPr vert="horz" lIns="94768" tIns="47384" rIns="94768" bIns="47384" rtlCol="0"/>
          <a:lstStyle>
            <a:lvl1pPr algn="r">
              <a:defRPr sz="1200"/>
            </a:lvl1pPr>
          </a:lstStyle>
          <a:p>
            <a:fld id="{2B8A21C0-A02B-4A03-925B-D3051395543C}" type="datetimeFigureOut">
              <a:rPr lang="fr-FR" smtClean="0"/>
              <a:t>08/11/2022</a:t>
            </a:fld>
            <a:endParaRPr lang="fr-FR"/>
          </a:p>
        </p:txBody>
      </p:sp>
      <p:sp>
        <p:nvSpPr>
          <p:cNvPr id="4" name="Espace réservé de l'image des diapositives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4768" tIns="47384" rIns="94768" bIns="47384" rtlCol="0" anchor="ctr"/>
          <a:lstStyle/>
          <a:p>
            <a:endParaRPr lang="fr-FR"/>
          </a:p>
        </p:txBody>
      </p:sp>
      <p:sp>
        <p:nvSpPr>
          <p:cNvPr id="5" name="Espace réservé des notes 4"/>
          <p:cNvSpPr>
            <a:spLocks noGrp="1"/>
          </p:cNvSpPr>
          <p:nvPr>
            <p:ph type="body" sz="quarter" idx="3"/>
          </p:nvPr>
        </p:nvSpPr>
        <p:spPr>
          <a:xfrm>
            <a:off x="709599" y="4924989"/>
            <a:ext cx="5680103" cy="4029684"/>
          </a:xfrm>
          <a:prstGeom prst="rect">
            <a:avLst/>
          </a:prstGeom>
        </p:spPr>
        <p:txBody>
          <a:bodyPr vert="horz" lIns="94768" tIns="47384" rIns="94768" bIns="47384"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22309"/>
            <a:ext cx="3077137" cy="512304"/>
          </a:xfrm>
          <a:prstGeom prst="rect">
            <a:avLst/>
          </a:prstGeom>
        </p:spPr>
        <p:txBody>
          <a:bodyPr vert="horz" lIns="94768" tIns="47384" rIns="94768" bIns="47384"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020506" y="9722309"/>
            <a:ext cx="3077137" cy="512304"/>
          </a:xfrm>
          <a:prstGeom prst="rect">
            <a:avLst/>
          </a:prstGeom>
        </p:spPr>
        <p:txBody>
          <a:bodyPr vert="horz" lIns="94768" tIns="47384" rIns="94768" bIns="47384" rtlCol="0" anchor="b"/>
          <a:lstStyle>
            <a:lvl1pPr algn="r">
              <a:defRPr sz="1200"/>
            </a:lvl1pPr>
          </a:lstStyle>
          <a:p>
            <a:fld id="{BE58FCAF-7108-49D6-B169-C33FC078CEF2}" type="slidenum">
              <a:rPr lang="fr-FR" smtClean="0"/>
              <a:t>‹N°›</a:t>
            </a:fld>
            <a:endParaRPr lang="fr-FR"/>
          </a:p>
        </p:txBody>
      </p:sp>
    </p:spTree>
    <p:extLst>
      <p:ext uri="{BB962C8B-B14F-4D97-AF65-F5344CB8AC3E}">
        <p14:creationId xmlns:p14="http://schemas.microsoft.com/office/powerpoint/2010/main" val="3808774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E58FCAF-7108-49D6-B169-C33FC078CEF2}" type="slidenum">
              <a:rPr lang="fr-FR" smtClean="0"/>
              <a:t>1</a:t>
            </a:fld>
            <a:endParaRPr lang="fr-FR"/>
          </a:p>
        </p:txBody>
      </p:sp>
    </p:spTree>
    <p:extLst>
      <p:ext uri="{BB962C8B-B14F-4D97-AF65-F5344CB8AC3E}">
        <p14:creationId xmlns:p14="http://schemas.microsoft.com/office/powerpoint/2010/main" val="2099727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E58FCAF-7108-49D6-B169-C33FC078CEF2}" type="slidenum">
              <a:rPr lang="fr-FR" smtClean="0"/>
              <a:t>24</a:t>
            </a:fld>
            <a:endParaRPr lang="fr-FR"/>
          </a:p>
        </p:txBody>
      </p:sp>
    </p:spTree>
    <p:extLst>
      <p:ext uri="{BB962C8B-B14F-4D97-AF65-F5344CB8AC3E}">
        <p14:creationId xmlns:p14="http://schemas.microsoft.com/office/powerpoint/2010/main" val="3057956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E58FCAF-7108-49D6-B169-C33FC078CEF2}" type="slidenum">
              <a:rPr lang="fr-FR" smtClean="0"/>
              <a:t>25</a:t>
            </a:fld>
            <a:endParaRPr lang="fr-FR"/>
          </a:p>
        </p:txBody>
      </p:sp>
    </p:spTree>
    <p:extLst>
      <p:ext uri="{BB962C8B-B14F-4D97-AF65-F5344CB8AC3E}">
        <p14:creationId xmlns:p14="http://schemas.microsoft.com/office/powerpoint/2010/main" val="1566112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E58FCAF-7108-49D6-B169-C33FC078CEF2}" type="slidenum">
              <a:rPr lang="fr-FR" smtClean="0"/>
              <a:t>26</a:t>
            </a:fld>
            <a:endParaRPr lang="fr-FR"/>
          </a:p>
        </p:txBody>
      </p:sp>
    </p:spTree>
    <p:extLst>
      <p:ext uri="{BB962C8B-B14F-4D97-AF65-F5344CB8AC3E}">
        <p14:creationId xmlns:p14="http://schemas.microsoft.com/office/powerpoint/2010/main" val="3229715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E58FCAF-7108-49D6-B169-C33FC078CEF2}" type="slidenum">
              <a:rPr lang="fr-FR" smtClean="0"/>
              <a:t>16</a:t>
            </a:fld>
            <a:endParaRPr lang="fr-FR"/>
          </a:p>
        </p:txBody>
      </p:sp>
    </p:spTree>
    <p:extLst>
      <p:ext uri="{BB962C8B-B14F-4D97-AF65-F5344CB8AC3E}">
        <p14:creationId xmlns:p14="http://schemas.microsoft.com/office/powerpoint/2010/main" val="655104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E58FCAF-7108-49D6-B169-C33FC078CEF2}" type="slidenum">
              <a:rPr lang="fr-FR" smtClean="0"/>
              <a:t>17</a:t>
            </a:fld>
            <a:endParaRPr lang="fr-FR"/>
          </a:p>
        </p:txBody>
      </p:sp>
    </p:spTree>
    <p:extLst>
      <p:ext uri="{BB962C8B-B14F-4D97-AF65-F5344CB8AC3E}">
        <p14:creationId xmlns:p14="http://schemas.microsoft.com/office/powerpoint/2010/main" val="2881996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E58FCAF-7108-49D6-B169-C33FC078CEF2}" type="slidenum">
              <a:rPr lang="fr-FR" smtClean="0"/>
              <a:t>18</a:t>
            </a:fld>
            <a:endParaRPr lang="fr-FR"/>
          </a:p>
        </p:txBody>
      </p:sp>
    </p:spTree>
    <p:extLst>
      <p:ext uri="{BB962C8B-B14F-4D97-AF65-F5344CB8AC3E}">
        <p14:creationId xmlns:p14="http://schemas.microsoft.com/office/powerpoint/2010/main" val="453661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E58FCAF-7108-49D6-B169-C33FC078CEF2}" type="slidenum">
              <a:rPr lang="fr-FR" smtClean="0"/>
              <a:t>19</a:t>
            </a:fld>
            <a:endParaRPr lang="fr-FR"/>
          </a:p>
        </p:txBody>
      </p:sp>
    </p:spTree>
    <p:extLst>
      <p:ext uri="{BB962C8B-B14F-4D97-AF65-F5344CB8AC3E}">
        <p14:creationId xmlns:p14="http://schemas.microsoft.com/office/powerpoint/2010/main" val="3075711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E58FCAF-7108-49D6-B169-C33FC078CEF2}" type="slidenum">
              <a:rPr lang="fr-FR" smtClean="0"/>
              <a:t>20</a:t>
            </a:fld>
            <a:endParaRPr lang="fr-FR"/>
          </a:p>
        </p:txBody>
      </p:sp>
    </p:spTree>
    <p:extLst>
      <p:ext uri="{BB962C8B-B14F-4D97-AF65-F5344CB8AC3E}">
        <p14:creationId xmlns:p14="http://schemas.microsoft.com/office/powerpoint/2010/main" val="2072844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E58FCAF-7108-49D6-B169-C33FC078CEF2}" type="slidenum">
              <a:rPr lang="fr-FR" smtClean="0"/>
              <a:t>21</a:t>
            </a:fld>
            <a:endParaRPr lang="fr-FR"/>
          </a:p>
        </p:txBody>
      </p:sp>
    </p:spTree>
    <p:extLst>
      <p:ext uri="{BB962C8B-B14F-4D97-AF65-F5344CB8AC3E}">
        <p14:creationId xmlns:p14="http://schemas.microsoft.com/office/powerpoint/2010/main" val="1211089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E58FCAF-7108-49D6-B169-C33FC078CEF2}" type="slidenum">
              <a:rPr lang="fr-FR" smtClean="0"/>
              <a:t>22</a:t>
            </a:fld>
            <a:endParaRPr lang="fr-FR"/>
          </a:p>
        </p:txBody>
      </p:sp>
    </p:spTree>
    <p:extLst>
      <p:ext uri="{BB962C8B-B14F-4D97-AF65-F5344CB8AC3E}">
        <p14:creationId xmlns:p14="http://schemas.microsoft.com/office/powerpoint/2010/main" val="2960594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E58FCAF-7108-49D6-B169-C33FC078CEF2}" type="slidenum">
              <a:rPr lang="fr-FR" smtClean="0"/>
              <a:t>23</a:t>
            </a:fld>
            <a:endParaRPr lang="fr-FR"/>
          </a:p>
        </p:txBody>
      </p:sp>
    </p:spTree>
    <p:extLst>
      <p:ext uri="{BB962C8B-B14F-4D97-AF65-F5344CB8AC3E}">
        <p14:creationId xmlns:p14="http://schemas.microsoft.com/office/powerpoint/2010/main" val="15828845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pic>
        <p:nvPicPr>
          <p:cNvPr id="7" name="Image 6"/>
          <p:cNvPicPr>
            <a:picLocks noChangeAspect="1"/>
          </p:cNvPicPr>
          <p:nvPr userDrawn="1"/>
        </p:nvPicPr>
        <p:blipFill rotWithShape="1">
          <a:blip r:embed="rId2">
            <a:extLst>
              <a:ext uri="{28A0092B-C50C-407E-A947-70E740481C1C}">
                <a14:useLocalDpi xmlns:a14="http://schemas.microsoft.com/office/drawing/2010/main" val="0"/>
              </a:ext>
            </a:extLst>
          </a:blip>
          <a:srcRect r="60252" b="87264"/>
          <a:stretch/>
        </p:blipFill>
        <p:spPr>
          <a:xfrm>
            <a:off x="0" y="0"/>
            <a:ext cx="2593075" cy="1167412"/>
          </a:xfrm>
          <a:prstGeom prst="rect">
            <a:avLst/>
          </a:prstGeom>
        </p:spPr>
      </p:pic>
      <p:pic>
        <p:nvPicPr>
          <p:cNvPr id="8" name="Image 7"/>
          <p:cNvPicPr>
            <a:picLocks noChangeAspect="1"/>
          </p:cNvPicPr>
          <p:nvPr userDrawn="1"/>
        </p:nvPicPr>
        <p:blipFill rotWithShape="1">
          <a:blip r:embed="rId2">
            <a:extLst>
              <a:ext uri="{28A0092B-C50C-407E-A947-70E740481C1C}">
                <a14:useLocalDpi xmlns:a14="http://schemas.microsoft.com/office/drawing/2010/main" val="0"/>
              </a:ext>
            </a:extLst>
          </a:blip>
          <a:srcRect l="55918" t="70647"/>
          <a:stretch/>
        </p:blipFill>
        <p:spPr>
          <a:xfrm>
            <a:off x="9157648" y="4019151"/>
            <a:ext cx="3034352" cy="2838850"/>
          </a:xfrm>
          <a:prstGeom prst="rect">
            <a:avLst/>
          </a:prstGeom>
        </p:spPr>
      </p:pic>
    </p:spTree>
    <p:extLst>
      <p:ext uri="{BB962C8B-B14F-4D97-AF65-F5344CB8AC3E}">
        <p14:creationId xmlns:p14="http://schemas.microsoft.com/office/powerpoint/2010/main" val="138267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EED97B8-5DBB-492C-A0AD-670D9E0D6247}" type="datetimeFigureOut">
              <a:rPr lang="fr-FR" smtClean="0"/>
              <a:t>08/11/2022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B3BD795-4EE1-44DA-86AE-7C7C63E472F1}" type="slidenum">
              <a:rPr lang="fr-FR" smtClean="0"/>
              <a:t>‹N°›</a:t>
            </a:fld>
            <a:endParaRPr lang="fr-FR"/>
          </a:p>
        </p:txBody>
      </p:sp>
    </p:spTree>
    <p:extLst>
      <p:ext uri="{BB962C8B-B14F-4D97-AF65-F5344CB8AC3E}">
        <p14:creationId xmlns:p14="http://schemas.microsoft.com/office/powerpoint/2010/main" val="2072905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EED97B8-5DBB-492C-A0AD-670D9E0D6247}" type="datetimeFigureOut">
              <a:rPr lang="fr-FR" smtClean="0"/>
              <a:t>08/11/2022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B3BD795-4EE1-44DA-86AE-7C7C63E472F1}" type="slidenum">
              <a:rPr lang="fr-FR" smtClean="0"/>
              <a:t>‹N°›</a:t>
            </a:fld>
            <a:endParaRPr lang="fr-FR"/>
          </a:p>
        </p:txBody>
      </p:sp>
    </p:spTree>
    <p:extLst>
      <p:ext uri="{BB962C8B-B14F-4D97-AF65-F5344CB8AC3E}">
        <p14:creationId xmlns:p14="http://schemas.microsoft.com/office/powerpoint/2010/main" val="4268645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7" name="Image 6"/>
          <p:cNvPicPr>
            <a:picLocks noChangeAspect="1"/>
          </p:cNvPicPr>
          <p:nvPr userDrawn="1"/>
        </p:nvPicPr>
        <p:blipFill rotWithShape="1">
          <a:blip r:embed="rId2">
            <a:extLst>
              <a:ext uri="{28A0092B-C50C-407E-A947-70E740481C1C}">
                <a14:useLocalDpi xmlns:a14="http://schemas.microsoft.com/office/drawing/2010/main" val="0"/>
              </a:ext>
            </a:extLst>
          </a:blip>
          <a:srcRect r="60252" b="87264"/>
          <a:stretch/>
        </p:blipFill>
        <p:spPr>
          <a:xfrm>
            <a:off x="0" y="0"/>
            <a:ext cx="2593075" cy="1167412"/>
          </a:xfrm>
          <a:prstGeom prst="rect">
            <a:avLst/>
          </a:prstGeom>
        </p:spPr>
      </p:pic>
      <p:pic>
        <p:nvPicPr>
          <p:cNvPr id="8" name="Image 7"/>
          <p:cNvPicPr>
            <a:picLocks noChangeAspect="1"/>
          </p:cNvPicPr>
          <p:nvPr userDrawn="1"/>
        </p:nvPicPr>
        <p:blipFill rotWithShape="1">
          <a:blip r:embed="rId2">
            <a:extLst>
              <a:ext uri="{28A0092B-C50C-407E-A947-70E740481C1C}">
                <a14:useLocalDpi xmlns:a14="http://schemas.microsoft.com/office/drawing/2010/main" val="0"/>
              </a:ext>
            </a:extLst>
          </a:blip>
          <a:srcRect l="55918" t="70647"/>
          <a:stretch/>
        </p:blipFill>
        <p:spPr>
          <a:xfrm>
            <a:off x="9157648" y="4019151"/>
            <a:ext cx="3034352" cy="2838850"/>
          </a:xfrm>
          <a:prstGeom prst="rect">
            <a:avLst/>
          </a:prstGeom>
        </p:spPr>
      </p:pic>
    </p:spTree>
    <p:extLst>
      <p:ext uri="{BB962C8B-B14F-4D97-AF65-F5344CB8AC3E}">
        <p14:creationId xmlns:p14="http://schemas.microsoft.com/office/powerpoint/2010/main" val="2304448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2EED97B8-5DBB-492C-A0AD-670D9E0D6247}" type="datetimeFigureOut">
              <a:rPr lang="fr-FR" smtClean="0"/>
              <a:t>08/11/2022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B3BD795-4EE1-44DA-86AE-7C7C63E472F1}" type="slidenum">
              <a:rPr lang="fr-FR" smtClean="0"/>
              <a:t>‹N°›</a:t>
            </a:fld>
            <a:endParaRPr lang="fr-FR"/>
          </a:p>
        </p:txBody>
      </p:sp>
    </p:spTree>
    <p:extLst>
      <p:ext uri="{BB962C8B-B14F-4D97-AF65-F5344CB8AC3E}">
        <p14:creationId xmlns:p14="http://schemas.microsoft.com/office/powerpoint/2010/main" val="2024539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2EED97B8-5DBB-492C-A0AD-670D9E0D6247}" type="datetimeFigureOut">
              <a:rPr lang="fr-FR" smtClean="0"/>
              <a:t>08/11/2022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B3BD795-4EE1-44DA-86AE-7C7C63E472F1}" type="slidenum">
              <a:rPr lang="fr-FR" smtClean="0"/>
              <a:t>‹N°›</a:t>
            </a:fld>
            <a:endParaRPr lang="fr-FR"/>
          </a:p>
        </p:txBody>
      </p:sp>
    </p:spTree>
    <p:extLst>
      <p:ext uri="{BB962C8B-B14F-4D97-AF65-F5344CB8AC3E}">
        <p14:creationId xmlns:p14="http://schemas.microsoft.com/office/powerpoint/2010/main" val="2700705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2EED97B8-5DBB-492C-A0AD-670D9E0D6247}" type="datetimeFigureOut">
              <a:rPr lang="fr-FR" smtClean="0"/>
              <a:t>08/11/2022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B3BD795-4EE1-44DA-86AE-7C7C63E472F1}" type="slidenum">
              <a:rPr lang="fr-FR" smtClean="0"/>
              <a:t>‹N°›</a:t>
            </a:fld>
            <a:endParaRPr lang="fr-FR"/>
          </a:p>
        </p:txBody>
      </p:sp>
    </p:spTree>
    <p:extLst>
      <p:ext uri="{BB962C8B-B14F-4D97-AF65-F5344CB8AC3E}">
        <p14:creationId xmlns:p14="http://schemas.microsoft.com/office/powerpoint/2010/main" val="1587324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2EED97B8-5DBB-492C-A0AD-670D9E0D6247}" type="datetimeFigureOut">
              <a:rPr lang="fr-FR" smtClean="0"/>
              <a:t>08/11/2022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B3BD795-4EE1-44DA-86AE-7C7C63E472F1}" type="slidenum">
              <a:rPr lang="fr-FR" smtClean="0"/>
              <a:t>‹N°›</a:t>
            </a:fld>
            <a:endParaRPr lang="fr-FR"/>
          </a:p>
        </p:txBody>
      </p:sp>
    </p:spTree>
    <p:extLst>
      <p:ext uri="{BB962C8B-B14F-4D97-AF65-F5344CB8AC3E}">
        <p14:creationId xmlns:p14="http://schemas.microsoft.com/office/powerpoint/2010/main" val="342643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EED97B8-5DBB-492C-A0AD-670D9E0D6247}" type="datetimeFigureOut">
              <a:rPr lang="fr-FR" smtClean="0"/>
              <a:t>08/11/2022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B3BD795-4EE1-44DA-86AE-7C7C63E472F1}" type="slidenum">
              <a:rPr lang="fr-FR" smtClean="0"/>
              <a:t>‹N°›</a:t>
            </a:fld>
            <a:endParaRPr lang="fr-FR"/>
          </a:p>
        </p:txBody>
      </p:sp>
    </p:spTree>
    <p:extLst>
      <p:ext uri="{BB962C8B-B14F-4D97-AF65-F5344CB8AC3E}">
        <p14:creationId xmlns:p14="http://schemas.microsoft.com/office/powerpoint/2010/main" val="2024301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2EED97B8-5DBB-492C-A0AD-670D9E0D6247}" type="datetimeFigureOut">
              <a:rPr lang="fr-FR" smtClean="0"/>
              <a:t>08/11/2022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B3BD795-4EE1-44DA-86AE-7C7C63E472F1}" type="slidenum">
              <a:rPr lang="fr-FR" smtClean="0"/>
              <a:t>‹N°›</a:t>
            </a:fld>
            <a:endParaRPr lang="fr-FR"/>
          </a:p>
        </p:txBody>
      </p:sp>
    </p:spTree>
    <p:extLst>
      <p:ext uri="{BB962C8B-B14F-4D97-AF65-F5344CB8AC3E}">
        <p14:creationId xmlns:p14="http://schemas.microsoft.com/office/powerpoint/2010/main" val="613511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2EED97B8-5DBB-492C-A0AD-670D9E0D6247}" type="datetimeFigureOut">
              <a:rPr lang="fr-FR" smtClean="0"/>
              <a:t>08/11/2022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B3BD795-4EE1-44DA-86AE-7C7C63E472F1}" type="slidenum">
              <a:rPr lang="fr-FR" smtClean="0"/>
              <a:t>‹N°›</a:t>
            </a:fld>
            <a:endParaRPr lang="fr-FR"/>
          </a:p>
        </p:txBody>
      </p:sp>
    </p:spTree>
    <p:extLst>
      <p:ext uri="{BB962C8B-B14F-4D97-AF65-F5344CB8AC3E}">
        <p14:creationId xmlns:p14="http://schemas.microsoft.com/office/powerpoint/2010/main" val="353500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ED97B8-5DBB-492C-A0AD-670D9E0D6247}" type="datetimeFigureOut">
              <a:rPr lang="fr-FR" smtClean="0"/>
              <a:t>08/11/2022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3BD795-4EE1-44DA-86AE-7C7C63E472F1}" type="slidenum">
              <a:rPr lang="fr-FR" smtClean="0"/>
              <a:t>‹N°›</a:t>
            </a:fld>
            <a:endParaRPr lang="fr-FR"/>
          </a:p>
        </p:txBody>
      </p:sp>
    </p:spTree>
    <p:extLst>
      <p:ext uri="{BB962C8B-B14F-4D97-AF65-F5344CB8AC3E}">
        <p14:creationId xmlns:p14="http://schemas.microsoft.com/office/powerpoint/2010/main" val="909517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881744" y="1461766"/>
            <a:ext cx="11310256" cy="2562875"/>
          </a:xfrm>
          <a:prstGeom prst="rect">
            <a:avLst/>
          </a:prstGeom>
          <a:noFill/>
        </p:spPr>
        <p:txBody>
          <a:bodyPr wrap="square" rtlCol="0" anchor="ctr" anchorCtr="0">
            <a:noAutofit/>
          </a:bodyPr>
          <a:lstStyle/>
          <a:p>
            <a:r>
              <a:rPr lang="fr-FR" sz="5400" b="1" dirty="0"/>
              <a:t>BUREAU SCOTA</a:t>
            </a:r>
          </a:p>
          <a:p>
            <a:pPr algn="ctr"/>
            <a:endParaRPr lang="fr-FR" sz="2400" b="1" dirty="0"/>
          </a:p>
          <a:p>
            <a:r>
              <a:rPr lang="fr-FR" sz="4000" b="1" dirty="0">
                <a:solidFill>
                  <a:srgbClr val="56495A"/>
                </a:solidFill>
              </a:rPr>
              <a:t>MERCREDI 16 NOVEMBRE 2022</a:t>
            </a:r>
          </a:p>
        </p:txBody>
      </p:sp>
      <p:cxnSp>
        <p:nvCxnSpPr>
          <p:cNvPr id="7" name="Connecteur droit 6"/>
          <p:cNvCxnSpPr>
            <a:stCxn id="11" idx="1"/>
          </p:cNvCxnSpPr>
          <p:nvPr/>
        </p:nvCxnSpPr>
        <p:spPr>
          <a:xfrm flipV="1">
            <a:off x="881744" y="2743203"/>
            <a:ext cx="7433581"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9878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01491EBE-E352-6EED-4C54-90A3718962FE}"/>
              </a:ext>
            </a:extLst>
          </p:cNvPr>
          <p:cNvSpPr>
            <a:spLocks noGrp="1"/>
          </p:cNvSpPr>
          <p:nvPr>
            <p:ph idx="1"/>
          </p:nvPr>
        </p:nvSpPr>
        <p:spPr>
          <a:xfrm>
            <a:off x="2505075" y="425450"/>
            <a:ext cx="10515600" cy="4351338"/>
          </a:xfrm>
        </p:spPr>
        <p:txBody>
          <a:bodyPr/>
          <a:lstStyle/>
          <a:p>
            <a:pPr marL="0" indent="0">
              <a:buNone/>
            </a:pPr>
            <a:r>
              <a:rPr lang="fr-FR" dirty="0"/>
              <a:t>Données CUA</a:t>
            </a:r>
          </a:p>
        </p:txBody>
      </p:sp>
      <p:pic>
        <p:nvPicPr>
          <p:cNvPr id="4" name="Image 3">
            <a:extLst>
              <a:ext uri="{FF2B5EF4-FFF2-40B4-BE49-F238E27FC236}">
                <a16:creationId xmlns:a16="http://schemas.microsoft.com/office/drawing/2014/main" id="{E34319F5-E5B7-F276-AA69-2666D393124D}"/>
              </a:ext>
            </a:extLst>
          </p:cNvPr>
          <p:cNvPicPr>
            <a:picLocks noChangeAspect="1"/>
          </p:cNvPicPr>
          <p:nvPr/>
        </p:nvPicPr>
        <p:blipFill>
          <a:blip r:embed="rId2"/>
          <a:stretch>
            <a:fillRect/>
          </a:stretch>
        </p:blipFill>
        <p:spPr>
          <a:xfrm>
            <a:off x="724912" y="838200"/>
            <a:ext cx="9429243" cy="6019800"/>
          </a:xfrm>
          <a:prstGeom prst="rect">
            <a:avLst/>
          </a:prstGeom>
        </p:spPr>
      </p:pic>
    </p:spTree>
    <p:extLst>
      <p:ext uri="{BB962C8B-B14F-4D97-AF65-F5344CB8AC3E}">
        <p14:creationId xmlns:p14="http://schemas.microsoft.com/office/powerpoint/2010/main" val="1622776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14C727-6836-A991-7C50-D104437F3728}"/>
              </a:ext>
            </a:extLst>
          </p:cNvPr>
          <p:cNvSpPr>
            <a:spLocks noGrp="1"/>
          </p:cNvSpPr>
          <p:nvPr>
            <p:ph idx="1"/>
          </p:nvPr>
        </p:nvSpPr>
        <p:spPr>
          <a:xfrm>
            <a:off x="838200" y="1625600"/>
            <a:ext cx="10515600" cy="4351338"/>
          </a:xfrm>
        </p:spPr>
        <p:txBody>
          <a:bodyPr/>
          <a:lstStyle/>
          <a:p>
            <a:pPr marL="0" indent="0">
              <a:buNone/>
            </a:pPr>
            <a:r>
              <a:rPr lang="fr-FR" dirty="0"/>
              <a:t>2 -  Positionnement sur le lancement de la révision du SCoT suite à la loi Climat Résilience</a:t>
            </a:r>
          </a:p>
          <a:p>
            <a:pPr marL="0" indent="0">
              <a:buNone/>
            </a:pPr>
            <a:endParaRPr lang="fr-FR" dirty="0"/>
          </a:p>
          <a:p>
            <a:endParaRPr lang="fr-FR" dirty="0"/>
          </a:p>
          <a:p>
            <a:endParaRPr lang="fr-FR" dirty="0"/>
          </a:p>
        </p:txBody>
      </p:sp>
    </p:spTree>
    <p:extLst>
      <p:ext uri="{BB962C8B-B14F-4D97-AF65-F5344CB8AC3E}">
        <p14:creationId xmlns:p14="http://schemas.microsoft.com/office/powerpoint/2010/main" val="3832327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6B5FCFF-9F53-FB1A-FA7F-A06F524CDFC9}"/>
              </a:ext>
            </a:extLst>
          </p:cNvPr>
          <p:cNvSpPr>
            <a:spLocks noGrp="1"/>
          </p:cNvSpPr>
          <p:nvPr>
            <p:ph idx="1"/>
          </p:nvPr>
        </p:nvSpPr>
        <p:spPr/>
        <p:txBody>
          <a:bodyPr/>
          <a:lstStyle/>
          <a:p>
            <a:pPr marL="0" indent="0">
              <a:buNone/>
            </a:pPr>
            <a:r>
              <a:rPr lang="fr-FR" dirty="0">
                <a:latin typeface="Calibri" panose="020F0502020204030204" pitchFamily="34" charset="0"/>
                <a:ea typeface="Calibri" panose="020F0502020204030204" pitchFamily="34" charset="0"/>
              </a:rPr>
              <a:t>Il est proposé au bureau syndical de s’engager dans les démarches préparatoires à la révision du SCoT, de rédiger un CCTP et de délibérer lors du premier semestre 2023.</a:t>
            </a:r>
          </a:p>
          <a:p>
            <a:pPr marL="0" indent="0">
              <a:buNone/>
            </a:pPr>
            <a:endParaRPr lang="fr-FR" dirty="0">
              <a:latin typeface="Calibri" panose="020F0502020204030204" pitchFamily="34" charset="0"/>
              <a:ea typeface="Calibri" panose="020F0502020204030204" pitchFamily="34" charset="0"/>
            </a:endParaRPr>
          </a:p>
          <a:p>
            <a:pPr marL="0" indent="0">
              <a:buNone/>
            </a:pPr>
            <a:r>
              <a:rPr lang="fr-FR" dirty="0">
                <a:latin typeface="Calibri" panose="020F0502020204030204" pitchFamily="34" charset="0"/>
                <a:ea typeface="Calibri" panose="020F0502020204030204" pitchFamily="34" charset="0"/>
              </a:rPr>
              <a:t>La loi Climat résilience impose la mise en conformité de notre document d’urbanisme pour août 2026</a:t>
            </a:r>
          </a:p>
          <a:p>
            <a:pPr marL="0" indent="0">
              <a:buNone/>
            </a:pPr>
            <a:r>
              <a:rPr lang="fr-FR" dirty="0">
                <a:latin typeface="Calibri" panose="020F0502020204030204" pitchFamily="34" charset="0"/>
                <a:ea typeface="Calibri" panose="020F0502020204030204" pitchFamily="34" charset="0"/>
              </a:rPr>
              <a:t> </a:t>
            </a:r>
          </a:p>
          <a:p>
            <a:endParaRPr lang="fr-FR" dirty="0"/>
          </a:p>
        </p:txBody>
      </p:sp>
    </p:spTree>
    <p:extLst>
      <p:ext uri="{BB962C8B-B14F-4D97-AF65-F5344CB8AC3E}">
        <p14:creationId xmlns:p14="http://schemas.microsoft.com/office/powerpoint/2010/main" val="1024838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08FB6DE-8321-DAF8-D679-DBF2296A9A0B}"/>
              </a:ext>
            </a:extLst>
          </p:cNvPr>
          <p:cNvSpPr>
            <a:spLocks noGrp="1"/>
          </p:cNvSpPr>
          <p:nvPr>
            <p:ph idx="1"/>
          </p:nvPr>
        </p:nvSpPr>
        <p:spPr/>
        <p:txBody>
          <a:bodyPr>
            <a:normAutofit lnSpcReduction="10000"/>
          </a:bodyPr>
          <a:lstStyle/>
          <a:p>
            <a:pPr marL="0" indent="0">
              <a:buNone/>
            </a:pPr>
            <a:r>
              <a:rPr lang="fr-FR" sz="2800" dirty="0">
                <a:effectLst/>
                <a:latin typeface="Calibri" panose="020F0502020204030204" pitchFamily="34" charset="0"/>
                <a:ea typeface="Calibri" panose="020F0502020204030204" pitchFamily="34" charset="0"/>
              </a:rPr>
              <a:t>Eléments d’un CCTP pour la révision du SCoT</a:t>
            </a:r>
          </a:p>
          <a:p>
            <a:pPr marL="0" indent="0">
              <a:buNone/>
            </a:pPr>
            <a:r>
              <a:rPr lang="fr-FR" sz="2800" dirty="0">
                <a:effectLst/>
                <a:latin typeface="Calibri" panose="020F0502020204030204" pitchFamily="34" charset="0"/>
                <a:ea typeface="Calibri" panose="020F0502020204030204" pitchFamily="34" charset="0"/>
              </a:rPr>
              <a:t> </a:t>
            </a:r>
          </a:p>
          <a:p>
            <a:pPr marL="0" indent="0">
              <a:buNone/>
            </a:pPr>
            <a:r>
              <a:rPr lang="fr-FR" sz="2800" dirty="0">
                <a:effectLst/>
                <a:latin typeface="Calibri" panose="020F0502020204030204" pitchFamily="34" charset="0"/>
                <a:ea typeface="Calibri" panose="020F0502020204030204" pitchFamily="34" charset="0"/>
              </a:rPr>
              <a:t>Dans  le CCTP, il convient de présenter le territoire et l’historique du document et les grandes orientations souhaitées par les politiques.</a:t>
            </a:r>
          </a:p>
          <a:p>
            <a:pPr marL="0" indent="0">
              <a:buNone/>
            </a:pPr>
            <a:r>
              <a:rPr lang="fr-FR" sz="2800" dirty="0">
                <a:effectLst/>
                <a:latin typeface="Calibri" panose="020F0502020204030204" pitchFamily="34" charset="0"/>
                <a:ea typeface="Calibri" panose="020F0502020204030204" pitchFamily="34" charset="0"/>
              </a:rPr>
              <a:t> </a:t>
            </a:r>
          </a:p>
          <a:p>
            <a:pPr marL="0" indent="0">
              <a:buNone/>
            </a:pPr>
            <a:r>
              <a:rPr lang="fr-FR" sz="2800" dirty="0">
                <a:effectLst/>
                <a:latin typeface="Calibri" panose="020F0502020204030204" pitchFamily="34" charset="0"/>
                <a:ea typeface="Calibri" panose="020F0502020204030204" pitchFamily="34" charset="0"/>
              </a:rPr>
              <a:t>Il s’agit dans le cahier des charges de prendre en compte</a:t>
            </a:r>
          </a:p>
          <a:p>
            <a:pPr marL="342900" lvl="0" indent="-342900">
              <a:buFont typeface="Calibri" panose="020F0502020204030204" pitchFamily="34" charset="0"/>
              <a:buChar char="-"/>
            </a:pPr>
            <a:r>
              <a:rPr lang="fr-FR" sz="2800" dirty="0">
                <a:effectLst/>
                <a:latin typeface="Calibri" panose="020F0502020204030204" pitchFamily="34" charset="0"/>
                <a:ea typeface="Calibri" panose="020F0502020204030204" pitchFamily="34" charset="0"/>
              </a:rPr>
              <a:t>L’ordonnance du 17 juin 2020 portant modernisation des SCoT</a:t>
            </a:r>
          </a:p>
          <a:p>
            <a:pPr marL="342900" lvl="0" indent="-342900">
              <a:buFont typeface="Calibri" panose="020F0502020204030204" pitchFamily="34" charset="0"/>
              <a:buChar char="-"/>
            </a:pPr>
            <a:r>
              <a:rPr lang="fr-FR" dirty="0">
                <a:latin typeface="Calibri" panose="020F0502020204030204" pitchFamily="34" charset="0"/>
                <a:ea typeface="Calibri" panose="020F0502020204030204" pitchFamily="34" charset="0"/>
              </a:rPr>
              <a:t>L</a:t>
            </a:r>
            <a:r>
              <a:rPr lang="fr-FR" sz="2800" dirty="0">
                <a:effectLst/>
                <a:latin typeface="Calibri" panose="020F0502020204030204" pitchFamily="34" charset="0"/>
                <a:ea typeface="Calibri" panose="020F0502020204030204" pitchFamily="34" charset="0"/>
              </a:rPr>
              <a:t>a Loi Climat et Résilience du 22 août 2021 avec la prise en compte des décisions issues de la Conférence des SCoT et de la révision du SRADDET.</a:t>
            </a:r>
          </a:p>
          <a:p>
            <a:endParaRPr lang="fr-FR" sz="2800" dirty="0">
              <a:effectLst/>
              <a:latin typeface="Calibri" panose="020F0502020204030204" pitchFamily="34" charset="0"/>
              <a:ea typeface="Calibri" panose="020F0502020204030204" pitchFamily="34" charset="0"/>
            </a:endParaRPr>
          </a:p>
          <a:p>
            <a:pPr marL="0" indent="0">
              <a:buNone/>
            </a:pPr>
            <a:endParaRPr lang="fr-FR" dirty="0"/>
          </a:p>
        </p:txBody>
      </p:sp>
    </p:spTree>
    <p:extLst>
      <p:ext uri="{BB962C8B-B14F-4D97-AF65-F5344CB8AC3E}">
        <p14:creationId xmlns:p14="http://schemas.microsoft.com/office/powerpoint/2010/main" val="3816835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6F86BC7-FFC3-212C-5BDF-819E8FAE86B4}"/>
              </a:ext>
            </a:extLst>
          </p:cNvPr>
          <p:cNvSpPr>
            <a:spLocks noGrp="1"/>
          </p:cNvSpPr>
          <p:nvPr>
            <p:ph idx="1"/>
          </p:nvPr>
        </p:nvSpPr>
        <p:spPr/>
        <p:txBody>
          <a:bodyPr/>
          <a:lstStyle/>
          <a:p>
            <a:pPr marL="0" indent="0">
              <a:buNone/>
            </a:pPr>
            <a:r>
              <a:rPr lang="fr-FR" sz="2800" dirty="0">
                <a:effectLst/>
                <a:latin typeface="Calibri" panose="020F0502020204030204" pitchFamily="34" charset="0"/>
                <a:ea typeface="Calibri" panose="020F0502020204030204" pitchFamily="34" charset="0"/>
              </a:rPr>
              <a:t>Les différentes étapes :</a:t>
            </a:r>
          </a:p>
          <a:p>
            <a:pPr marL="0" indent="0">
              <a:buNone/>
            </a:pPr>
            <a:endParaRPr lang="fr-FR" sz="2800"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fr-FR" sz="2800" dirty="0">
                <a:effectLst/>
                <a:latin typeface="Calibri" panose="020F0502020204030204" pitchFamily="34" charset="0"/>
                <a:ea typeface="Times New Roman" panose="02020603050405020304" pitchFamily="18" charset="0"/>
              </a:rPr>
              <a:t>Elaboration du diagnostic territorial, EIE et analyse de la consommation foncière au cours des 10 dernières années (il s’agit ici des annexes dans la nouvelle nomenclature des SCoT)</a:t>
            </a:r>
            <a:endParaRPr lang="fr-FR" sz="2800"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fr-FR" sz="2800" dirty="0">
                <a:effectLst/>
                <a:latin typeface="Calibri" panose="020F0502020204030204" pitchFamily="34" charset="0"/>
                <a:ea typeface="Times New Roman" panose="02020603050405020304" pitchFamily="18" charset="0"/>
              </a:rPr>
              <a:t>Réalisation du PAS</a:t>
            </a:r>
            <a:endParaRPr lang="fr-FR" sz="2800"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fr-FR" sz="2800" dirty="0">
                <a:effectLst/>
                <a:latin typeface="Calibri" panose="020F0502020204030204" pitchFamily="34" charset="0"/>
                <a:ea typeface="Times New Roman" panose="02020603050405020304" pitchFamily="18" charset="0"/>
              </a:rPr>
              <a:t>Elaboration du DOO et du DAACL</a:t>
            </a:r>
            <a:endParaRPr lang="fr-FR" sz="2800"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fr-FR" sz="2800" dirty="0">
                <a:effectLst/>
                <a:latin typeface="Calibri" panose="020F0502020204030204" pitchFamily="34" charset="0"/>
                <a:ea typeface="Times New Roman" panose="02020603050405020304" pitchFamily="18" charset="0"/>
              </a:rPr>
              <a:t>Arrêt du projet et consultation règlementaire</a:t>
            </a:r>
            <a:endParaRPr lang="fr-FR" sz="2800"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fr-FR" sz="2800" dirty="0">
                <a:effectLst/>
                <a:latin typeface="Calibri" panose="020F0502020204030204" pitchFamily="34" charset="0"/>
                <a:ea typeface="Times New Roman" panose="02020603050405020304" pitchFamily="18" charset="0"/>
              </a:rPr>
              <a:t>Enquête publique et approbation</a:t>
            </a:r>
            <a:endParaRPr lang="fr-FR" sz="2800" dirty="0">
              <a:effectLst/>
              <a:latin typeface="Calibri" panose="020F0502020204030204" pitchFamily="34" charset="0"/>
              <a:ea typeface="Calibri" panose="020F0502020204030204" pitchFamily="34" charset="0"/>
            </a:endParaRPr>
          </a:p>
          <a:p>
            <a:pPr marL="0" indent="0">
              <a:buNone/>
            </a:pPr>
            <a:endParaRPr lang="fr-FR" dirty="0"/>
          </a:p>
        </p:txBody>
      </p:sp>
    </p:spTree>
    <p:extLst>
      <p:ext uri="{BB962C8B-B14F-4D97-AF65-F5344CB8AC3E}">
        <p14:creationId xmlns:p14="http://schemas.microsoft.com/office/powerpoint/2010/main" val="2390501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E6A62D4-02CE-1DB8-A0D9-CD3A24B0ECA2}"/>
              </a:ext>
            </a:extLst>
          </p:cNvPr>
          <p:cNvSpPr>
            <a:spLocks noGrp="1"/>
          </p:cNvSpPr>
          <p:nvPr>
            <p:ph idx="1"/>
          </p:nvPr>
        </p:nvSpPr>
        <p:spPr/>
        <p:txBody>
          <a:bodyPr/>
          <a:lstStyle/>
          <a:p>
            <a:pPr marL="0" indent="0">
              <a:buNone/>
            </a:pPr>
            <a:r>
              <a:rPr lang="fr-FR" dirty="0"/>
              <a:t>Le coût est estimé entre 300 et 350 K€ selon les bases de référentiel effectué par la Fédération Nationale des SCoT</a:t>
            </a:r>
          </a:p>
          <a:p>
            <a:pPr marL="0" indent="0">
              <a:buNone/>
            </a:pPr>
            <a:endParaRPr lang="fr-FR" dirty="0"/>
          </a:p>
          <a:p>
            <a:pPr marL="0" indent="0">
              <a:buNone/>
            </a:pPr>
            <a:r>
              <a:rPr lang="fr-FR" dirty="0"/>
              <a:t>Quelle stratégie de financement?</a:t>
            </a:r>
          </a:p>
          <a:p>
            <a:pPr marL="0" indent="0">
              <a:buNone/>
            </a:pPr>
            <a:endParaRPr lang="fr-FR" dirty="0"/>
          </a:p>
        </p:txBody>
      </p:sp>
    </p:spTree>
    <p:extLst>
      <p:ext uri="{BB962C8B-B14F-4D97-AF65-F5344CB8AC3E}">
        <p14:creationId xmlns:p14="http://schemas.microsoft.com/office/powerpoint/2010/main" val="2797233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1053194" y="0"/>
            <a:ext cx="11310256" cy="4408714"/>
          </a:xfrm>
          <a:prstGeom prst="rect">
            <a:avLst/>
          </a:prstGeom>
          <a:noFill/>
        </p:spPr>
        <p:txBody>
          <a:bodyPr wrap="square" rtlCol="0" anchor="ctr" anchorCtr="0">
            <a:noAutofit/>
          </a:bodyPr>
          <a:lstStyle/>
          <a:p>
            <a:r>
              <a:rPr lang="fr-FR" sz="2800" b="1">
                <a:solidFill>
                  <a:srgbClr val="56495A"/>
                </a:solidFill>
              </a:rPr>
              <a:t>3 Les avis statutaires du Scota  Second semestre 2022</a:t>
            </a:r>
            <a:endParaRPr lang="fr-FR" sz="2800" b="1" dirty="0">
              <a:solidFill>
                <a:srgbClr val="56495A"/>
              </a:solidFill>
            </a:endParaRPr>
          </a:p>
        </p:txBody>
      </p:sp>
    </p:spTree>
    <p:extLst>
      <p:ext uri="{BB962C8B-B14F-4D97-AF65-F5344CB8AC3E}">
        <p14:creationId xmlns:p14="http://schemas.microsoft.com/office/powerpoint/2010/main" val="2161592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938894" y="1499867"/>
            <a:ext cx="10929256" cy="824233"/>
          </a:xfrm>
          <a:prstGeom prst="rect">
            <a:avLst/>
          </a:prstGeom>
          <a:noFill/>
        </p:spPr>
        <p:txBody>
          <a:bodyPr wrap="square" rtlCol="0" anchor="ctr" anchorCtr="0">
            <a:noAutofit/>
          </a:bodyPr>
          <a:lstStyle/>
          <a:p>
            <a:r>
              <a:rPr lang="fr-FR" sz="4000" b="1" dirty="0">
                <a:solidFill>
                  <a:srgbClr val="56495A"/>
                </a:solidFill>
              </a:rPr>
              <a:t>Accompagnement des projets de nos territoires</a:t>
            </a:r>
          </a:p>
        </p:txBody>
      </p:sp>
      <p:sp>
        <p:nvSpPr>
          <p:cNvPr id="5" name="ZoneTexte 4">
            <a:extLst>
              <a:ext uri="{FF2B5EF4-FFF2-40B4-BE49-F238E27FC236}">
                <a16:creationId xmlns:a16="http://schemas.microsoft.com/office/drawing/2014/main" id="{C165BD24-2E42-4630-B3E6-7DB7E0F0286E}"/>
              </a:ext>
            </a:extLst>
          </p:cNvPr>
          <p:cNvSpPr txBox="1"/>
          <p:nvPr/>
        </p:nvSpPr>
        <p:spPr>
          <a:xfrm>
            <a:off x="1050472" y="-764543"/>
            <a:ext cx="10091056" cy="7534275"/>
          </a:xfrm>
          <a:prstGeom prst="rect">
            <a:avLst/>
          </a:prstGeom>
          <a:noFill/>
        </p:spPr>
        <p:txBody>
          <a:bodyPr wrap="square" rtlCol="0" anchor="ctr" anchorCtr="0">
            <a:noAutofit/>
          </a:bodyPr>
          <a:lstStyle/>
          <a:p>
            <a:pPr marL="285750" indent="-285750">
              <a:buFont typeface="Wingdings" panose="05000000000000000000" pitchFamily="2" charset="2"/>
              <a:buChar char="q"/>
            </a:pPr>
            <a:r>
              <a:rPr lang="fr-FR" dirty="0">
                <a:solidFill>
                  <a:srgbClr val="56495A"/>
                </a:solidFill>
              </a:rPr>
              <a:t>PA 062 810 22 0 0001 Viabilisation d’un terrain de 19 770 m² afin de créer une voirie pouvant desservir de part et d’autre 11 lots maximum sur la commune de Thélus : </a:t>
            </a:r>
            <a:r>
              <a:rPr lang="fr-FR" sz="1400" dirty="0">
                <a:solidFill>
                  <a:srgbClr val="56495A"/>
                </a:solidFill>
              </a:rPr>
              <a:t>avis du 07/07/2022</a:t>
            </a:r>
          </a:p>
          <a:p>
            <a:pPr marL="742950" lvl="1" indent="-285750">
              <a:buFont typeface="Wingdings" panose="05000000000000000000" pitchFamily="2" charset="2"/>
              <a:buChar char="q"/>
            </a:pPr>
            <a:r>
              <a:rPr lang="fr-FR" dirty="0">
                <a:solidFill>
                  <a:srgbClr val="56495A"/>
                </a:solidFill>
              </a:rPr>
              <a:t>Avis favorable</a:t>
            </a:r>
          </a:p>
          <a:p>
            <a:pPr lvl="1"/>
            <a:endParaRPr lang="fr-FR" dirty="0">
              <a:solidFill>
                <a:srgbClr val="56495A"/>
              </a:solidFill>
            </a:endParaRPr>
          </a:p>
          <a:p>
            <a:pPr lvl="1"/>
            <a:endParaRPr lang="fr-FR" dirty="0">
              <a:solidFill>
                <a:srgbClr val="56495A"/>
              </a:solidFill>
            </a:endParaRPr>
          </a:p>
        </p:txBody>
      </p:sp>
      <p:pic>
        <p:nvPicPr>
          <p:cNvPr id="3" name="Image 2" descr="Une image contenant texte&#10;&#10;Description générée automatiquement">
            <a:extLst>
              <a:ext uri="{FF2B5EF4-FFF2-40B4-BE49-F238E27FC236}">
                <a16:creationId xmlns:a16="http://schemas.microsoft.com/office/drawing/2014/main" id="{F9380F24-6A1F-C976-2AE9-C24671A32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 y="3131182"/>
            <a:ext cx="5610225" cy="3638550"/>
          </a:xfrm>
          <a:prstGeom prst="rect">
            <a:avLst/>
          </a:prstGeom>
        </p:spPr>
      </p:pic>
      <p:pic>
        <p:nvPicPr>
          <p:cNvPr id="4" name="Image 3">
            <a:extLst>
              <a:ext uri="{FF2B5EF4-FFF2-40B4-BE49-F238E27FC236}">
                <a16:creationId xmlns:a16="http://schemas.microsoft.com/office/drawing/2014/main" id="{9FB242DF-209E-69B9-D8D9-5924E1F82F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2242" y="3219451"/>
            <a:ext cx="5100864" cy="3453878"/>
          </a:xfrm>
          <a:prstGeom prst="rect">
            <a:avLst/>
          </a:prstGeom>
          <a:ln>
            <a:solidFill>
              <a:schemeClr val="tx1"/>
            </a:solidFill>
          </a:ln>
        </p:spPr>
      </p:pic>
    </p:spTree>
    <p:extLst>
      <p:ext uri="{BB962C8B-B14F-4D97-AF65-F5344CB8AC3E}">
        <p14:creationId xmlns:p14="http://schemas.microsoft.com/office/powerpoint/2010/main" val="2770740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165BD24-2E42-4630-B3E6-7DB7E0F0286E}"/>
              </a:ext>
            </a:extLst>
          </p:cNvPr>
          <p:cNvSpPr txBox="1"/>
          <p:nvPr/>
        </p:nvSpPr>
        <p:spPr>
          <a:xfrm>
            <a:off x="698047" y="-1964693"/>
            <a:ext cx="10091056" cy="7534275"/>
          </a:xfrm>
          <a:prstGeom prst="rect">
            <a:avLst/>
          </a:prstGeom>
          <a:noFill/>
        </p:spPr>
        <p:txBody>
          <a:bodyPr wrap="square" rtlCol="0" anchor="ctr" anchorCtr="0">
            <a:noAutofit/>
          </a:bodyPr>
          <a:lstStyle/>
          <a:p>
            <a:pPr marL="285750" indent="-285750">
              <a:buFont typeface="Wingdings" panose="05000000000000000000" pitchFamily="2" charset="2"/>
              <a:buChar char="q"/>
            </a:pPr>
            <a:r>
              <a:rPr lang="fr-FR" dirty="0">
                <a:solidFill>
                  <a:srgbClr val="56495A"/>
                </a:solidFill>
              </a:rPr>
              <a:t>PA 062 810 22 0 0001 Mise en place de viabilités et de création d’espaces publics d’agréments pour la réalisation d’un lotissement de 66 lots projetés sur la commune de Thélus : </a:t>
            </a:r>
            <a:r>
              <a:rPr lang="fr-FR" sz="1400" dirty="0">
                <a:solidFill>
                  <a:srgbClr val="56495A"/>
                </a:solidFill>
              </a:rPr>
              <a:t>avis du 01/08/2022</a:t>
            </a:r>
          </a:p>
          <a:p>
            <a:pPr marL="742950" lvl="1" indent="-285750">
              <a:buFont typeface="Wingdings" panose="05000000000000000000" pitchFamily="2" charset="2"/>
              <a:buChar char="q"/>
            </a:pPr>
            <a:r>
              <a:rPr lang="fr-FR" dirty="0">
                <a:solidFill>
                  <a:srgbClr val="56495A"/>
                </a:solidFill>
              </a:rPr>
              <a:t>Avis favorable</a:t>
            </a:r>
          </a:p>
          <a:p>
            <a:pPr lvl="1"/>
            <a:endParaRPr lang="fr-FR" dirty="0">
              <a:solidFill>
                <a:srgbClr val="56495A"/>
              </a:solidFill>
            </a:endParaRPr>
          </a:p>
          <a:p>
            <a:pPr lvl="1"/>
            <a:endParaRPr lang="fr-FR" dirty="0">
              <a:solidFill>
                <a:srgbClr val="56495A"/>
              </a:solidFill>
            </a:endParaRPr>
          </a:p>
        </p:txBody>
      </p:sp>
      <p:pic>
        <p:nvPicPr>
          <p:cNvPr id="2" name="Image 1">
            <a:extLst>
              <a:ext uri="{FF2B5EF4-FFF2-40B4-BE49-F238E27FC236}">
                <a16:creationId xmlns:a16="http://schemas.microsoft.com/office/drawing/2014/main" id="{BC77705B-7B98-27EC-49F0-80606F1387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047" y="2238375"/>
            <a:ext cx="4386263" cy="3208421"/>
          </a:xfrm>
          <a:prstGeom prst="rect">
            <a:avLst/>
          </a:prstGeom>
          <a:ln>
            <a:solidFill>
              <a:schemeClr val="tx1"/>
            </a:solidFill>
          </a:ln>
        </p:spPr>
      </p:pic>
      <p:pic>
        <p:nvPicPr>
          <p:cNvPr id="6" name="Image 5">
            <a:extLst>
              <a:ext uri="{FF2B5EF4-FFF2-40B4-BE49-F238E27FC236}">
                <a16:creationId xmlns:a16="http://schemas.microsoft.com/office/drawing/2014/main" id="{FE70602A-4BFC-8671-008B-CF59B2B39F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0135" y="2323635"/>
            <a:ext cx="5040389" cy="3123161"/>
          </a:xfrm>
          <a:prstGeom prst="rect">
            <a:avLst/>
          </a:prstGeom>
          <a:ln>
            <a:solidFill>
              <a:schemeClr val="tx1"/>
            </a:solidFill>
          </a:ln>
        </p:spPr>
      </p:pic>
    </p:spTree>
    <p:extLst>
      <p:ext uri="{BB962C8B-B14F-4D97-AF65-F5344CB8AC3E}">
        <p14:creationId xmlns:p14="http://schemas.microsoft.com/office/powerpoint/2010/main" val="2259822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165BD24-2E42-4630-B3E6-7DB7E0F0286E}"/>
              </a:ext>
            </a:extLst>
          </p:cNvPr>
          <p:cNvSpPr txBox="1"/>
          <p:nvPr/>
        </p:nvSpPr>
        <p:spPr>
          <a:xfrm>
            <a:off x="698047" y="-1955168"/>
            <a:ext cx="10091056" cy="7534275"/>
          </a:xfrm>
          <a:prstGeom prst="rect">
            <a:avLst/>
          </a:prstGeom>
          <a:noFill/>
        </p:spPr>
        <p:txBody>
          <a:bodyPr wrap="square" rtlCol="0" anchor="ctr" anchorCtr="0">
            <a:noAutofit/>
          </a:bodyPr>
          <a:lstStyle/>
          <a:p>
            <a:pPr marL="285750" indent="-285750">
              <a:buFont typeface="Wingdings" panose="05000000000000000000" pitchFamily="2" charset="2"/>
              <a:buChar char="q"/>
            </a:pPr>
            <a:r>
              <a:rPr lang="fr-FR" dirty="0">
                <a:solidFill>
                  <a:srgbClr val="56495A"/>
                </a:solidFill>
              </a:rPr>
              <a:t>PC 062 099 22 0 0014 Construction de 3 bâtiments d’activités dans la Zone Boréal 2 sur la commune de Beaurains : </a:t>
            </a:r>
            <a:r>
              <a:rPr lang="fr-FR" sz="1400" dirty="0">
                <a:solidFill>
                  <a:srgbClr val="56495A"/>
                </a:solidFill>
              </a:rPr>
              <a:t>avis du 08/09/2022</a:t>
            </a:r>
          </a:p>
          <a:p>
            <a:pPr marL="742950" lvl="1" indent="-285750">
              <a:buFont typeface="Wingdings" panose="05000000000000000000" pitchFamily="2" charset="2"/>
              <a:buChar char="q"/>
            </a:pPr>
            <a:r>
              <a:rPr lang="fr-FR" dirty="0">
                <a:solidFill>
                  <a:srgbClr val="56495A"/>
                </a:solidFill>
              </a:rPr>
              <a:t>Avis favorable</a:t>
            </a:r>
          </a:p>
          <a:p>
            <a:pPr lvl="1"/>
            <a:endParaRPr lang="fr-FR" dirty="0">
              <a:solidFill>
                <a:srgbClr val="56495A"/>
              </a:solidFill>
            </a:endParaRPr>
          </a:p>
          <a:p>
            <a:pPr lvl="1"/>
            <a:endParaRPr lang="fr-FR" dirty="0">
              <a:solidFill>
                <a:srgbClr val="56495A"/>
              </a:solidFill>
            </a:endParaRPr>
          </a:p>
        </p:txBody>
      </p:sp>
      <p:pic>
        <p:nvPicPr>
          <p:cNvPr id="3" name="Image 2">
            <a:extLst>
              <a:ext uri="{FF2B5EF4-FFF2-40B4-BE49-F238E27FC236}">
                <a16:creationId xmlns:a16="http://schemas.microsoft.com/office/drawing/2014/main" id="{ACDB8BEE-7641-4423-511C-DC13DF422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556" y="2501990"/>
            <a:ext cx="4769566" cy="3365410"/>
          </a:xfrm>
          <a:prstGeom prst="rect">
            <a:avLst/>
          </a:prstGeom>
          <a:ln>
            <a:solidFill>
              <a:schemeClr val="tx1"/>
            </a:solidFill>
          </a:ln>
        </p:spPr>
      </p:pic>
      <p:pic>
        <p:nvPicPr>
          <p:cNvPr id="4" name="Image 3">
            <a:extLst>
              <a:ext uri="{FF2B5EF4-FFF2-40B4-BE49-F238E27FC236}">
                <a16:creationId xmlns:a16="http://schemas.microsoft.com/office/drawing/2014/main" id="{526C00F9-AAC9-3EAE-5EDE-4A2B0E9346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4809" y="2778125"/>
            <a:ext cx="6645910" cy="3089275"/>
          </a:xfrm>
          <a:prstGeom prst="rect">
            <a:avLst/>
          </a:prstGeom>
          <a:ln>
            <a:solidFill>
              <a:schemeClr val="tx1"/>
            </a:solidFill>
          </a:ln>
        </p:spPr>
      </p:pic>
    </p:spTree>
    <p:extLst>
      <p:ext uri="{BB962C8B-B14F-4D97-AF65-F5344CB8AC3E}">
        <p14:creationId xmlns:p14="http://schemas.microsoft.com/office/powerpoint/2010/main" val="3962902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52170E56-67FB-18EC-BB80-EA6549A19A88}"/>
              </a:ext>
            </a:extLst>
          </p:cNvPr>
          <p:cNvSpPr>
            <a:spLocks noGrp="1"/>
          </p:cNvSpPr>
          <p:nvPr>
            <p:ph idx="1"/>
          </p:nvPr>
        </p:nvSpPr>
        <p:spPr/>
        <p:txBody>
          <a:bodyPr/>
          <a:lstStyle/>
          <a:p>
            <a:pPr marL="0" indent="0">
              <a:buNone/>
            </a:pPr>
            <a:r>
              <a:rPr lang="fr-FR" dirty="0"/>
              <a:t>Ordre du Jour</a:t>
            </a:r>
          </a:p>
          <a:p>
            <a:pPr marL="0" indent="0">
              <a:buNone/>
            </a:pPr>
            <a:endParaRPr lang="fr-FR" dirty="0"/>
          </a:p>
          <a:p>
            <a:pPr marL="342900" lvl="0" indent="-342900">
              <a:lnSpc>
                <a:spcPct val="107000"/>
              </a:lnSpc>
              <a:buFont typeface="+mj-lt"/>
              <a:buAutoNum type="arabi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Focus développement économique données </a:t>
            </a:r>
            <a:r>
              <a:rPr lang="fr-FR" sz="1800">
                <a:effectLst/>
                <a:latin typeface="Calibri" panose="020F0502020204030204" pitchFamily="34" charset="0"/>
                <a:ea typeface="Calibri" panose="020F0502020204030204" pitchFamily="34" charset="0"/>
                <a:cs typeface="Times New Roman" panose="02020603050405020304" pitchFamily="18" charset="0"/>
              </a:rPr>
              <a:t>Cerema</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artif</a:t>
            </a:r>
            <a:r>
              <a:rPr lang="fr-FR" sz="1800" dirty="0">
                <a:effectLst/>
                <a:latin typeface="Calibri" panose="020F0502020204030204" pitchFamily="34" charset="0"/>
                <a:ea typeface="Calibri" panose="020F0502020204030204" pitchFamily="34" charset="0"/>
                <a:cs typeface="Times New Roman" panose="02020603050405020304" pitchFamily="18" charset="0"/>
              </a:rPr>
              <a:t> suite à la sollicitation comité syndical</a:t>
            </a:r>
          </a:p>
          <a:p>
            <a:pPr marL="342900" lvl="0" indent="-342900">
              <a:lnSpc>
                <a:spcPct val="107000"/>
              </a:lnSpc>
              <a:buFont typeface="+mj-lt"/>
              <a:buAutoNum type="arabi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Positionnement sur le lancement de la révision du SCoT</a:t>
            </a:r>
          </a:p>
          <a:p>
            <a:pPr marL="342900" lvl="0" indent="-342900">
              <a:lnSpc>
                <a:spcPct val="107000"/>
              </a:lnSpc>
              <a:buFont typeface="+mj-lt"/>
              <a:buAutoNum type="arabi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Les avis statutaires d’urbanisme second semestre 2022 et les CDPNAF</a:t>
            </a:r>
          </a:p>
          <a:p>
            <a:pPr marL="342900" lvl="0" indent="-342900">
              <a:lnSpc>
                <a:spcPct val="107000"/>
              </a:lnSpc>
              <a:buFont typeface="+mj-lt"/>
              <a:buAutoNum type="arabi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Le CSNE</a:t>
            </a:r>
          </a:p>
          <a:p>
            <a:pPr marL="342900" lvl="0" indent="-342900">
              <a:lnSpc>
                <a:spcPct val="107000"/>
              </a:lnSpc>
              <a:spcAft>
                <a:spcPts val="800"/>
              </a:spcAft>
              <a:buFont typeface="+mj-lt"/>
              <a:buAutoNum type="arabi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Retour sur les réunions PPA territoires voisins, Arras cœur de ville, Master plan gare Arras</a:t>
            </a:r>
          </a:p>
          <a:p>
            <a:pPr marL="0" indent="0">
              <a:buNone/>
            </a:pPr>
            <a:endParaRPr lang="fr-FR" dirty="0"/>
          </a:p>
        </p:txBody>
      </p:sp>
    </p:spTree>
    <p:extLst>
      <p:ext uri="{BB962C8B-B14F-4D97-AF65-F5344CB8AC3E}">
        <p14:creationId xmlns:p14="http://schemas.microsoft.com/office/powerpoint/2010/main" val="3470896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165BD24-2E42-4630-B3E6-7DB7E0F0286E}"/>
              </a:ext>
            </a:extLst>
          </p:cNvPr>
          <p:cNvSpPr txBox="1"/>
          <p:nvPr/>
        </p:nvSpPr>
        <p:spPr>
          <a:xfrm>
            <a:off x="698047" y="-1955168"/>
            <a:ext cx="10091056" cy="7534275"/>
          </a:xfrm>
          <a:prstGeom prst="rect">
            <a:avLst/>
          </a:prstGeom>
          <a:noFill/>
        </p:spPr>
        <p:txBody>
          <a:bodyPr wrap="square" rtlCol="0" anchor="ctr" anchorCtr="0">
            <a:noAutofit/>
          </a:bodyPr>
          <a:lstStyle/>
          <a:p>
            <a:pPr marL="285750" indent="-285750">
              <a:buFont typeface="Wingdings" panose="05000000000000000000" pitchFamily="2" charset="2"/>
              <a:buChar char="q"/>
            </a:pPr>
            <a:r>
              <a:rPr lang="fr-FR" dirty="0">
                <a:solidFill>
                  <a:srgbClr val="56495A"/>
                </a:solidFill>
              </a:rPr>
              <a:t>PC 062 099 22 0 0014 Construction de 3 bâtiments d’activités dans la Zone Boréal 2 sur la commune de Beaurains : </a:t>
            </a:r>
            <a:r>
              <a:rPr lang="fr-FR" sz="1400" dirty="0">
                <a:solidFill>
                  <a:srgbClr val="56495A"/>
                </a:solidFill>
              </a:rPr>
              <a:t>avis du 08/09/2022</a:t>
            </a:r>
          </a:p>
          <a:p>
            <a:pPr marL="742950" lvl="1" indent="-285750">
              <a:buFont typeface="Wingdings" panose="05000000000000000000" pitchFamily="2" charset="2"/>
              <a:buChar char="q"/>
            </a:pPr>
            <a:r>
              <a:rPr lang="fr-FR" dirty="0">
                <a:solidFill>
                  <a:srgbClr val="56495A"/>
                </a:solidFill>
              </a:rPr>
              <a:t>Avis favorable</a:t>
            </a:r>
          </a:p>
          <a:p>
            <a:pPr lvl="1"/>
            <a:endParaRPr lang="fr-FR" dirty="0">
              <a:solidFill>
                <a:srgbClr val="56495A"/>
              </a:solidFill>
            </a:endParaRPr>
          </a:p>
          <a:p>
            <a:pPr lvl="1"/>
            <a:endParaRPr lang="fr-FR" dirty="0">
              <a:solidFill>
                <a:srgbClr val="56495A"/>
              </a:solidFill>
            </a:endParaRPr>
          </a:p>
        </p:txBody>
      </p:sp>
      <p:pic>
        <p:nvPicPr>
          <p:cNvPr id="2" name="Image 1">
            <a:extLst>
              <a:ext uri="{FF2B5EF4-FFF2-40B4-BE49-F238E27FC236}">
                <a16:creationId xmlns:a16="http://schemas.microsoft.com/office/drawing/2014/main" id="{0F89855F-BC10-5D5C-44B6-9C651354DC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665" y="2266632"/>
            <a:ext cx="4972050" cy="4115435"/>
          </a:xfrm>
          <a:prstGeom prst="rect">
            <a:avLst/>
          </a:prstGeom>
          <a:ln>
            <a:solidFill>
              <a:schemeClr val="tx1"/>
            </a:solidFill>
          </a:ln>
        </p:spPr>
      </p:pic>
      <p:pic>
        <p:nvPicPr>
          <p:cNvPr id="6" name="Image 5">
            <a:extLst>
              <a:ext uri="{FF2B5EF4-FFF2-40B4-BE49-F238E27FC236}">
                <a16:creationId xmlns:a16="http://schemas.microsoft.com/office/drawing/2014/main" id="{3DBB6997-6479-A2C9-07CD-2B33F0D9CF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3575" y="2266632"/>
            <a:ext cx="5045528" cy="4115435"/>
          </a:xfrm>
          <a:prstGeom prst="rect">
            <a:avLst/>
          </a:prstGeom>
          <a:ln>
            <a:solidFill>
              <a:schemeClr val="tx1"/>
            </a:solidFill>
          </a:ln>
        </p:spPr>
      </p:pic>
      <p:sp>
        <p:nvSpPr>
          <p:cNvPr id="7" name="ZoneTexte 6">
            <a:extLst>
              <a:ext uri="{FF2B5EF4-FFF2-40B4-BE49-F238E27FC236}">
                <a16:creationId xmlns:a16="http://schemas.microsoft.com/office/drawing/2014/main" id="{DC1DD00D-037A-108F-561C-08E59197EC4F}"/>
              </a:ext>
            </a:extLst>
          </p:cNvPr>
          <p:cNvSpPr txBox="1"/>
          <p:nvPr/>
        </p:nvSpPr>
        <p:spPr>
          <a:xfrm>
            <a:off x="367665" y="1958855"/>
            <a:ext cx="3448050" cy="307777"/>
          </a:xfrm>
          <a:prstGeom prst="rect">
            <a:avLst/>
          </a:prstGeom>
          <a:noFill/>
        </p:spPr>
        <p:txBody>
          <a:bodyPr wrap="square" rtlCol="0">
            <a:spAutoFit/>
          </a:bodyPr>
          <a:lstStyle/>
          <a:p>
            <a:r>
              <a:rPr lang="fr-FR" sz="1400" dirty="0">
                <a:solidFill>
                  <a:schemeClr val="accent1">
                    <a:lumMod val="75000"/>
                  </a:schemeClr>
                </a:solidFill>
              </a:rPr>
              <a:t>Vues projetées</a:t>
            </a:r>
          </a:p>
        </p:txBody>
      </p:sp>
    </p:spTree>
    <p:extLst>
      <p:ext uri="{BB962C8B-B14F-4D97-AF65-F5344CB8AC3E}">
        <p14:creationId xmlns:p14="http://schemas.microsoft.com/office/powerpoint/2010/main" val="4150515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165BD24-2E42-4630-B3E6-7DB7E0F0286E}"/>
              </a:ext>
            </a:extLst>
          </p:cNvPr>
          <p:cNvSpPr txBox="1"/>
          <p:nvPr/>
        </p:nvSpPr>
        <p:spPr>
          <a:xfrm>
            <a:off x="698047" y="-1955168"/>
            <a:ext cx="10091056" cy="7534275"/>
          </a:xfrm>
          <a:prstGeom prst="rect">
            <a:avLst/>
          </a:prstGeom>
          <a:noFill/>
        </p:spPr>
        <p:txBody>
          <a:bodyPr wrap="square" rtlCol="0" anchor="ctr" anchorCtr="0">
            <a:noAutofit/>
          </a:bodyPr>
          <a:lstStyle/>
          <a:p>
            <a:pPr marL="285750" indent="-285750">
              <a:buFont typeface="Wingdings" panose="05000000000000000000" pitchFamily="2" charset="2"/>
              <a:buChar char="q"/>
            </a:pPr>
            <a:r>
              <a:rPr lang="fr-FR" dirty="0">
                <a:solidFill>
                  <a:srgbClr val="56495A"/>
                </a:solidFill>
              </a:rPr>
              <a:t>PA 062 744 22 0 0001 Projet d’aménagement pour un projet immobilier avec la construction de logements collectifs, de logements séniors, des maisons individuelles et restauration de l’annexe de la mairie de la commune de Sainte-Catherine : </a:t>
            </a:r>
            <a:r>
              <a:rPr lang="fr-FR" sz="1400" dirty="0">
                <a:solidFill>
                  <a:srgbClr val="56495A"/>
                </a:solidFill>
              </a:rPr>
              <a:t>avis du 04/10/2022</a:t>
            </a:r>
          </a:p>
          <a:p>
            <a:pPr marL="742950" lvl="1" indent="-285750">
              <a:buFont typeface="Wingdings" panose="05000000000000000000" pitchFamily="2" charset="2"/>
              <a:buChar char="q"/>
            </a:pPr>
            <a:r>
              <a:rPr lang="fr-FR" dirty="0">
                <a:solidFill>
                  <a:srgbClr val="56495A"/>
                </a:solidFill>
              </a:rPr>
              <a:t>Avis favorable</a:t>
            </a:r>
          </a:p>
          <a:p>
            <a:pPr lvl="1"/>
            <a:endParaRPr lang="fr-FR" dirty="0">
              <a:solidFill>
                <a:srgbClr val="56495A"/>
              </a:solidFill>
            </a:endParaRPr>
          </a:p>
          <a:p>
            <a:pPr lvl="1"/>
            <a:endParaRPr lang="fr-FR" dirty="0">
              <a:solidFill>
                <a:srgbClr val="56495A"/>
              </a:solidFill>
            </a:endParaRPr>
          </a:p>
        </p:txBody>
      </p:sp>
      <p:pic>
        <p:nvPicPr>
          <p:cNvPr id="4" name="Image 3" descr="Une image contenant carte&#10;&#10;Description générée automatiquement">
            <a:extLst>
              <a:ext uri="{FF2B5EF4-FFF2-40B4-BE49-F238E27FC236}">
                <a16:creationId xmlns:a16="http://schemas.microsoft.com/office/drawing/2014/main" id="{0D195381-548A-A15F-4333-4C1080F6C5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322" y="2298841"/>
            <a:ext cx="5349141" cy="3814302"/>
          </a:xfrm>
          <a:prstGeom prst="rect">
            <a:avLst/>
          </a:prstGeom>
          <a:ln>
            <a:solidFill>
              <a:schemeClr val="tx1"/>
            </a:solidFill>
          </a:ln>
        </p:spPr>
      </p:pic>
      <p:pic>
        <p:nvPicPr>
          <p:cNvPr id="9" name="Image 8">
            <a:extLst>
              <a:ext uri="{FF2B5EF4-FFF2-40B4-BE49-F238E27FC236}">
                <a16:creationId xmlns:a16="http://schemas.microsoft.com/office/drawing/2014/main" id="{31C0C0EB-7707-E8B8-C664-D49853F4BE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8245" y="1585102"/>
            <a:ext cx="4369033" cy="5033502"/>
          </a:xfrm>
          <a:prstGeom prst="rect">
            <a:avLst/>
          </a:prstGeom>
          <a:ln>
            <a:solidFill>
              <a:schemeClr val="tx1"/>
            </a:solidFill>
          </a:ln>
        </p:spPr>
      </p:pic>
    </p:spTree>
    <p:extLst>
      <p:ext uri="{BB962C8B-B14F-4D97-AF65-F5344CB8AC3E}">
        <p14:creationId xmlns:p14="http://schemas.microsoft.com/office/powerpoint/2010/main" val="2116949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165BD24-2E42-4630-B3E6-7DB7E0F0286E}"/>
              </a:ext>
            </a:extLst>
          </p:cNvPr>
          <p:cNvSpPr txBox="1"/>
          <p:nvPr/>
        </p:nvSpPr>
        <p:spPr>
          <a:xfrm>
            <a:off x="698047" y="-1955168"/>
            <a:ext cx="10091056" cy="7534275"/>
          </a:xfrm>
          <a:prstGeom prst="rect">
            <a:avLst/>
          </a:prstGeom>
          <a:noFill/>
        </p:spPr>
        <p:txBody>
          <a:bodyPr wrap="square" rtlCol="0" anchor="ctr" anchorCtr="0">
            <a:noAutofit/>
          </a:bodyPr>
          <a:lstStyle/>
          <a:p>
            <a:pPr marL="285750" indent="-285750" algn="just">
              <a:buFont typeface="Wingdings" panose="05000000000000000000" pitchFamily="2" charset="2"/>
              <a:buChar char="q"/>
            </a:pPr>
            <a:r>
              <a:rPr lang="fr-FR" dirty="0">
                <a:solidFill>
                  <a:srgbClr val="56495A"/>
                </a:solidFill>
              </a:rPr>
              <a:t>PA 062 744 22 0 0001 Projet d’aménagement pour un projet immobilier avec la construction de logements collectifs, de logements séniors, des maisons individuelles et restauration de l’annexe de la mairie de la commune de Sainte-Catherine : </a:t>
            </a:r>
            <a:r>
              <a:rPr lang="fr-FR" sz="1400" dirty="0">
                <a:solidFill>
                  <a:srgbClr val="56495A"/>
                </a:solidFill>
              </a:rPr>
              <a:t>avis du 04/10/2022</a:t>
            </a:r>
          </a:p>
          <a:p>
            <a:pPr marL="742950" lvl="1" indent="-285750">
              <a:buFont typeface="Wingdings" panose="05000000000000000000" pitchFamily="2" charset="2"/>
              <a:buChar char="q"/>
            </a:pPr>
            <a:r>
              <a:rPr lang="fr-FR" dirty="0">
                <a:solidFill>
                  <a:srgbClr val="56495A"/>
                </a:solidFill>
              </a:rPr>
              <a:t>Avis favorable</a:t>
            </a:r>
          </a:p>
          <a:p>
            <a:pPr lvl="1"/>
            <a:endParaRPr lang="fr-FR" dirty="0">
              <a:solidFill>
                <a:srgbClr val="56495A"/>
              </a:solidFill>
            </a:endParaRPr>
          </a:p>
          <a:p>
            <a:pPr lvl="1"/>
            <a:endParaRPr lang="fr-FR" dirty="0">
              <a:solidFill>
                <a:srgbClr val="56495A"/>
              </a:solidFill>
            </a:endParaRPr>
          </a:p>
        </p:txBody>
      </p:sp>
      <p:pic>
        <p:nvPicPr>
          <p:cNvPr id="3" name="Image 2" descr="Une image contenant texte&#10;&#10;Description générée automatiquement">
            <a:extLst>
              <a:ext uri="{FF2B5EF4-FFF2-40B4-BE49-F238E27FC236}">
                <a16:creationId xmlns:a16="http://schemas.microsoft.com/office/drawing/2014/main" id="{57104E7A-D98E-7CF2-E384-39074DA11D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272" y="2173919"/>
            <a:ext cx="4705701" cy="4484056"/>
          </a:xfrm>
          <a:prstGeom prst="rect">
            <a:avLst/>
          </a:prstGeom>
          <a:ln>
            <a:solidFill>
              <a:schemeClr val="tx1"/>
            </a:solidFill>
          </a:ln>
        </p:spPr>
      </p:pic>
      <p:pic>
        <p:nvPicPr>
          <p:cNvPr id="7" name="Image 6" descr="Une image contenant arbre, extérieur, plante, luxuriant&#10;&#10;Description générée automatiquement">
            <a:extLst>
              <a:ext uri="{FF2B5EF4-FFF2-40B4-BE49-F238E27FC236}">
                <a16:creationId xmlns:a16="http://schemas.microsoft.com/office/drawing/2014/main" id="{7B116A0E-BA68-6CBC-7CA9-1DE743E0C6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7187" y="2173919"/>
            <a:ext cx="3548810" cy="4484056"/>
          </a:xfrm>
          <a:prstGeom prst="rect">
            <a:avLst/>
          </a:prstGeom>
          <a:ln>
            <a:solidFill>
              <a:schemeClr val="tx1"/>
            </a:solidFill>
          </a:ln>
        </p:spPr>
      </p:pic>
      <p:pic>
        <p:nvPicPr>
          <p:cNvPr id="10" name="Image 9" descr="Une image contenant texte, arbre, signe&#10;&#10;Description générée automatiquement">
            <a:extLst>
              <a:ext uri="{FF2B5EF4-FFF2-40B4-BE49-F238E27FC236}">
                <a16:creationId xmlns:a16="http://schemas.microsoft.com/office/drawing/2014/main" id="{EA3A99F4-E676-C5AF-20F3-A898FF231C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85211" y="2173919"/>
            <a:ext cx="3194517" cy="4484056"/>
          </a:xfrm>
          <a:prstGeom prst="rect">
            <a:avLst/>
          </a:prstGeom>
          <a:ln>
            <a:solidFill>
              <a:schemeClr val="tx1"/>
            </a:solidFill>
          </a:ln>
        </p:spPr>
      </p:pic>
    </p:spTree>
    <p:extLst>
      <p:ext uri="{BB962C8B-B14F-4D97-AF65-F5344CB8AC3E}">
        <p14:creationId xmlns:p14="http://schemas.microsoft.com/office/powerpoint/2010/main" val="3535402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165BD24-2E42-4630-B3E6-7DB7E0F0286E}"/>
              </a:ext>
            </a:extLst>
          </p:cNvPr>
          <p:cNvSpPr txBox="1"/>
          <p:nvPr/>
        </p:nvSpPr>
        <p:spPr>
          <a:xfrm>
            <a:off x="698046" y="-1947863"/>
            <a:ext cx="10091056" cy="7534275"/>
          </a:xfrm>
          <a:prstGeom prst="rect">
            <a:avLst/>
          </a:prstGeom>
          <a:noFill/>
        </p:spPr>
        <p:txBody>
          <a:bodyPr wrap="square" rtlCol="0" anchor="ctr" anchorCtr="0">
            <a:noAutofit/>
          </a:bodyPr>
          <a:lstStyle/>
          <a:p>
            <a:pPr marL="285750" indent="-285750">
              <a:buFont typeface="Wingdings" panose="05000000000000000000" pitchFamily="2" charset="2"/>
              <a:buChar char="q"/>
            </a:pPr>
            <a:r>
              <a:rPr lang="fr-FR" dirty="0">
                <a:solidFill>
                  <a:srgbClr val="56495A"/>
                </a:solidFill>
              </a:rPr>
              <a:t>PC 062 080 22 0 0008 Création d’une cellule commerciale non alimentaire d’une emprise de 224 m² sur un terrain d’une superficie de 755 m², rue du Faubourg d’Arras sur la commune de Bapaume : </a:t>
            </a:r>
            <a:r>
              <a:rPr lang="fr-FR" sz="1400" dirty="0">
                <a:solidFill>
                  <a:srgbClr val="56495A"/>
                </a:solidFill>
              </a:rPr>
              <a:t>avis du 08/09/2022</a:t>
            </a:r>
          </a:p>
          <a:p>
            <a:pPr marL="742950" lvl="1" indent="-285750">
              <a:buFont typeface="Wingdings" panose="05000000000000000000" pitchFamily="2" charset="2"/>
              <a:buChar char="q"/>
            </a:pPr>
            <a:r>
              <a:rPr lang="fr-FR" dirty="0">
                <a:solidFill>
                  <a:srgbClr val="56495A"/>
                </a:solidFill>
              </a:rPr>
              <a:t>Avis favorable</a:t>
            </a:r>
          </a:p>
          <a:p>
            <a:pPr lvl="1"/>
            <a:endParaRPr lang="fr-FR" dirty="0">
              <a:solidFill>
                <a:srgbClr val="56495A"/>
              </a:solidFill>
            </a:endParaRPr>
          </a:p>
          <a:p>
            <a:pPr lvl="1"/>
            <a:endParaRPr lang="fr-FR" dirty="0">
              <a:solidFill>
                <a:srgbClr val="56495A"/>
              </a:solidFill>
            </a:endParaRPr>
          </a:p>
        </p:txBody>
      </p:sp>
      <p:pic>
        <p:nvPicPr>
          <p:cNvPr id="4" name="Image 3" descr="Une image contenant texte, équipement électronique&#10;&#10;Description générée automatiquement">
            <a:extLst>
              <a:ext uri="{FF2B5EF4-FFF2-40B4-BE49-F238E27FC236}">
                <a16:creationId xmlns:a16="http://schemas.microsoft.com/office/drawing/2014/main" id="{DF514AA3-FF30-F331-9C8D-89205F7026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2009775"/>
            <a:ext cx="4438650" cy="4610761"/>
          </a:xfrm>
          <a:prstGeom prst="rect">
            <a:avLst/>
          </a:prstGeom>
        </p:spPr>
      </p:pic>
      <p:pic>
        <p:nvPicPr>
          <p:cNvPr id="7" name="Image 6">
            <a:extLst>
              <a:ext uri="{FF2B5EF4-FFF2-40B4-BE49-F238E27FC236}">
                <a16:creationId xmlns:a16="http://schemas.microsoft.com/office/drawing/2014/main" id="{ABB68666-30F1-EF05-F20A-F48EE4BA3F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3775" y="2172361"/>
            <a:ext cx="2779599" cy="4095089"/>
          </a:xfrm>
          <a:prstGeom prst="rect">
            <a:avLst/>
          </a:prstGeom>
          <a:ln>
            <a:solidFill>
              <a:schemeClr val="tx1"/>
            </a:solidFill>
          </a:ln>
        </p:spPr>
      </p:pic>
      <p:pic>
        <p:nvPicPr>
          <p:cNvPr id="8" name="Image 7">
            <a:extLst>
              <a:ext uri="{FF2B5EF4-FFF2-40B4-BE49-F238E27FC236}">
                <a16:creationId xmlns:a16="http://schemas.microsoft.com/office/drawing/2014/main" id="{263133CB-DEDB-3620-4D86-B1484946BC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64853" y="2882900"/>
            <a:ext cx="4743450" cy="3384550"/>
          </a:xfrm>
          <a:prstGeom prst="rect">
            <a:avLst/>
          </a:prstGeom>
          <a:ln>
            <a:solidFill>
              <a:schemeClr val="tx1"/>
            </a:solidFill>
          </a:ln>
        </p:spPr>
      </p:pic>
    </p:spTree>
    <p:extLst>
      <p:ext uri="{BB962C8B-B14F-4D97-AF65-F5344CB8AC3E}">
        <p14:creationId xmlns:p14="http://schemas.microsoft.com/office/powerpoint/2010/main" val="3271585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165BD24-2E42-4630-B3E6-7DB7E0F0286E}"/>
              </a:ext>
            </a:extLst>
          </p:cNvPr>
          <p:cNvSpPr txBox="1"/>
          <p:nvPr/>
        </p:nvSpPr>
        <p:spPr>
          <a:xfrm>
            <a:off x="698046" y="-1947863"/>
            <a:ext cx="10091056" cy="7534275"/>
          </a:xfrm>
          <a:prstGeom prst="rect">
            <a:avLst/>
          </a:prstGeom>
          <a:noFill/>
        </p:spPr>
        <p:txBody>
          <a:bodyPr wrap="square" rtlCol="0" anchor="ctr" anchorCtr="0">
            <a:noAutofit/>
          </a:bodyPr>
          <a:lstStyle/>
          <a:p>
            <a:pPr marL="285750" indent="-285750">
              <a:buFont typeface="Wingdings" panose="05000000000000000000" pitchFamily="2" charset="2"/>
              <a:buChar char="q"/>
            </a:pPr>
            <a:r>
              <a:rPr lang="fr-FR" dirty="0">
                <a:solidFill>
                  <a:srgbClr val="56495A"/>
                </a:solidFill>
              </a:rPr>
              <a:t>PC 062 080 22 0 0008 Création d’une cellule commerciale non alimentaire d’une emprise de 224 m² sur un terrain d’une superficie de 755 m², rue du Faubourg d’Arras sur la commune de Bapaume : </a:t>
            </a:r>
            <a:r>
              <a:rPr lang="fr-FR" sz="1400" dirty="0">
                <a:solidFill>
                  <a:srgbClr val="56495A"/>
                </a:solidFill>
              </a:rPr>
              <a:t>avis du 08/09/2022</a:t>
            </a:r>
          </a:p>
          <a:p>
            <a:pPr marL="742950" lvl="1" indent="-285750">
              <a:buFont typeface="Wingdings" panose="05000000000000000000" pitchFamily="2" charset="2"/>
              <a:buChar char="q"/>
            </a:pPr>
            <a:r>
              <a:rPr lang="fr-FR" dirty="0">
                <a:solidFill>
                  <a:srgbClr val="56495A"/>
                </a:solidFill>
              </a:rPr>
              <a:t>Avis favorable</a:t>
            </a:r>
          </a:p>
          <a:p>
            <a:pPr lvl="1"/>
            <a:endParaRPr lang="fr-FR" dirty="0">
              <a:solidFill>
                <a:srgbClr val="56495A"/>
              </a:solidFill>
            </a:endParaRPr>
          </a:p>
          <a:p>
            <a:pPr lvl="1"/>
            <a:endParaRPr lang="fr-FR" dirty="0">
              <a:solidFill>
                <a:srgbClr val="56495A"/>
              </a:solidFill>
            </a:endParaRPr>
          </a:p>
        </p:txBody>
      </p:sp>
      <p:pic>
        <p:nvPicPr>
          <p:cNvPr id="3" name="Image 2">
            <a:extLst>
              <a:ext uri="{FF2B5EF4-FFF2-40B4-BE49-F238E27FC236}">
                <a16:creationId xmlns:a16="http://schemas.microsoft.com/office/drawing/2014/main" id="{5BE35A95-E261-09CD-241A-4853A2B6C3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61" y="2257425"/>
            <a:ext cx="5666014" cy="3634801"/>
          </a:xfrm>
          <a:prstGeom prst="rect">
            <a:avLst/>
          </a:prstGeom>
        </p:spPr>
      </p:pic>
      <p:pic>
        <p:nvPicPr>
          <p:cNvPr id="9" name="Image 8" descr="Une image contenant texte, extérieur, sport athlétique, signe&#10;&#10;Description générée automatiquement">
            <a:extLst>
              <a:ext uri="{FF2B5EF4-FFF2-40B4-BE49-F238E27FC236}">
                <a16:creationId xmlns:a16="http://schemas.microsoft.com/office/drawing/2014/main" id="{69F9358F-AD15-CB05-BBC6-BEAB7291CB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2175" y="2855625"/>
            <a:ext cx="5995697" cy="2202150"/>
          </a:xfrm>
          <a:prstGeom prst="rect">
            <a:avLst/>
          </a:prstGeom>
        </p:spPr>
      </p:pic>
    </p:spTree>
    <p:extLst>
      <p:ext uri="{BB962C8B-B14F-4D97-AF65-F5344CB8AC3E}">
        <p14:creationId xmlns:p14="http://schemas.microsoft.com/office/powerpoint/2010/main" val="1716994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165BD24-2E42-4630-B3E6-7DB7E0F0286E}"/>
              </a:ext>
            </a:extLst>
          </p:cNvPr>
          <p:cNvSpPr txBox="1"/>
          <p:nvPr/>
        </p:nvSpPr>
        <p:spPr>
          <a:xfrm>
            <a:off x="698046" y="-1947863"/>
            <a:ext cx="10091056" cy="7534275"/>
          </a:xfrm>
          <a:prstGeom prst="rect">
            <a:avLst/>
          </a:prstGeom>
          <a:noFill/>
        </p:spPr>
        <p:txBody>
          <a:bodyPr wrap="square" rtlCol="0" anchor="ctr" anchorCtr="0">
            <a:noAutofit/>
          </a:bodyPr>
          <a:lstStyle/>
          <a:p>
            <a:pPr marL="285750" indent="-285750">
              <a:buFont typeface="Wingdings" panose="05000000000000000000" pitchFamily="2" charset="2"/>
              <a:buChar char="q"/>
            </a:pPr>
            <a:r>
              <a:rPr lang="fr-FR" dirty="0">
                <a:solidFill>
                  <a:srgbClr val="56495A"/>
                </a:solidFill>
              </a:rPr>
              <a:t>PC 062 080 22 0 0009 Création d’une cellule commerciale d’une emprise de 1 061 m² sur un terrain d’une superficie de 3 887 m², rue du Faubourg d’Arras sur la commune de Bapaume : </a:t>
            </a:r>
            <a:r>
              <a:rPr lang="fr-FR" sz="1400" dirty="0">
                <a:solidFill>
                  <a:srgbClr val="56495A"/>
                </a:solidFill>
              </a:rPr>
              <a:t>avis du 08/09/2022</a:t>
            </a:r>
          </a:p>
          <a:p>
            <a:pPr marL="742950" lvl="1" indent="-285750">
              <a:buFont typeface="Wingdings" panose="05000000000000000000" pitchFamily="2" charset="2"/>
              <a:buChar char="q"/>
            </a:pPr>
            <a:r>
              <a:rPr lang="fr-FR" dirty="0">
                <a:solidFill>
                  <a:srgbClr val="56495A"/>
                </a:solidFill>
              </a:rPr>
              <a:t>Avis favorable</a:t>
            </a:r>
          </a:p>
          <a:p>
            <a:pPr lvl="1"/>
            <a:endParaRPr lang="fr-FR" dirty="0">
              <a:solidFill>
                <a:srgbClr val="56495A"/>
              </a:solidFill>
            </a:endParaRPr>
          </a:p>
          <a:p>
            <a:pPr lvl="1"/>
            <a:endParaRPr lang="fr-FR" dirty="0">
              <a:solidFill>
                <a:srgbClr val="56495A"/>
              </a:solidFill>
            </a:endParaRPr>
          </a:p>
        </p:txBody>
      </p:sp>
      <p:pic>
        <p:nvPicPr>
          <p:cNvPr id="2" name="Image 1">
            <a:extLst>
              <a:ext uri="{FF2B5EF4-FFF2-40B4-BE49-F238E27FC236}">
                <a16:creationId xmlns:a16="http://schemas.microsoft.com/office/drawing/2014/main" id="{E623A052-E3B1-4FD4-1D32-49A4EEF38A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0312" y="2076451"/>
            <a:ext cx="2986935" cy="4400550"/>
          </a:xfrm>
          <a:prstGeom prst="rect">
            <a:avLst/>
          </a:prstGeom>
          <a:ln>
            <a:solidFill>
              <a:sysClr val="windowText" lastClr="000000"/>
            </a:solidFill>
          </a:ln>
        </p:spPr>
      </p:pic>
      <p:pic>
        <p:nvPicPr>
          <p:cNvPr id="6" name="Image 5" descr="Une image contenant texte, équipement électronique&#10;&#10;Description générée automatiquement">
            <a:extLst>
              <a:ext uri="{FF2B5EF4-FFF2-40B4-BE49-F238E27FC236}">
                <a16:creationId xmlns:a16="http://schemas.microsoft.com/office/drawing/2014/main" id="{A025AA8B-DD7C-109B-9074-6B82B8D2C1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5163" y="1676400"/>
            <a:ext cx="4049208" cy="5048249"/>
          </a:xfrm>
          <a:prstGeom prst="rect">
            <a:avLst/>
          </a:prstGeom>
        </p:spPr>
      </p:pic>
    </p:spTree>
    <p:extLst>
      <p:ext uri="{BB962C8B-B14F-4D97-AF65-F5344CB8AC3E}">
        <p14:creationId xmlns:p14="http://schemas.microsoft.com/office/powerpoint/2010/main" val="3199000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165BD24-2E42-4630-B3E6-7DB7E0F0286E}"/>
              </a:ext>
            </a:extLst>
          </p:cNvPr>
          <p:cNvSpPr txBox="1"/>
          <p:nvPr/>
        </p:nvSpPr>
        <p:spPr>
          <a:xfrm>
            <a:off x="698046" y="-1947863"/>
            <a:ext cx="10091056" cy="7534275"/>
          </a:xfrm>
          <a:prstGeom prst="rect">
            <a:avLst/>
          </a:prstGeom>
          <a:noFill/>
        </p:spPr>
        <p:txBody>
          <a:bodyPr wrap="square" rtlCol="0" anchor="ctr" anchorCtr="0">
            <a:noAutofit/>
          </a:bodyPr>
          <a:lstStyle/>
          <a:p>
            <a:pPr marL="285750" indent="-285750">
              <a:buFont typeface="Wingdings" panose="05000000000000000000" pitchFamily="2" charset="2"/>
              <a:buChar char="q"/>
            </a:pPr>
            <a:r>
              <a:rPr lang="fr-FR" dirty="0">
                <a:solidFill>
                  <a:srgbClr val="56495A"/>
                </a:solidFill>
              </a:rPr>
              <a:t>PC 062 080 22 0 0009 Création d’une cellule commerciale d’une emprise de 1 061 m² sur un terrain d’une superficie de 3 887 m², rue du Faubourg d’Arras sur la commune de Bapaume : </a:t>
            </a:r>
            <a:r>
              <a:rPr lang="fr-FR" sz="1400" dirty="0">
                <a:solidFill>
                  <a:srgbClr val="56495A"/>
                </a:solidFill>
              </a:rPr>
              <a:t>avis du 08/09/2022</a:t>
            </a:r>
          </a:p>
          <a:p>
            <a:pPr marL="742950" lvl="1" indent="-285750">
              <a:buFont typeface="Wingdings" panose="05000000000000000000" pitchFamily="2" charset="2"/>
              <a:buChar char="q"/>
            </a:pPr>
            <a:r>
              <a:rPr lang="fr-FR" dirty="0">
                <a:solidFill>
                  <a:srgbClr val="56495A"/>
                </a:solidFill>
              </a:rPr>
              <a:t>Avis favorable</a:t>
            </a:r>
          </a:p>
          <a:p>
            <a:pPr lvl="1"/>
            <a:endParaRPr lang="fr-FR" dirty="0">
              <a:solidFill>
                <a:srgbClr val="56495A"/>
              </a:solidFill>
            </a:endParaRPr>
          </a:p>
          <a:p>
            <a:pPr lvl="1"/>
            <a:endParaRPr lang="fr-FR" dirty="0">
              <a:solidFill>
                <a:srgbClr val="56495A"/>
              </a:solidFill>
            </a:endParaRPr>
          </a:p>
        </p:txBody>
      </p:sp>
      <p:pic>
        <p:nvPicPr>
          <p:cNvPr id="3" name="Image 2">
            <a:extLst>
              <a:ext uri="{FF2B5EF4-FFF2-40B4-BE49-F238E27FC236}">
                <a16:creationId xmlns:a16="http://schemas.microsoft.com/office/drawing/2014/main" id="{CA0BBC72-1784-EC54-5C71-785B5F1F18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709" y="1970902"/>
            <a:ext cx="3940629" cy="2139135"/>
          </a:xfrm>
          <a:prstGeom prst="rect">
            <a:avLst/>
          </a:prstGeom>
          <a:ln>
            <a:solidFill>
              <a:schemeClr val="tx1"/>
            </a:solidFill>
          </a:ln>
        </p:spPr>
      </p:pic>
      <p:pic>
        <p:nvPicPr>
          <p:cNvPr id="4" name="Image 3">
            <a:extLst>
              <a:ext uri="{FF2B5EF4-FFF2-40B4-BE49-F238E27FC236}">
                <a16:creationId xmlns:a16="http://schemas.microsoft.com/office/drawing/2014/main" id="{6CC54938-458E-1779-67C9-DEB7D6F545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7234" y="4349504"/>
            <a:ext cx="3340554" cy="2473816"/>
          </a:xfrm>
          <a:prstGeom prst="rect">
            <a:avLst/>
          </a:prstGeom>
          <a:ln>
            <a:solidFill>
              <a:schemeClr val="tx1"/>
            </a:solidFill>
          </a:ln>
        </p:spPr>
      </p:pic>
      <p:pic>
        <p:nvPicPr>
          <p:cNvPr id="7" name="Image 6">
            <a:extLst>
              <a:ext uri="{FF2B5EF4-FFF2-40B4-BE49-F238E27FC236}">
                <a16:creationId xmlns:a16="http://schemas.microsoft.com/office/drawing/2014/main" id="{74A42488-3A86-875B-393D-26A3731B1F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9453" y="2586038"/>
            <a:ext cx="4819649" cy="2914649"/>
          </a:xfrm>
          <a:prstGeom prst="rect">
            <a:avLst/>
          </a:prstGeom>
          <a:ln>
            <a:solidFill>
              <a:schemeClr val="tx1"/>
            </a:solidFill>
          </a:ln>
        </p:spPr>
      </p:pic>
    </p:spTree>
    <p:extLst>
      <p:ext uri="{BB962C8B-B14F-4D97-AF65-F5344CB8AC3E}">
        <p14:creationId xmlns:p14="http://schemas.microsoft.com/office/powerpoint/2010/main" val="1941971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AFAF36F-750C-F5DA-C0DC-EA6664857F9F}"/>
              </a:ext>
            </a:extLst>
          </p:cNvPr>
          <p:cNvSpPr>
            <a:spLocks noGrp="1"/>
          </p:cNvSpPr>
          <p:nvPr>
            <p:ph idx="1"/>
          </p:nvPr>
        </p:nvSpPr>
        <p:spPr>
          <a:xfrm>
            <a:off x="361950" y="1152524"/>
            <a:ext cx="3086100" cy="3910013"/>
          </a:xfrm>
        </p:spPr>
        <p:txBody>
          <a:bodyPr/>
          <a:lstStyle/>
          <a:p>
            <a:pPr marL="0" indent="0">
              <a:buNone/>
            </a:pPr>
            <a:r>
              <a:rPr lang="fr-FR" dirty="0"/>
              <a:t>4 Point sur le CSNE</a:t>
            </a:r>
          </a:p>
          <a:p>
            <a:pPr marL="0" indent="0">
              <a:buNone/>
            </a:pPr>
            <a:endParaRPr lang="fr-FR" dirty="0"/>
          </a:p>
          <a:p>
            <a:pPr marL="0" indent="0">
              <a:buNone/>
            </a:pPr>
            <a:r>
              <a:rPr lang="fr-FR" dirty="0"/>
              <a:t>Début de travaux à partir du secteur 1</a:t>
            </a:r>
          </a:p>
        </p:txBody>
      </p:sp>
      <p:pic>
        <p:nvPicPr>
          <p:cNvPr id="5" name="Image 4">
            <a:extLst>
              <a:ext uri="{FF2B5EF4-FFF2-40B4-BE49-F238E27FC236}">
                <a16:creationId xmlns:a16="http://schemas.microsoft.com/office/drawing/2014/main" id="{D2BAD007-4A53-038E-7A91-6930ABEE72AF}"/>
              </a:ext>
            </a:extLst>
          </p:cNvPr>
          <p:cNvPicPr>
            <a:picLocks noChangeAspect="1"/>
          </p:cNvPicPr>
          <p:nvPr/>
        </p:nvPicPr>
        <p:blipFill>
          <a:blip r:embed="rId2"/>
          <a:stretch>
            <a:fillRect/>
          </a:stretch>
        </p:blipFill>
        <p:spPr>
          <a:xfrm>
            <a:off x="4152326" y="0"/>
            <a:ext cx="4916047" cy="6858000"/>
          </a:xfrm>
          <a:prstGeom prst="rect">
            <a:avLst/>
          </a:prstGeom>
        </p:spPr>
      </p:pic>
    </p:spTree>
    <p:extLst>
      <p:ext uri="{BB962C8B-B14F-4D97-AF65-F5344CB8AC3E}">
        <p14:creationId xmlns:p14="http://schemas.microsoft.com/office/powerpoint/2010/main" val="4059266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7EBDFB6-AC54-F1AD-D0EC-E81F55369813}"/>
              </a:ext>
            </a:extLst>
          </p:cNvPr>
          <p:cNvSpPr>
            <a:spLocks noGrp="1"/>
          </p:cNvSpPr>
          <p:nvPr>
            <p:ph idx="1"/>
          </p:nvPr>
        </p:nvSpPr>
        <p:spPr/>
        <p:txBody>
          <a:bodyPr/>
          <a:lstStyle/>
          <a:p>
            <a:pPr marL="0" indent="0">
              <a:buNone/>
            </a:pPr>
            <a:endParaRPr lang="fr-FR" dirty="0"/>
          </a:p>
          <a:p>
            <a:pPr marL="0" indent="0">
              <a:buNone/>
            </a:pPr>
            <a:endParaRPr lang="fr-FR" dirty="0"/>
          </a:p>
        </p:txBody>
      </p:sp>
      <p:pic>
        <p:nvPicPr>
          <p:cNvPr id="4" name="Image 3" descr="Une image contenant carte&#10;&#10;Description générée automatiquement">
            <a:extLst>
              <a:ext uri="{FF2B5EF4-FFF2-40B4-BE49-F238E27FC236}">
                <a16:creationId xmlns:a16="http://schemas.microsoft.com/office/drawing/2014/main" id="{3E9076A2-4D76-B564-19FD-4E5AE8A712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9349"/>
            <a:ext cx="8000381" cy="4241581"/>
          </a:xfrm>
          <a:prstGeom prst="rect">
            <a:avLst/>
          </a:prstGeom>
        </p:spPr>
      </p:pic>
      <p:sp>
        <p:nvSpPr>
          <p:cNvPr id="6" name="ZoneTexte 5">
            <a:extLst>
              <a:ext uri="{FF2B5EF4-FFF2-40B4-BE49-F238E27FC236}">
                <a16:creationId xmlns:a16="http://schemas.microsoft.com/office/drawing/2014/main" id="{D5ACB931-E384-47B4-9D34-F4B5C81030F1}"/>
              </a:ext>
            </a:extLst>
          </p:cNvPr>
          <p:cNvSpPr txBox="1"/>
          <p:nvPr/>
        </p:nvSpPr>
        <p:spPr>
          <a:xfrm>
            <a:off x="5026819" y="1095286"/>
            <a:ext cx="6129336" cy="1477328"/>
          </a:xfrm>
          <a:prstGeom prst="rect">
            <a:avLst/>
          </a:prstGeom>
          <a:noFill/>
        </p:spPr>
        <p:txBody>
          <a:bodyPr wrap="square">
            <a:spAutoFit/>
          </a:bodyPr>
          <a:lstStyle/>
          <a:p>
            <a:r>
              <a:rPr lang="fr-FR" b="1" dirty="0"/>
              <a:t>Territoire de l’Artois Cambrésis</a:t>
            </a:r>
          </a:p>
          <a:p>
            <a:r>
              <a:rPr lang="fr-FR" dirty="0"/>
              <a:t>De Ytres (62) à Aubencheul-au-Bac (59), le Canal Seine-Nord Europe traversera 13 communes essentiellement rurales, proches des centres urbains d’Arras, Douai et Cambrai.</a:t>
            </a:r>
          </a:p>
          <a:p>
            <a:r>
              <a:rPr lang="fr-FR" dirty="0"/>
              <a:t>28 Km</a:t>
            </a:r>
          </a:p>
        </p:txBody>
      </p:sp>
    </p:spTree>
    <p:extLst>
      <p:ext uri="{BB962C8B-B14F-4D97-AF65-F5344CB8AC3E}">
        <p14:creationId xmlns:p14="http://schemas.microsoft.com/office/powerpoint/2010/main" val="2336837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3D360F6-2CCC-C25E-81B9-44A3028D94C6}"/>
              </a:ext>
            </a:extLst>
          </p:cNvPr>
          <p:cNvSpPr>
            <a:spLocks noGrp="1"/>
          </p:cNvSpPr>
          <p:nvPr>
            <p:ph idx="1"/>
          </p:nvPr>
        </p:nvSpPr>
        <p:spPr/>
        <p:txBody>
          <a:bodyPr/>
          <a:lstStyle/>
          <a:p>
            <a:pPr marL="0" indent="0">
              <a:buNone/>
            </a:pPr>
            <a:r>
              <a:rPr lang="fr-FR" sz="2800" dirty="0">
                <a:effectLst/>
                <a:latin typeface="Calibri" panose="020F0502020204030204" pitchFamily="34" charset="0"/>
                <a:ea typeface="Calibri" panose="020F0502020204030204" pitchFamily="34" charset="0"/>
                <a:cs typeface="Times New Roman" panose="02020603050405020304" pitchFamily="18" charset="0"/>
              </a:rPr>
              <a:t>5 Retour sur les réunions PPA territoires voisins, Arras cœur de ville, Master plan gare Arras</a:t>
            </a:r>
            <a:endParaRPr lang="fr-FR" dirty="0"/>
          </a:p>
        </p:txBody>
      </p:sp>
    </p:spTree>
    <p:extLst>
      <p:ext uri="{BB962C8B-B14F-4D97-AF65-F5344CB8AC3E}">
        <p14:creationId xmlns:p14="http://schemas.microsoft.com/office/powerpoint/2010/main" val="1066028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C55CCEB-4C09-558B-A303-4E7E0B367EAF}"/>
              </a:ext>
            </a:extLst>
          </p:cNvPr>
          <p:cNvSpPr>
            <a:spLocks noGrp="1"/>
          </p:cNvSpPr>
          <p:nvPr>
            <p:ph idx="1"/>
          </p:nvPr>
        </p:nvSpPr>
        <p:spPr/>
        <p:txBody>
          <a:bodyPr/>
          <a:lstStyle/>
          <a:p>
            <a:pPr marL="0" indent="0">
              <a:lnSpc>
                <a:spcPct val="107000"/>
              </a:lnSpc>
              <a:spcAft>
                <a:spcPts val="800"/>
              </a:spcAft>
              <a:buNone/>
            </a:pPr>
            <a:r>
              <a:rPr lang="fr-FR" sz="2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mj-lt"/>
              <a:buAutoNum type="arabicPeriod"/>
            </a:pPr>
            <a:r>
              <a:rPr lang="fr-FR" sz="2800" dirty="0">
                <a:effectLst/>
                <a:latin typeface="Calibri" panose="020F0502020204030204" pitchFamily="34" charset="0"/>
                <a:ea typeface="Calibri" panose="020F0502020204030204" pitchFamily="34" charset="0"/>
                <a:cs typeface="Times New Roman" panose="02020603050405020304" pitchFamily="18" charset="0"/>
              </a:rPr>
              <a:t>Focus développement économique données artificialisation CEREMA  suite à la sollicitation effectuée lors du dernier Comité </a:t>
            </a:r>
            <a:r>
              <a:rPr lang="fr-FR" dirty="0">
                <a:latin typeface="Calibri" panose="020F0502020204030204" pitchFamily="34" charset="0"/>
                <a:ea typeface="Calibri" panose="020F0502020204030204" pitchFamily="34" charset="0"/>
                <a:cs typeface="Times New Roman" panose="02020603050405020304" pitchFamily="18" charset="0"/>
              </a:rPr>
              <a:t>S</a:t>
            </a:r>
            <a:r>
              <a:rPr lang="fr-FR" sz="2800" dirty="0">
                <a:effectLst/>
                <a:latin typeface="Calibri" panose="020F0502020204030204" pitchFamily="34" charset="0"/>
                <a:ea typeface="Calibri" panose="020F0502020204030204" pitchFamily="34" charset="0"/>
                <a:cs typeface="Times New Roman" panose="02020603050405020304" pitchFamily="18" charset="0"/>
              </a:rPr>
              <a:t>yndical</a:t>
            </a:r>
          </a:p>
          <a:p>
            <a:pPr marL="0" indent="0">
              <a:buNone/>
            </a:pPr>
            <a:endParaRPr lang="fr-FR" dirty="0"/>
          </a:p>
        </p:txBody>
      </p:sp>
    </p:spTree>
    <p:extLst>
      <p:ext uri="{BB962C8B-B14F-4D97-AF65-F5344CB8AC3E}">
        <p14:creationId xmlns:p14="http://schemas.microsoft.com/office/powerpoint/2010/main" val="40327303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BF6C73B-A55C-B3C1-FC7C-F040BCE6302D}"/>
              </a:ext>
            </a:extLst>
          </p:cNvPr>
          <p:cNvSpPr>
            <a:spLocks noGrp="1"/>
          </p:cNvSpPr>
          <p:nvPr>
            <p:ph idx="1"/>
          </p:nvPr>
        </p:nvSpPr>
        <p:spPr/>
        <p:txBody>
          <a:bodyPr/>
          <a:lstStyle/>
          <a:p>
            <a:pPr marL="0" indent="0">
              <a:buNone/>
            </a:pPr>
            <a:r>
              <a:rPr lang="fr-FR" dirty="0"/>
              <a:t>Le Scota participe à différentes réunions sur les territoires voisins en qualité de Personne Publique Associée:</a:t>
            </a:r>
          </a:p>
          <a:p>
            <a:pPr marL="0" indent="0">
              <a:buNone/>
            </a:pPr>
            <a:endParaRPr lang="fr-FR" dirty="0"/>
          </a:p>
          <a:p>
            <a:pPr>
              <a:buFontTx/>
              <a:buChar char="-"/>
            </a:pPr>
            <a:r>
              <a:rPr lang="fr-FR" dirty="0"/>
              <a:t>SCoT du </a:t>
            </a:r>
            <a:r>
              <a:rPr lang="fr-FR" dirty="0" err="1"/>
              <a:t>Cambraisis</a:t>
            </a:r>
            <a:endParaRPr lang="fr-FR" dirty="0"/>
          </a:p>
          <a:p>
            <a:pPr>
              <a:buFontTx/>
              <a:buChar char="-"/>
            </a:pPr>
            <a:r>
              <a:rPr lang="fr-FR" dirty="0"/>
              <a:t>SCoT du Ternois</a:t>
            </a:r>
          </a:p>
          <a:p>
            <a:pPr>
              <a:buFontTx/>
              <a:buChar char="-"/>
            </a:pPr>
            <a:r>
              <a:rPr lang="fr-FR" dirty="0"/>
              <a:t>SCoT de Lens Liévin Hénin Carvin</a:t>
            </a:r>
          </a:p>
          <a:p>
            <a:pPr>
              <a:buFontTx/>
              <a:buChar char="-"/>
            </a:pPr>
            <a:r>
              <a:rPr lang="fr-FR" dirty="0"/>
              <a:t>SCoT Grand </a:t>
            </a:r>
            <a:r>
              <a:rPr lang="fr-FR" dirty="0" err="1"/>
              <a:t>Amienois</a:t>
            </a:r>
            <a:endParaRPr lang="fr-FR" dirty="0"/>
          </a:p>
        </p:txBody>
      </p:sp>
    </p:spTree>
    <p:extLst>
      <p:ext uri="{BB962C8B-B14F-4D97-AF65-F5344CB8AC3E}">
        <p14:creationId xmlns:p14="http://schemas.microsoft.com/office/powerpoint/2010/main" val="665428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2EEBC9D-563C-D08D-C411-A7B98D174D0C}"/>
              </a:ext>
            </a:extLst>
          </p:cNvPr>
          <p:cNvSpPr>
            <a:spLocks noGrp="1"/>
          </p:cNvSpPr>
          <p:nvPr>
            <p:ph idx="1"/>
          </p:nvPr>
        </p:nvSpPr>
        <p:spPr>
          <a:xfrm>
            <a:off x="2447925" y="454025"/>
            <a:ext cx="10515600" cy="4351338"/>
          </a:xfrm>
        </p:spPr>
        <p:txBody>
          <a:bodyPr/>
          <a:lstStyle/>
          <a:p>
            <a:pPr marL="0" indent="0">
              <a:buNone/>
            </a:pPr>
            <a:r>
              <a:rPr lang="fr-FR" dirty="0"/>
              <a:t>Arras Cœur de Ville Comité de Projet de Territoire 14 octobre 2022</a:t>
            </a:r>
          </a:p>
          <a:p>
            <a:pPr marL="0" indent="0">
              <a:buNone/>
            </a:pPr>
            <a:endParaRPr lang="fr-FR" dirty="0"/>
          </a:p>
        </p:txBody>
      </p:sp>
      <p:pic>
        <p:nvPicPr>
          <p:cNvPr id="4" name="Image 3">
            <a:extLst>
              <a:ext uri="{FF2B5EF4-FFF2-40B4-BE49-F238E27FC236}">
                <a16:creationId xmlns:a16="http://schemas.microsoft.com/office/drawing/2014/main" id="{561D87F8-EB28-780A-4149-AC09C1FA8EF4}"/>
              </a:ext>
            </a:extLst>
          </p:cNvPr>
          <p:cNvPicPr>
            <a:picLocks noChangeAspect="1"/>
          </p:cNvPicPr>
          <p:nvPr/>
        </p:nvPicPr>
        <p:blipFill>
          <a:blip r:embed="rId2"/>
          <a:stretch>
            <a:fillRect/>
          </a:stretch>
        </p:blipFill>
        <p:spPr>
          <a:xfrm>
            <a:off x="694826" y="1128391"/>
            <a:ext cx="8394036" cy="5405759"/>
          </a:xfrm>
          <a:prstGeom prst="rect">
            <a:avLst/>
          </a:prstGeom>
        </p:spPr>
      </p:pic>
    </p:spTree>
    <p:extLst>
      <p:ext uri="{BB962C8B-B14F-4D97-AF65-F5344CB8AC3E}">
        <p14:creationId xmlns:p14="http://schemas.microsoft.com/office/powerpoint/2010/main" val="23280243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0162D023-A475-55DC-FA05-1EC7BCDDEEB3}"/>
              </a:ext>
            </a:extLst>
          </p:cNvPr>
          <p:cNvSpPr>
            <a:spLocks noGrp="1"/>
          </p:cNvSpPr>
          <p:nvPr>
            <p:ph idx="1"/>
          </p:nvPr>
        </p:nvSpPr>
        <p:spPr/>
        <p:txBody>
          <a:bodyPr/>
          <a:lstStyle/>
          <a:p>
            <a:pPr marL="0" indent="0">
              <a:buNone/>
            </a:pPr>
            <a:r>
              <a:rPr lang="fr-FR" dirty="0"/>
              <a:t> </a:t>
            </a:r>
          </a:p>
        </p:txBody>
      </p:sp>
      <p:pic>
        <p:nvPicPr>
          <p:cNvPr id="4" name="Image 3">
            <a:extLst>
              <a:ext uri="{FF2B5EF4-FFF2-40B4-BE49-F238E27FC236}">
                <a16:creationId xmlns:a16="http://schemas.microsoft.com/office/drawing/2014/main" id="{FB894ABC-CC1C-297C-6D25-491AA7AF8DB7}"/>
              </a:ext>
            </a:extLst>
          </p:cNvPr>
          <p:cNvPicPr>
            <a:picLocks noChangeAspect="1"/>
          </p:cNvPicPr>
          <p:nvPr/>
        </p:nvPicPr>
        <p:blipFill>
          <a:blip r:embed="rId2"/>
          <a:stretch>
            <a:fillRect/>
          </a:stretch>
        </p:blipFill>
        <p:spPr>
          <a:xfrm>
            <a:off x="971047" y="1385698"/>
            <a:ext cx="8805813" cy="3319652"/>
          </a:xfrm>
          <a:prstGeom prst="rect">
            <a:avLst/>
          </a:prstGeom>
        </p:spPr>
      </p:pic>
    </p:spTree>
    <p:extLst>
      <p:ext uri="{BB962C8B-B14F-4D97-AF65-F5344CB8AC3E}">
        <p14:creationId xmlns:p14="http://schemas.microsoft.com/office/powerpoint/2010/main" val="4194126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B26C309-CD58-7619-3C04-0CE7905D61BF}"/>
              </a:ext>
            </a:extLst>
          </p:cNvPr>
          <p:cNvSpPr>
            <a:spLocks noGrp="1"/>
          </p:cNvSpPr>
          <p:nvPr>
            <p:ph idx="1"/>
          </p:nvPr>
        </p:nvSpPr>
        <p:spPr>
          <a:xfrm>
            <a:off x="2562225" y="349250"/>
            <a:ext cx="10515600" cy="4351338"/>
          </a:xfrm>
        </p:spPr>
        <p:txBody>
          <a:bodyPr/>
          <a:lstStyle/>
          <a:p>
            <a:pPr marL="0" indent="0">
              <a:buNone/>
            </a:pPr>
            <a:r>
              <a:rPr lang="fr-FR" dirty="0"/>
              <a:t>Master plan Gare d’Arras</a:t>
            </a:r>
          </a:p>
          <a:p>
            <a:pPr marL="0" indent="0">
              <a:buNone/>
            </a:pPr>
            <a:endParaRPr lang="fr-FR" dirty="0"/>
          </a:p>
        </p:txBody>
      </p:sp>
      <p:pic>
        <p:nvPicPr>
          <p:cNvPr id="4" name="Image 3">
            <a:extLst>
              <a:ext uri="{FF2B5EF4-FFF2-40B4-BE49-F238E27FC236}">
                <a16:creationId xmlns:a16="http://schemas.microsoft.com/office/drawing/2014/main" id="{F0A173AF-69ED-FCA3-1BBF-58CF21408700}"/>
              </a:ext>
            </a:extLst>
          </p:cNvPr>
          <p:cNvPicPr>
            <a:picLocks noChangeAspect="1"/>
          </p:cNvPicPr>
          <p:nvPr/>
        </p:nvPicPr>
        <p:blipFill>
          <a:blip r:embed="rId2"/>
          <a:stretch>
            <a:fillRect/>
          </a:stretch>
        </p:blipFill>
        <p:spPr>
          <a:xfrm>
            <a:off x="230519" y="866775"/>
            <a:ext cx="9091631" cy="5734050"/>
          </a:xfrm>
          <a:prstGeom prst="rect">
            <a:avLst/>
          </a:prstGeom>
        </p:spPr>
      </p:pic>
    </p:spTree>
    <p:extLst>
      <p:ext uri="{BB962C8B-B14F-4D97-AF65-F5344CB8AC3E}">
        <p14:creationId xmlns:p14="http://schemas.microsoft.com/office/powerpoint/2010/main" val="34792992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B54639A-B910-4238-D951-F637C5DAD50A}"/>
              </a:ext>
            </a:extLst>
          </p:cNvPr>
          <p:cNvSpPr>
            <a:spLocks noGrp="1"/>
          </p:cNvSpPr>
          <p:nvPr>
            <p:ph idx="1"/>
          </p:nvPr>
        </p:nvSpPr>
        <p:spPr>
          <a:xfrm>
            <a:off x="838199" y="1825625"/>
            <a:ext cx="11077575" cy="4351338"/>
          </a:xfrm>
        </p:spPr>
        <p:txBody>
          <a:bodyPr/>
          <a:lstStyle/>
          <a:p>
            <a:pPr marL="0" indent="0">
              <a:buNone/>
            </a:pPr>
            <a:r>
              <a:rPr lang="fr-FR" dirty="0"/>
              <a:t>Prochain RV : les 30 ans de planification dans l’arrageois, 7 Décembre 2022</a:t>
            </a:r>
          </a:p>
        </p:txBody>
      </p:sp>
    </p:spTree>
    <p:extLst>
      <p:ext uri="{BB962C8B-B14F-4D97-AF65-F5344CB8AC3E}">
        <p14:creationId xmlns:p14="http://schemas.microsoft.com/office/powerpoint/2010/main" val="3038588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142134A-AE7E-37ED-1417-337F01265596}"/>
              </a:ext>
            </a:extLst>
          </p:cNvPr>
          <p:cNvSpPr>
            <a:spLocks noGrp="1"/>
          </p:cNvSpPr>
          <p:nvPr>
            <p:ph idx="1"/>
          </p:nvPr>
        </p:nvSpPr>
        <p:spPr>
          <a:xfrm>
            <a:off x="2438400" y="387350"/>
            <a:ext cx="10515600" cy="4351338"/>
          </a:xfrm>
        </p:spPr>
        <p:txBody>
          <a:bodyPr/>
          <a:lstStyle/>
          <a:p>
            <a:pPr marL="0" indent="0">
              <a:buNone/>
            </a:pPr>
            <a:r>
              <a:rPr lang="fr-FR" dirty="0"/>
              <a:t>Données France</a:t>
            </a:r>
          </a:p>
          <a:p>
            <a:pPr marL="0" indent="0">
              <a:buNone/>
            </a:pPr>
            <a:endParaRPr lang="fr-FR" dirty="0"/>
          </a:p>
        </p:txBody>
      </p:sp>
      <p:pic>
        <p:nvPicPr>
          <p:cNvPr id="4" name="Image 3">
            <a:extLst>
              <a:ext uri="{FF2B5EF4-FFF2-40B4-BE49-F238E27FC236}">
                <a16:creationId xmlns:a16="http://schemas.microsoft.com/office/drawing/2014/main" id="{6E7AAA28-A5C9-88CA-AF22-B71AA6B00E39}"/>
              </a:ext>
            </a:extLst>
          </p:cNvPr>
          <p:cNvPicPr>
            <a:picLocks noChangeAspect="1"/>
          </p:cNvPicPr>
          <p:nvPr/>
        </p:nvPicPr>
        <p:blipFill>
          <a:blip r:embed="rId2"/>
          <a:stretch>
            <a:fillRect/>
          </a:stretch>
        </p:blipFill>
        <p:spPr>
          <a:xfrm>
            <a:off x="508150" y="845490"/>
            <a:ext cx="9797900" cy="6012509"/>
          </a:xfrm>
          <a:prstGeom prst="rect">
            <a:avLst/>
          </a:prstGeom>
        </p:spPr>
      </p:pic>
    </p:spTree>
    <p:extLst>
      <p:ext uri="{BB962C8B-B14F-4D97-AF65-F5344CB8AC3E}">
        <p14:creationId xmlns:p14="http://schemas.microsoft.com/office/powerpoint/2010/main" val="10696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019DC983-FC26-68AC-E592-0217BD163000}"/>
              </a:ext>
            </a:extLst>
          </p:cNvPr>
          <p:cNvSpPr>
            <a:spLocks noGrp="1"/>
          </p:cNvSpPr>
          <p:nvPr>
            <p:ph idx="1"/>
          </p:nvPr>
        </p:nvSpPr>
        <p:spPr>
          <a:xfrm>
            <a:off x="2438400" y="396875"/>
            <a:ext cx="10515600" cy="4351338"/>
          </a:xfrm>
        </p:spPr>
        <p:txBody>
          <a:bodyPr/>
          <a:lstStyle/>
          <a:p>
            <a:pPr marL="0" indent="0">
              <a:buNone/>
            </a:pPr>
            <a:r>
              <a:rPr lang="fr-FR" dirty="0"/>
              <a:t>Données Haut de France</a:t>
            </a:r>
          </a:p>
          <a:p>
            <a:pPr marL="0" indent="0">
              <a:buNone/>
            </a:pPr>
            <a:endParaRPr lang="fr-FR" dirty="0"/>
          </a:p>
        </p:txBody>
      </p:sp>
      <p:pic>
        <p:nvPicPr>
          <p:cNvPr id="4" name="Image 3">
            <a:extLst>
              <a:ext uri="{FF2B5EF4-FFF2-40B4-BE49-F238E27FC236}">
                <a16:creationId xmlns:a16="http://schemas.microsoft.com/office/drawing/2014/main" id="{D4B641E6-8321-0FFF-C1C5-AA22E9B01902}"/>
              </a:ext>
            </a:extLst>
          </p:cNvPr>
          <p:cNvPicPr>
            <a:picLocks noChangeAspect="1"/>
          </p:cNvPicPr>
          <p:nvPr/>
        </p:nvPicPr>
        <p:blipFill>
          <a:blip r:embed="rId2"/>
          <a:stretch>
            <a:fillRect/>
          </a:stretch>
        </p:blipFill>
        <p:spPr>
          <a:xfrm>
            <a:off x="446315" y="1000124"/>
            <a:ext cx="9651546" cy="5857875"/>
          </a:xfrm>
          <a:prstGeom prst="rect">
            <a:avLst/>
          </a:prstGeom>
        </p:spPr>
      </p:pic>
    </p:spTree>
    <p:extLst>
      <p:ext uri="{BB962C8B-B14F-4D97-AF65-F5344CB8AC3E}">
        <p14:creationId xmlns:p14="http://schemas.microsoft.com/office/powerpoint/2010/main" val="1672967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ACFC7F8-0857-493D-C265-C518DF072EDC}"/>
              </a:ext>
            </a:extLst>
          </p:cNvPr>
          <p:cNvSpPr>
            <a:spLocks noGrp="1"/>
          </p:cNvSpPr>
          <p:nvPr>
            <p:ph idx="1"/>
          </p:nvPr>
        </p:nvSpPr>
        <p:spPr>
          <a:xfrm>
            <a:off x="2562225" y="406400"/>
            <a:ext cx="10515600" cy="4351338"/>
          </a:xfrm>
        </p:spPr>
        <p:txBody>
          <a:bodyPr/>
          <a:lstStyle/>
          <a:p>
            <a:pPr marL="0" indent="0">
              <a:buNone/>
            </a:pPr>
            <a:r>
              <a:rPr lang="fr-FR" dirty="0"/>
              <a:t>Données Pas de Calais</a:t>
            </a:r>
          </a:p>
          <a:p>
            <a:pPr marL="0" indent="0">
              <a:buNone/>
            </a:pPr>
            <a:endParaRPr lang="fr-FR" dirty="0"/>
          </a:p>
        </p:txBody>
      </p:sp>
      <p:pic>
        <p:nvPicPr>
          <p:cNvPr id="4" name="Image 3">
            <a:extLst>
              <a:ext uri="{FF2B5EF4-FFF2-40B4-BE49-F238E27FC236}">
                <a16:creationId xmlns:a16="http://schemas.microsoft.com/office/drawing/2014/main" id="{82668C34-1B25-AB5A-DEE8-AFD82EE5BD0A}"/>
              </a:ext>
            </a:extLst>
          </p:cNvPr>
          <p:cNvPicPr>
            <a:picLocks noChangeAspect="1"/>
          </p:cNvPicPr>
          <p:nvPr/>
        </p:nvPicPr>
        <p:blipFill>
          <a:blip r:embed="rId2"/>
          <a:stretch>
            <a:fillRect/>
          </a:stretch>
        </p:blipFill>
        <p:spPr>
          <a:xfrm>
            <a:off x="501521" y="1095375"/>
            <a:ext cx="9257768" cy="5762625"/>
          </a:xfrm>
          <a:prstGeom prst="rect">
            <a:avLst/>
          </a:prstGeom>
        </p:spPr>
      </p:pic>
    </p:spTree>
    <p:extLst>
      <p:ext uri="{BB962C8B-B14F-4D97-AF65-F5344CB8AC3E}">
        <p14:creationId xmlns:p14="http://schemas.microsoft.com/office/powerpoint/2010/main" val="1338724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4E30829-0DB6-6768-CDF0-805D4E51D4B1}"/>
              </a:ext>
            </a:extLst>
          </p:cNvPr>
          <p:cNvSpPr>
            <a:spLocks noGrp="1"/>
          </p:cNvSpPr>
          <p:nvPr>
            <p:ph idx="1"/>
          </p:nvPr>
        </p:nvSpPr>
        <p:spPr>
          <a:xfrm>
            <a:off x="2486025" y="358775"/>
            <a:ext cx="10515600" cy="4351338"/>
          </a:xfrm>
        </p:spPr>
        <p:txBody>
          <a:bodyPr/>
          <a:lstStyle/>
          <a:p>
            <a:pPr marL="0" indent="0">
              <a:buNone/>
            </a:pPr>
            <a:r>
              <a:rPr lang="fr-FR" dirty="0"/>
              <a:t>Données Scota</a:t>
            </a:r>
          </a:p>
        </p:txBody>
      </p:sp>
      <p:pic>
        <p:nvPicPr>
          <p:cNvPr id="4" name="Image 3">
            <a:extLst>
              <a:ext uri="{FF2B5EF4-FFF2-40B4-BE49-F238E27FC236}">
                <a16:creationId xmlns:a16="http://schemas.microsoft.com/office/drawing/2014/main" id="{B9A898D9-351D-5223-6103-FDD951A2F36F}"/>
              </a:ext>
            </a:extLst>
          </p:cNvPr>
          <p:cNvPicPr>
            <a:picLocks noChangeAspect="1"/>
          </p:cNvPicPr>
          <p:nvPr/>
        </p:nvPicPr>
        <p:blipFill>
          <a:blip r:embed="rId2"/>
          <a:stretch>
            <a:fillRect/>
          </a:stretch>
        </p:blipFill>
        <p:spPr>
          <a:xfrm>
            <a:off x="567690" y="962026"/>
            <a:ext cx="9690207" cy="5895974"/>
          </a:xfrm>
          <a:prstGeom prst="rect">
            <a:avLst/>
          </a:prstGeom>
        </p:spPr>
      </p:pic>
    </p:spTree>
    <p:extLst>
      <p:ext uri="{BB962C8B-B14F-4D97-AF65-F5344CB8AC3E}">
        <p14:creationId xmlns:p14="http://schemas.microsoft.com/office/powerpoint/2010/main" val="1670121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18D7298-963A-3AC6-F961-32F7D6FE7254}"/>
              </a:ext>
            </a:extLst>
          </p:cNvPr>
          <p:cNvSpPr>
            <a:spLocks noGrp="1"/>
          </p:cNvSpPr>
          <p:nvPr>
            <p:ph idx="1"/>
          </p:nvPr>
        </p:nvSpPr>
        <p:spPr>
          <a:xfrm>
            <a:off x="2628900" y="292100"/>
            <a:ext cx="10515600" cy="4351338"/>
          </a:xfrm>
        </p:spPr>
        <p:txBody>
          <a:bodyPr/>
          <a:lstStyle/>
          <a:p>
            <a:pPr marL="0" indent="0">
              <a:buNone/>
            </a:pPr>
            <a:r>
              <a:rPr lang="fr-FR" dirty="0"/>
              <a:t>Données CCCA</a:t>
            </a:r>
          </a:p>
          <a:p>
            <a:pPr marL="0" indent="0">
              <a:buNone/>
            </a:pPr>
            <a:endParaRPr lang="fr-FR" dirty="0"/>
          </a:p>
        </p:txBody>
      </p:sp>
      <p:pic>
        <p:nvPicPr>
          <p:cNvPr id="4" name="Image 3">
            <a:extLst>
              <a:ext uri="{FF2B5EF4-FFF2-40B4-BE49-F238E27FC236}">
                <a16:creationId xmlns:a16="http://schemas.microsoft.com/office/drawing/2014/main" id="{67E5B785-EE12-E493-BC39-81A1478B06A9}"/>
              </a:ext>
            </a:extLst>
          </p:cNvPr>
          <p:cNvPicPr>
            <a:picLocks noChangeAspect="1"/>
          </p:cNvPicPr>
          <p:nvPr/>
        </p:nvPicPr>
        <p:blipFill>
          <a:blip r:embed="rId2"/>
          <a:stretch>
            <a:fillRect/>
          </a:stretch>
        </p:blipFill>
        <p:spPr>
          <a:xfrm>
            <a:off x="153181" y="914401"/>
            <a:ext cx="9623978" cy="5943599"/>
          </a:xfrm>
          <a:prstGeom prst="rect">
            <a:avLst/>
          </a:prstGeom>
        </p:spPr>
      </p:pic>
    </p:spTree>
    <p:extLst>
      <p:ext uri="{BB962C8B-B14F-4D97-AF65-F5344CB8AC3E}">
        <p14:creationId xmlns:p14="http://schemas.microsoft.com/office/powerpoint/2010/main" val="1904481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F247E40-6314-2F51-35CA-787CBBAE64E8}"/>
              </a:ext>
            </a:extLst>
          </p:cNvPr>
          <p:cNvSpPr>
            <a:spLocks noGrp="1"/>
          </p:cNvSpPr>
          <p:nvPr>
            <p:ph idx="1"/>
          </p:nvPr>
        </p:nvSpPr>
        <p:spPr>
          <a:xfrm>
            <a:off x="2466975" y="349250"/>
            <a:ext cx="10515600" cy="4351338"/>
          </a:xfrm>
        </p:spPr>
        <p:txBody>
          <a:bodyPr/>
          <a:lstStyle/>
          <a:p>
            <a:pPr marL="0" indent="0">
              <a:buNone/>
            </a:pPr>
            <a:r>
              <a:rPr lang="fr-FR" dirty="0"/>
              <a:t>Données CCSA</a:t>
            </a:r>
          </a:p>
          <a:p>
            <a:pPr marL="0" indent="0">
              <a:buNone/>
            </a:pPr>
            <a:endParaRPr lang="fr-FR" dirty="0"/>
          </a:p>
        </p:txBody>
      </p:sp>
      <p:pic>
        <p:nvPicPr>
          <p:cNvPr id="4" name="Image 3">
            <a:extLst>
              <a:ext uri="{FF2B5EF4-FFF2-40B4-BE49-F238E27FC236}">
                <a16:creationId xmlns:a16="http://schemas.microsoft.com/office/drawing/2014/main" id="{6AC481AB-3699-C963-A3F3-66D6A9E4D5D9}"/>
              </a:ext>
            </a:extLst>
          </p:cNvPr>
          <p:cNvPicPr>
            <a:picLocks noChangeAspect="1"/>
          </p:cNvPicPr>
          <p:nvPr/>
        </p:nvPicPr>
        <p:blipFill>
          <a:blip r:embed="rId2"/>
          <a:stretch>
            <a:fillRect/>
          </a:stretch>
        </p:blipFill>
        <p:spPr>
          <a:xfrm>
            <a:off x="505593" y="952500"/>
            <a:ext cx="9627924" cy="5905500"/>
          </a:xfrm>
          <a:prstGeom prst="rect">
            <a:avLst/>
          </a:prstGeom>
        </p:spPr>
      </p:pic>
    </p:spTree>
    <p:extLst>
      <p:ext uri="{BB962C8B-B14F-4D97-AF65-F5344CB8AC3E}">
        <p14:creationId xmlns:p14="http://schemas.microsoft.com/office/powerpoint/2010/main" val="185814066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862</Words>
  <Application>Microsoft Office PowerPoint</Application>
  <PresentationFormat>Grand écran</PresentationFormat>
  <Paragraphs>94</Paragraphs>
  <Slides>34</Slides>
  <Notes>12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34</vt:i4>
      </vt:variant>
    </vt:vector>
  </HeadingPairs>
  <TitlesOfParts>
    <vt:vector size="39" baseType="lpstr">
      <vt:lpstr>Arial</vt:lpstr>
      <vt:lpstr>Calibri</vt:lpstr>
      <vt:lpstr>Calibri Light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BOURGEOIS David</dc:creator>
  <cp:lastModifiedBy>PARSY Christian</cp:lastModifiedBy>
  <cp:revision>153</cp:revision>
  <cp:lastPrinted>2022-11-08T13:07:57Z</cp:lastPrinted>
  <dcterms:created xsi:type="dcterms:W3CDTF">2017-04-28T11:43:42Z</dcterms:created>
  <dcterms:modified xsi:type="dcterms:W3CDTF">2022-11-08T13:18:22Z</dcterms:modified>
</cp:coreProperties>
</file>