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9" r:id="rId2"/>
    <p:sldId id="341" r:id="rId3"/>
    <p:sldId id="344" r:id="rId4"/>
    <p:sldId id="349" r:id="rId5"/>
    <p:sldId id="345" r:id="rId6"/>
    <p:sldId id="350" r:id="rId7"/>
    <p:sldId id="348" r:id="rId8"/>
    <p:sldId id="351" r:id="rId9"/>
    <p:sldId id="352" r:id="rId10"/>
    <p:sldId id="353" r:id="rId11"/>
    <p:sldId id="347" r:id="rId12"/>
    <p:sldId id="342" r:id="rId13"/>
    <p:sldId id="268" r:id="rId14"/>
    <p:sldId id="263" r:id="rId15"/>
    <p:sldId id="271" r:id="rId16"/>
    <p:sldId id="302" r:id="rId17"/>
    <p:sldId id="303" r:id="rId18"/>
    <p:sldId id="299" r:id="rId19"/>
    <p:sldId id="300" r:id="rId20"/>
    <p:sldId id="297" r:id="rId21"/>
    <p:sldId id="329" r:id="rId22"/>
    <p:sldId id="298" r:id="rId23"/>
    <p:sldId id="306" r:id="rId24"/>
    <p:sldId id="311" r:id="rId25"/>
    <p:sldId id="346" r:id="rId26"/>
    <p:sldId id="340" r:id="rId27"/>
    <p:sldId id="282" r:id="rId28"/>
  </p:sldIdLst>
  <p:sldSz cx="24384000" cy="137160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1pPr>
    <a:lvl2pPr marL="0" marR="0" indent="4572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2pPr>
    <a:lvl3pPr marL="0" marR="0" indent="9144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3pPr>
    <a:lvl4pPr marL="0" marR="0" indent="13716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4pPr>
    <a:lvl5pPr marL="0" marR="0" indent="18288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5pPr>
    <a:lvl6pPr marL="0" marR="0" indent="22860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6pPr>
    <a:lvl7pPr marL="0" marR="0" indent="27432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7pPr>
    <a:lvl8pPr marL="0" marR="0" indent="32004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8pPr>
    <a:lvl9pPr marL="0" marR="0" indent="365760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lvl9pPr>
  </p:defaultTextStyle>
  <p:extLst>
    <p:ext uri="{EFAFB233-063F-42B5-8137-9DF3F51BA10A}">
      <p15:sldGuideLst xmlns:p15="http://schemas.microsoft.com/office/powerpoint/2012/main">
        <p15:guide id="1" orient="horz" pos="5000" userDrawn="1">
          <p15:clr>
            <a:srgbClr val="A4A3A4"/>
          </p15:clr>
        </p15:guide>
        <p15:guide id="2" pos="76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74B5C"/>
    <a:srgbClr val="CCD0D1"/>
    <a:srgbClr val="A8C1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6E7ED"/>
          </a:solidFill>
        </a:fill>
      </a:tcStyle>
    </a:wholeTbl>
    <a:band2H>
      <a:tcTxStyle/>
      <a:tcStyle>
        <a:tcBdr/>
        <a:fill>
          <a:solidFill>
            <a:srgbClr val="ECF3F6"/>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7ABCCE"/>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7ABCCE"/>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7ABCCE"/>
          </a:solidFill>
        </a:fill>
      </a:tcStyle>
    </a:firstRow>
  </a:tblStyle>
  <a:tblStyle styleId="{C7B018BB-80A7-4F77-B60F-C8B233D01FF8}"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4DFE3"/>
          </a:solidFill>
        </a:fill>
      </a:tcStyle>
    </a:wholeTbl>
    <a:band2H>
      <a:tcTxStyle/>
      <a:tcStyle>
        <a:tcBdr/>
        <a:fill>
          <a:solidFill>
            <a:srgbClr val="F2EFF2"/>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B29FB0"/>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B29FB0"/>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B29FB0"/>
          </a:solidFill>
        </a:fill>
      </a:tcStyle>
    </a:firstRow>
  </a:tblStyle>
  <a:tblStyle styleId="{EEE7283C-3CF3-47DC-8721-378D4A62B228}"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8EED4"/>
          </a:solidFill>
        </a:fill>
      </a:tcStyle>
    </a:wholeTbl>
    <a:band2H>
      <a:tcTxStyle/>
      <a:tcStyle>
        <a:tcBdr/>
        <a:fill>
          <a:solidFill>
            <a:srgbClr val="F4F7EB"/>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0D272"/>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0D272"/>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0D272"/>
          </a:solidFill>
        </a:fill>
      </a:tcStyle>
    </a:firstRow>
  </a:tblStyle>
  <a:tblStyle styleId="{CF821DB8-F4EB-4A41-A1BA-3FCAFE7338EE}" styleName="">
    <a:tblBg/>
    <a:wholeTbl>
      <a:tcTxStyle b="off" i="off">
        <a:font>
          <a:latin typeface="Calibri"/>
          <a:ea typeface="Calibri"/>
          <a:cs typeface="Calibri"/>
        </a:font>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Calibri"/>
          <a:ea typeface="Calibri"/>
          <a:cs typeface="Calibri"/>
        </a:font>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7ABCCE"/>
          </a:solidFill>
        </a:fill>
      </a:tcStyle>
    </a:firstCol>
    <a:lastRow>
      <a:tcTxStyle b="on" i="off">
        <a:font>
          <a:latin typeface="Calibri"/>
          <a:ea typeface="Calibri"/>
          <a:cs typeface="Calibri"/>
        </a:font>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
          <a:latin typeface="Calibri"/>
          <a:ea typeface="Calibri"/>
          <a:cs typeface="Calibri"/>
        </a:font>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7ABCCE"/>
          </a:solidFill>
        </a:fill>
      </a:tcStyle>
    </a:firstRow>
  </a:tblStyle>
  <a:tblStyle styleId="{33BA23B1-9221-436E-865A-0063620EA4FD}" styleName="">
    <a:tblBg/>
    <a:wholeTbl>
      <a:tcTxStyle b="off" i="off">
        <a:font>
          <a:latin typeface="Calibri"/>
          <a:ea typeface="Calibri"/>
          <a:cs typeface="Calibri"/>
        </a:font>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
          <a:latin typeface="Calibri"/>
          <a:ea typeface="Calibri"/>
          <a:cs typeface="Calibri"/>
        </a:font>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
          <a:latin typeface="Calibri"/>
          <a:ea typeface="Calibri"/>
          <a:cs typeface="Calibri"/>
        </a:font>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96327"/>
  </p:normalViewPr>
  <p:slideViewPr>
    <p:cSldViewPr snapToGrid="0" snapToObjects="1">
      <p:cViewPr varScale="1">
        <p:scale>
          <a:sx n="56" d="100"/>
          <a:sy n="56" d="100"/>
        </p:scale>
        <p:origin x="1140" y="78"/>
      </p:cViewPr>
      <p:guideLst>
        <p:guide orient="horz" pos="5000"/>
        <p:guide pos="7680"/>
      </p:guideLst>
    </p:cSldViewPr>
  </p:slideViewPr>
  <p:outlineViewPr>
    <p:cViewPr>
      <p:scale>
        <a:sx n="33" d="100"/>
        <a:sy n="33" d="100"/>
      </p:scale>
      <p:origin x="0" y="-1832"/>
    </p:cViewPr>
  </p:outlineViewPr>
  <p:notesTextViewPr>
    <p:cViewPr>
      <p:scale>
        <a:sx n="1" d="1"/>
        <a:sy n="1" d="1"/>
      </p:scale>
      <p:origin x="0" y="0"/>
    </p:cViewPr>
  </p:notesTextViewPr>
  <p:notesViewPr>
    <p:cSldViewPr snapToGrid="0" snapToObjects="1">
      <p:cViewPr varScale="1">
        <p:scale>
          <a:sx n="129" d="100"/>
          <a:sy n="129" d="100"/>
        </p:scale>
        <p:origin x="4416"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1" i="0" u="none" strike="noStrike" kern="1200" spc="0" normalizeH="0" baseline="0">
                <a:solidFill>
                  <a:schemeClr val="dk1">
                    <a:lumMod val="50000"/>
                    <a:lumOff val="50000"/>
                  </a:schemeClr>
                </a:solidFill>
                <a:latin typeface="+mj-lt"/>
                <a:ea typeface="+mj-ea"/>
                <a:cs typeface="+mj-cs"/>
              </a:defRPr>
            </a:pPr>
            <a:r>
              <a:rPr lang="fr-FR" sz="3200" b="1" dirty="0"/>
              <a:t>CA </a:t>
            </a:r>
            <a:r>
              <a:rPr lang="fr-FR" sz="3200" b="1" i="0" u="none" strike="noStrike" kern="1200" spc="0" normalizeH="0" baseline="0" dirty="0">
                <a:solidFill>
                  <a:prstClr val="black">
                    <a:lumMod val="50000"/>
                    <a:lumOff val="50000"/>
                  </a:prstClr>
                </a:solidFill>
                <a:latin typeface="+mj-lt"/>
                <a:ea typeface="+mj-ea"/>
                <a:cs typeface="+mj-cs"/>
              </a:rPr>
              <a:t>2021</a:t>
            </a:r>
            <a:r>
              <a:rPr lang="fr-FR" sz="3200" b="1" dirty="0"/>
              <a:t> Répartition des recettes  de fonctionnement </a:t>
            </a:r>
          </a:p>
        </c:rich>
      </c:tx>
      <c:layout>
        <c:manualLayout>
          <c:xMode val="edge"/>
          <c:yMode val="edge"/>
          <c:x val="0.11833176085216227"/>
          <c:y val="7.2353757460234987E-3"/>
        </c:manualLayout>
      </c:layout>
      <c:overlay val="0"/>
      <c:spPr>
        <a:noFill/>
        <a:ln>
          <a:noFill/>
        </a:ln>
        <a:effectLst/>
      </c:spPr>
      <c:txPr>
        <a:bodyPr rot="0" spcFirstLastPara="1" vertOverflow="ellipsis" vert="horz" wrap="square" anchor="ctr" anchorCtr="1"/>
        <a:lstStyle/>
        <a:p>
          <a:pPr>
            <a:defRPr sz="2800" b="1" i="0" u="none" strike="noStrike" kern="1200" spc="0" normalizeH="0" baseline="0">
              <a:solidFill>
                <a:schemeClr val="dk1">
                  <a:lumMod val="50000"/>
                  <a:lumOff val="50000"/>
                </a:schemeClr>
              </a:solidFill>
              <a:latin typeface="+mj-lt"/>
              <a:ea typeface="+mj-ea"/>
              <a:cs typeface="+mj-cs"/>
            </a:defRPr>
          </a:pPr>
          <a:endParaRPr lang="fr-FR"/>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222222222222221E-2"/>
          <c:y val="0.22119850187265919"/>
          <c:w val="0.93888888888888888"/>
          <c:h val="0.73760299625468162"/>
        </c:manualLayout>
      </c:layout>
      <c:pie3DChart>
        <c:varyColors val="1"/>
        <c:ser>
          <c:idx val="0"/>
          <c:order val="0"/>
          <c:tx>
            <c:strRef>
              <c:f>Feuil1!$B$3</c:f>
              <c:strCache>
                <c:ptCount val="1"/>
                <c:pt idx="0">
                  <c:v>Pré CA 2021 Répartition des recettes  de fonctionnement </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8396-44DA-93E6-43C099D9DA5B}"/>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8396-44DA-93E6-43C099D9DA5B}"/>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8396-44DA-93E6-43C099D9DA5B}"/>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8396-44DA-93E6-43C099D9DA5B}"/>
              </c:ext>
            </c:extLst>
          </c:dPt>
          <c:dLbls>
            <c:dLbl>
              <c:idx val="0"/>
              <c:layout>
                <c:manualLayout>
                  <c:x val="-8.5474307291411422E-2"/>
                  <c:y val="-1.6144501847940602E-2"/>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fld id="{4F811051-4D70-4C12-A822-EEC26498361D}" type="CATEGORYNAME">
                      <a:rPr lang="en-US" sz="2800" b="1">
                        <a:latin typeface="Calibri" panose="020F0502020204030204" pitchFamily="34" charset="0"/>
                        <a:cs typeface="Calibri" panose="020F0502020204030204" pitchFamily="34" charset="0"/>
                      </a:rPr>
                      <a:pPr>
                        <a:defRPr sz="2800" b="1">
                          <a:latin typeface="Calibri" panose="020F0502020204030204" pitchFamily="34" charset="0"/>
                          <a:cs typeface="Calibri" panose="020F0502020204030204" pitchFamily="34" charset="0"/>
                        </a:defRPr>
                      </a:pPr>
                      <a:t>[NOM DE CATÉGORIE]</a:t>
                    </a:fld>
                    <a:r>
                      <a:rPr lang="en-US" sz="2800" b="1" baseline="0" dirty="0">
                        <a:latin typeface="Calibri" panose="020F0502020204030204" pitchFamily="34" charset="0"/>
                        <a:cs typeface="Calibri" panose="020F0502020204030204" pitchFamily="34" charset="0"/>
                      </a:rPr>
                      <a:t>
</a:t>
                    </a:r>
                    <a:fld id="{C4227AFB-3069-44C1-9005-45CD78B5D9C4}" type="PERCENTAGE">
                      <a:rPr lang="en-US" sz="2800" b="1" baseline="0">
                        <a:latin typeface="Calibri" panose="020F0502020204030204" pitchFamily="34" charset="0"/>
                        <a:cs typeface="Calibri" panose="020F0502020204030204" pitchFamily="34" charset="0"/>
                      </a:rPr>
                      <a:pPr>
                        <a:defRPr sz="2800" b="1">
                          <a:latin typeface="Calibri" panose="020F0502020204030204" pitchFamily="34" charset="0"/>
                          <a:cs typeface="Calibri" panose="020F0502020204030204" pitchFamily="34" charset="0"/>
                        </a:defRPr>
                      </a:pPr>
                      <a:t>[POURCENTAGE]</a:t>
                    </a:fld>
                    <a:endParaRPr lang="en-US" sz="2800" b="1" baseline="0" dirty="0">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77370323910699412"/>
                      <c:h val="0.14276307890305434"/>
                    </c:manualLayout>
                  </c15:layout>
                  <c15:dlblFieldTable/>
                  <c15:showDataLabelsRange val="0"/>
                </c:ext>
                <c:ext xmlns:c16="http://schemas.microsoft.com/office/drawing/2014/chart" uri="{C3380CC4-5D6E-409C-BE32-E72D297353CC}">
                  <c16:uniqueId val="{00000001-8396-44DA-93E6-43C099D9DA5B}"/>
                </c:ext>
              </c:extLst>
            </c:dLbl>
            <c:dLbl>
              <c:idx val="1"/>
              <c:layout>
                <c:manualLayout>
                  <c:x val="-9.4329597158914549E-2"/>
                  <c:y val="7.5946805175686444E-2"/>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fld id="{E624835D-0631-4572-9A72-53AA18EC7997}" type="CATEGORYNAME">
                      <a:rPr lang="en-US" sz="2800" b="1">
                        <a:latin typeface="Calibri" panose="020F0502020204030204" pitchFamily="34" charset="0"/>
                        <a:cs typeface="Calibri" panose="020F0502020204030204" pitchFamily="34" charset="0"/>
                      </a:rPr>
                      <a:pPr>
                        <a:defRPr sz="2800" b="1">
                          <a:latin typeface="Calibri" panose="020F0502020204030204" pitchFamily="34" charset="0"/>
                          <a:cs typeface="Calibri" panose="020F0502020204030204" pitchFamily="34" charset="0"/>
                        </a:defRPr>
                      </a:pPr>
                      <a:t>[NOM DE CATÉGORIE]</a:t>
                    </a:fld>
                    <a:r>
                      <a:rPr lang="en-US" sz="2800" b="1" baseline="0" dirty="0">
                        <a:latin typeface="Calibri" panose="020F0502020204030204" pitchFamily="34" charset="0"/>
                        <a:cs typeface="Calibri" panose="020F0502020204030204" pitchFamily="34" charset="0"/>
                      </a:rPr>
                      <a:t>
</a:t>
                    </a:r>
                    <a:fld id="{424E9BD7-A48D-41AA-80F1-28190DC564B2}" type="PERCENTAGE">
                      <a:rPr lang="en-US" sz="2800" b="1" baseline="0">
                        <a:latin typeface="Calibri" panose="020F0502020204030204" pitchFamily="34" charset="0"/>
                        <a:cs typeface="Calibri" panose="020F0502020204030204" pitchFamily="34" charset="0"/>
                      </a:rPr>
                      <a:pPr>
                        <a:defRPr sz="2800" b="1">
                          <a:latin typeface="Calibri" panose="020F0502020204030204" pitchFamily="34" charset="0"/>
                          <a:cs typeface="Calibri" panose="020F0502020204030204" pitchFamily="34" charset="0"/>
                        </a:defRPr>
                      </a:pPr>
                      <a:t>[POURCENTAGE]</a:t>
                    </a:fld>
                    <a:endParaRPr lang="en-US" sz="2800" b="1" baseline="0" dirty="0">
                      <a:latin typeface="Calibri" panose="020F0502020204030204" pitchFamily="34" charset="0"/>
                      <a:cs typeface="Calibri" panose="020F0502020204030204" pitchFamily="34" charset="0"/>
                    </a:endParaRPr>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7562899246842785"/>
                      <c:h val="0.2245507408497778"/>
                    </c:manualLayout>
                  </c15:layout>
                  <c15:dlblFieldTable/>
                  <c15:showDataLabelsRange val="0"/>
                </c:ext>
                <c:ext xmlns:c16="http://schemas.microsoft.com/office/drawing/2014/chart" uri="{C3380CC4-5D6E-409C-BE32-E72D297353CC}">
                  <c16:uniqueId val="{00000003-8396-44DA-93E6-43C099D9DA5B}"/>
                </c:ext>
              </c:extLst>
            </c:dLbl>
            <c:dLbl>
              <c:idx val="2"/>
              <c:delete val="1"/>
              <c:extLst>
                <c:ext xmlns:c15="http://schemas.microsoft.com/office/drawing/2012/chart" uri="{CE6537A1-D6FC-4f65-9D91-7224C49458BB}">
                  <c15:layout>
                    <c:manualLayout>
                      <c:w val="0.5079720455733634"/>
                      <c:h val="0.11930237304657318"/>
                    </c:manualLayout>
                  </c15:layout>
                </c:ext>
                <c:ext xmlns:c16="http://schemas.microsoft.com/office/drawing/2014/chart" uri="{C3380CC4-5D6E-409C-BE32-E72D297353CC}">
                  <c16:uniqueId val="{00000005-8396-44DA-93E6-43C099D9DA5B}"/>
                </c:ext>
              </c:extLst>
            </c:dLbl>
            <c:dLbl>
              <c:idx val="3"/>
              <c:layout>
                <c:manualLayout>
                  <c:x val="0.24240537543498497"/>
                  <c:y val="0.10646399638573038"/>
                </c:manualLayout>
              </c:layout>
              <c:tx>
                <c:rich>
                  <a:bodyPr rot="0" spcFirstLastPara="1" vertOverflow="ellipsis" vert="horz" wrap="square" lIns="38100" tIns="19050" rIns="38100" bIns="19050" anchor="ctr" anchorCtr="1">
                    <a:noAutofit/>
                  </a:bodyPr>
                  <a:lstStyle/>
                  <a:p>
                    <a:pPr>
                      <a:defRPr sz="28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fld id="{6900563A-8F31-4C71-9A5D-5C87822E46C6}" type="CATEGORYNAME">
                      <a:rPr lang="fr-FR" smtClean="0"/>
                      <a:pPr>
                        <a:defRPr sz="2800" b="1">
                          <a:latin typeface="Calibri" panose="020F0502020204030204" pitchFamily="34" charset="0"/>
                          <a:cs typeface="Calibri" panose="020F0502020204030204" pitchFamily="34" charset="0"/>
                        </a:defRPr>
                      </a:pPr>
                      <a:t>[NOM DE CATÉGORIE]</a:t>
                    </a:fld>
                    <a:r>
                      <a:rPr lang="fr-FR" dirty="0"/>
                      <a:t> et autres produits de gestion courante</a:t>
                    </a:r>
                    <a:r>
                      <a:rPr lang="fr-FR" baseline="0" dirty="0"/>
                      <a:t> 
</a:t>
                    </a:r>
                    <a:fld id="{F5AC33C8-BBEB-47BF-8257-13E73837C3D3}" type="PERCENTAGE">
                      <a:rPr lang="fr-FR" baseline="0" dirty="0"/>
                      <a:pPr>
                        <a:defRPr sz="2800" b="1">
                          <a:latin typeface="Calibri" panose="020F0502020204030204" pitchFamily="34" charset="0"/>
                          <a:cs typeface="Calibri" panose="020F0502020204030204" pitchFamily="34" charset="0"/>
                        </a:defRPr>
                      </a:pPr>
                      <a:t>[POURCENTAGE]</a:t>
                    </a:fld>
                    <a:endParaRPr lang="fr-FR" baseline="0" dirty="0"/>
                  </a:p>
                </c:rich>
              </c:tx>
              <c:spPr>
                <a:noFill/>
                <a:ln>
                  <a:noFill/>
                </a:ln>
                <a:effectLst/>
              </c:spPr>
              <c:txPr>
                <a:bodyPr rot="0" spcFirstLastPara="1" vertOverflow="ellipsis" vert="horz" wrap="square" lIns="38100" tIns="19050" rIns="38100" bIns="19050" anchor="ctr" anchorCtr="1">
                  <a:noAutofit/>
                </a:bodyPr>
                <a:lstStyle/>
                <a:p>
                  <a:pPr>
                    <a:defRPr sz="28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48185341412210619"/>
                      <c:h val="0.28529086566570655"/>
                    </c:manualLayout>
                  </c15:layout>
                  <c15:dlblFieldTable/>
                  <c15:showDataLabelsRange val="0"/>
                </c:ext>
                <c:ext xmlns:c16="http://schemas.microsoft.com/office/drawing/2014/chart" uri="{C3380CC4-5D6E-409C-BE32-E72D297353CC}">
                  <c16:uniqueId val="{00000007-8396-44DA-93E6-43C099D9DA5B}"/>
                </c:ext>
              </c:extLst>
            </c:dLbl>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Feuil1!$A$4:$A$7</c:f>
              <c:strCache>
                <c:ptCount val="4"/>
                <c:pt idx="0">
                  <c:v>Dotations et participations</c:v>
                </c:pt>
                <c:pt idx="1">
                  <c:v>Atténuation des charges</c:v>
                </c:pt>
                <c:pt idx="2">
                  <c:v>Autres produits de gestion courante</c:v>
                </c:pt>
                <c:pt idx="3">
                  <c:v>Produits exceptionnels</c:v>
                </c:pt>
              </c:strCache>
            </c:strRef>
          </c:cat>
          <c:val>
            <c:numRef>
              <c:f>Feuil1!$B$4:$B$7</c:f>
              <c:numCache>
                <c:formatCode>General</c:formatCode>
                <c:ptCount val="4"/>
                <c:pt idx="0">
                  <c:v>409208.94</c:v>
                </c:pt>
                <c:pt idx="1">
                  <c:v>16135.1</c:v>
                </c:pt>
                <c:pt idx="2">
                  <c:v>0.52</c:v>
                </c:pt>
                <c:pt idx="3">
                  <c:v>63.11</c:v>
                </c:pt>
              </c:numCache>
            </c:numRef>
          </c:val>
          <c:extLst>
            <c:ext xmlns:c16="http://schemas.microsoft.com/office/drawing/2014/chart" uri="{C3380CC4-5D6E-409C-BE32-E72D297353CC}">
              <c16:uniqueId val="{00000008-8396-44DA-93E6-43C099D9DA5B}"/>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rtl="0">
              <a:defRPr lang="fr-FR" sz="3200" b="1" i="0" u="none" strike="noStrike" kern="1200" spc="0" normalizeH="0" baseline="0">
                <a:solidFill>
                  <a:prstClr val="black">
                    <a:lumMod val="50000"/>
                    <a:lumOff val="50000"/>
                  </a:prstClr>
                </a:solidFill>
                <a:latin typeface="+mj-lt"/>
                <a:ea typeface="+mj-ea"/>
                <a:cs typeface="+mj-cs"/>
              </a:defRPr>
            </a:pPr>
            <a:r>
              <a:rPr lang="fr-FR" dirty="0"/>
              <a:t>CA 2021 Répartition des charges de fonctionnement hors amortissements</a:t>
            </a:r>
          </a:p>
        </c:rich>
      </c:tx>
      <c:layout>
        <c:manualLayout>
          <c:xMode val="edge"/>
          <c:yMode val="edge"/>
          <c:x val="8.5809278951291298E-2"/>
          <c:y val="5.426531809517624E-3"/>
        </c:manualLayout>
      </c:layout>
      <c:overlay val="0"/>
      <c:spPr>
        <a:noFill/>
        <a:ln>
          <a:noFill/>
        </a:ln>
        <a:effectLst/>
      </c:spPr>
      <c:txPr>
        <a:bodyPr rot="0" spcFirstLastPara="1" vertOverflow="ellipsis" vert="horz" wrap="square" anchor="ctr" anchorCtr="1"/>
        <a:lstStyle/>
        <a:p>
          <a:pPr algn="ctr" rtl="0">
            <a:defRPr lang="fr-FR" sz="3200" b="1" i="0" u="none" strike="noStrike" kern="1200" spc="0" normalizeH="0" baseline="0">
              <a:solidFill>
                <a:prstClr val="black">
                  <a:lumMod val="50000"/>
                  <a:lumOff val="50000"/>
                </a:prstClr>
              </a:solidFill>
              <a:latin typeface="+mj-lt"/>
              <a:ea typeface="+mj-ea"/>
              <a:cs typeface="+mj-cs"/>
            </a:defRPr>
          </a:pPr>
          <a:endParaRPr lang="fr-FR"/>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Feuil1!$B$3</c:f>
              <c:strCache>
                <c:ptCount val="1"/>
                <c:pt idx="0">
                  <c:v>Pré CA 2021 Répartition des charges de fonctionnement hors amortissements</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C94C-43FF-965E-0A694E0C039E}"/>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C94C-43FF-965E-0A694E0C039E}"/>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C94C-43FF-965E-0A694E0C039E}"/>
              </c:ext>
            </c:extLst>
          </c:dPt>
          <c:dLbls>
            <c:dLbl>
              <c:idx val="0"/>
              <c:layout>
                <c:manualLayout>
                  <c:x val="-7.7461489716267887E-2"/>
                  <c:y val="4.9345262587880259E-2"/>
                </c:manualLayout>
              </c:layout>
              <c:spPr>
                <a:noFill/>
                <a:ln>
                  <a:noFill/>
                </a:ln>
                <a:effectLst/>
              </c:spPr>
              <c:txPr>
                <a:bodyPr rot="0" spcFirstLastPara="1" vertOverflow="ellipsis" vert="horz" wrap="square" lIns="38100" tIns="19050" rIns="38100" bIns="19050" anchor="ctr" anchorCtr="0">
                  <a:noAutofit/>
                </a:bodyPr>
                <a:lstStyle/>
                <a:p>
                  <a:pPr algn="ctr">
                    <a:defRPr lang="en-US" sz="28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8207189673599601"/>
                      <c:h val="0.22740785969751856"/>
                    </c:manualLayout>
                  </c15:layout>
                </c:ext>
                <c:ext xmlns:c16="http://schemas.microsoft.com/office/drawing/2014/chart" uri="{C3380CC4-5D6E-409C-BE32-E72D297353CC}">
                  <c16:uniqueId val="{00000001-C94C-43FF-965E-0A694E0C039E}"/>
                </c:ext>
              </c:extLst>
            </c:dLbl>
            <c:dLbl>
              <c:idx val="1"/>
              <c:layout>
                <c:manualLayout>
                  <c:x val="2.2982280433076107E-2"/>
                  <c:y val="-0.25777749481951368"/>
                </c:manualLayout>
              </c:layout>
              <c:spPr>
                <a:noFill/>
                <a:ln>
                  <a:noFill/>
                </a:ln>
                <a:effectLst/>
              </c:spPr>
              <c:txPr>
                <a:bodyPr rot="0" spcFirstLastPara="1" vertOverflow="ellipsis" vert="horz" wrap="square" lIns="38100" tIns="19050" rIns="38100" bIns="19050" anchor="ctr" anchorCtr="0">
                  <a:noAutofit/>
                </a:bodyPr>
                <a:lstStyle/>
                <a:p>
                  <a:pPr algn="ctr">
                    <a:defRPr lang="en-US" sz="28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8873748195443036"/>
                      <c:h val="0.28529086566570655"/>
                    </c:manualLayout>
                  </c15:layout>
                </c:ext>
                <c:ext xmlns:c16="http://schemas.microsoft.com/office/drawing/2014/chart" uri="{C3380CC4-5D6E-409C-BE32-E72D297353CC}">
                  <c16:uniqueId val="{00000003-C94C-43FF-965E-0A694E0C039E}"/>
                </c:ext>
              </c:extLst>
            </c:dLbl>
            <c:dLbl>
              <c:idx val="2"/>
              <c:layout>
                <c:manualLayout>
                  <c:x val="5.5796769530961354E-2"/>
                  <c:y val="7.4596225441204797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42070745031266016"/>
                      <c:h val="0.37638424630814232"/>
                    </c:manualLayout>
                  </c15:layout>
                </c:ext>
                <c:ext xmlns:c16="http://schemas.microsoft.com/office/drawing/2014/chart" uri="{C3380CC4-5D6E-409C-BE32-E72D297353CC}">
                  <c16:uniqueId val="{00000005-C94C-43FF-965E-0A694E0C039E}"/>
                </c:ext>
              </c:extLst>
            </c:dLbl>
            <c:spPr>
              <a:noFill/>
              <a:ln>
                <a:noFill/>
              </a:ln>
              <a:effectLst/>
            </c:spPr>
            <c:txPr>
              <a:bodyPr rot="0" spcFirstLastPara="1" vertOverflow="ellipsis" vert="horz" wrap="square" lIns="38100" tIns="19050" rIns="38100" bIns="19050" anchor="ctr" anchorCtr="0">
                <a:spAutoFit/>
              </a:bodyPr>
              <a:lstStyle/>
              <a:p>
                <a:pPr algn="ctr">
                  <a:defRPr lang="en-US" sz="2800" b="1" i="0" u="none" strike="noStrike" kern="1200" baseline="0">
                    <a:solidFill>
                      <a:schemeClr val="dk1">
                        <a:lumMod val="75000"/>
                        <a:lumOff val="25000"/>
                      </a:schemeClr>
                    </a:solidFill>
                    <a:latin typeface="Calibri" panose="020F0502020204030204" pitchFamily="34" charset="0"/>
                    <a:ea typeface="+mn-ea"/>
                    <a:cs typeface="Calibri" panose="020F0502020204030204" pitchFamily="34" charset="0"/>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Feuil1!$A$4:$A$6</c:f>
              <c:strCache>
                <c:ptCount val="3"/>
                <c:pt idx="0">
                  <c:v>Charges à caractère général</c:v>
                </c:pt>
                <c:pt idx="1">
                  <c:v>Charges de personnel</c:v>
                </c:pt>
                <c:pt idx="2">
                  <c:v>Autres charges de gestion courante</c:v>
                </c:pt>
              </c:strCache>
            </c:strRef>
          </c:cat>
          <c:val>
            <c:numRef>
              <c:f>Feuil1!$B$4:$B$6</c:f>
              <c:numCache>
                <c:formatCode>0.00</c:formatCode>
                <c:ptCount val="3"/>
                <c:pt idx="0">
                  <c:v>87247.7</c:v>
                </c:pt>
                <c:pt idx="1">
                  <c:v>183436.54</c:v>
                </c:pt>
                <c:pt idx="2">
                  <c:v>84874.8</c:v>
                </c:pt>
              </c:numCache>
            </c:numRef>
          </c:val>
          <c:extLst>
            <c:ext xmlns:c16="http://schemas.microsoft.com/office/drawing/2014/chart" uri="{C3380CC4-5D6E-409C-BE32-E72D297353CC}">
              <c16:uniqueId val="{00000006-C94C-43FF-965E-0A694E0C039E}"/>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fr-FR"/>
  <c:roundedCorners val="0"/>
  <c:style val="18"/>
  <c:chart>
    <c:autoTitleDeleted val="1"/>
    <c:plotArea>
      <c:layout>
        <c:manualLayout>
          <c:layoutTarget val="inner"/>
          <c:xMode val="edge"/>
          <c:yMode val="edge"/>
          <c:x val="5.0000000000000001E-3"/>
          <c:y val="5.0000000000000001E-3"/>
          <c:w val="0.99"/>
          <c:h val="0.98750000000000004"/>
        </c:manualLayout>
      </c:layout>
      <c:pieChart>
        <c:varyColors val="0"/>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3840" b="1" i="0" u="none" strike="noStrike" kern="1200" spc="0" normalizeH="0" baseline="0">
                <a:solidFill>
                  <a:prstClr val="black">
                    <a:lumMod val="50000"/>
                    <a:lumOff val="50000"/>
                  </a:prstClr>
                </a:solidFill>
                <a:latin typeface="+mj-lt"/>
                <a:ea typeface="+mj-ea"/>
                <a:cs typeface="+mj-cs"/>
              </a:defRPr>
            </a:pPr>
            <a:r>
              <a:rPr lang="en-US" sz="3200" dirty="0"/>
              <a:t>CA 2021 </a:t>
            </a:r>
            <a:r>
              <a:rPr lang="en-US" sz="3200" dirty="0" err="1"/>
              <a:t>Répartition</a:t>
            </a:r>
            <a:r>
              <a:rPr lang="en-US" sz="3200" dirty="0"/>
              <a:t> des </a:t>
            </a:r>
            <a:r>
              <a:rPr lang="en-US" sz="3200" dirty="0" err="1"/>
              <a:t>recettes</a:t>
            </a:r>
            <a:r>
              <a:rPr lang="en-US" sz="3200" dirty="0"/>
              <a:t>  </a:t>
            </a:r>
            <a:r>
              <a:rPr lang="en-US" sz="3200" dirty="0" err="1"/>
              <a:t>d’investissement</a:t>
            </a:r>
            <a:r>
              <a:rPr lang="en-US" sz="3200" dirty="0"/>
              <a:t> hors subvention</a:t>
            </a:r>
          </a:p>
        </c:rich>
      </c:tx>
      <c:layout>
        <c:manualLayout>
          <c:xMode val="edge"/>
          <c:yMode val="edge"/>
          <c:x val="0.17828206972353783"/>
          <c:y val="1.0706678179664794E-2"/>
        </c:manualLayout>
      </c:layout>
      <c:overlay val="0"/>
      <c:spPr>
        <a:noFill/>
        <a:ln>
          <a:noFill/>
        </a:ln>
        <a:effectLst/>
      </c:spPr>
      <c:txPr>
        <a:bodyPr rot="0" spcFirstLastPara="1" vertOverflow="ellipsis" vert="horz" wrap="square" anchor="ctr" anchorCtr="1"/>
        <a:lstStyle/>
        <a:p>
          <a:pPr>
            <a:defRPr lang="en-US" sz="3840" b="1" i="0" u="none" strike="noStrike" kern="1200" spc="0" normalizeH="0" baseline="0">
              <a:solidFill>
                <a:prstClr val="black">
                  <a:lumMod val="50000"/>
                  <a:lumOff val="50000"/>
                </a:prstClr>
              </a:solidFill>
              <a:latin typeface="+mj-lt"/>
              <a:ea typeface="+mj-ea"/>
              <a:cs typeface="+mj-cs"/>
            </a:defRPr>
          </a:pPr>
          <a:endParaRPr lang="fr-FR"/>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222222222222221E-2"/>
          <c:y val="0.22119850187265919"/>
          <c:w val="0.93888888888888888"/>
          <c:h val="0.73760299625468162"/>
        </c:manualLayout>
      </c:layout>
      <c:pie3DChart>
        <c:varyColors val="1"/>
        <c:ser>
          <c:idx val="0"/>
          <c:order val="0"/>
          <c:tx>
            <c:strRef>
              <c:f>Feuil1!$B$3</c:f>
              <c:strCache>
                <c:ptCount val="1"/>
                <c:pt idx="0">
                  <c:v>Pré CA 2021 Répartition des recettes  d'investissement</c:v>
                </c:pt>
              </c:strCache>
            </c:strRef>
          </c:tx>
          <c:dPt>
            <c:idx val="0"/>
            <c:bubble3D val="0"/>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B424-4D67-9478-5A8B463758C0}"/>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B424-4D67-9478-5A8B463758C0}"/>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B424-4D67-9478-5A8B463758C0}"/>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B424-4D67-9478-5A8B463758C0}"/>
              </c:ext>
            </c:extLst>
          </c:dPt>
          <c:dLbls>
            <c:dLbl>
              <c:idx val="0"/>
              <c:dLblPos val="inEnd"/>
              <c:showLegendKey val="0"/>
              <c:showVal val="0"/>
              <c:showCatName val="1"/>
              <c:showSerName val="0"/>
              <c:showPercent val="1"/>
              <c:showBubbleSize val="0"/>
              <c:extLst>
                <c:ext xmlns:c15="http://schemas.microsoft.com/office/drawing/2012/chart" uri="{CE6537A1-D6FC-4f65-9D91-7224C49458BB}">
                  <c15:layout>
                    <c:manualLayout>
                      <c:w val="0.3783775367056863"/>
                      <c:h val="0.33760687745625351"/>
                    </c:manualLayout>
                  </c15:layout>
                </c:ext>
                <c:ext xmlns:c16="http://schemas.microsoft.com/office/drawing/2014/chart" uri="{C3380CC4-5D6E-409C-BE32-E72D297353CC}">
                  <c16:uniqueId val="{00000001-B424-4D67-9478-5A8B463758C0}"/>
                </c:ext>
              </c:extLst>
            </c:dLbl>
            <c:dLbl>
              <c:idx val="1"/>
              <c:layout>
                <c:manualLayout>
                  <c:x val="0.11779889009053886"/>
                  <c:y val="2.2348160183145349E-3"/>
                </c:manualLayout>
              </c:layout>
              <c:tx>
                <c:rich>
                  <a:bodyPr/>
                  <a:lstStyle/>
                  <a:p>
                    <a:fld id="{29CE45B7-F48F-414F-AA1B-C80EEF6630D9}" type="PERCENTAGE">
                      <a:rPr lang="en-US" smtClean="0"/>
                      <a:pPr/>
                      <a:t>[POURCENTAGE]</a:t>
                    </a:fld>
                    <a:endParaRPr lang="fr-FR"/>
                  </a:p>
                </c:rich>
              </c:tx>
              <c:dLblPos val="bestFit"/>
              <c:showLegendKey val="0"/>
              <c:showVal val="0"/>
              <c:showCatName val="1"/>
              <c:showSerName val="0"/>
              <c:showPercent val="1"/>
              <c:showBubbleSize val="0"/>
              <c:extLst>
                <c:ext xmlns:c15="http://schemas.microsoft.com/office/drawing/2012/chart" uri="{CE6537A1-D6FC-4f65-9D91-7224C49458BB}">
                  <c15:layout>
                    <c:manualLayout>
                      <c:w val="0.81860392631643397"/>
                      <c:h val="0.11968180850268606"/>
                    </c:manualLayout>
                  </c15:layout>
                  <c15:dlblFieldTable/>
                  <c15:showDataLabelsRange val="0"/>
                </c:ext>
                <c:ext xmlns:c16="http://schemas.microsoft.com/office/drawing/2014/chart" uri="{C3380CC4-5D6E-409C-BE32-E72D297353CC}">
                  <c16:uniqueId val="{00000003-B424-4D67-9478-5A8B463758C0}"/>
                </c:ext>
              </c:extLst>
            </c:dLbl>
            <c:dLbl>
              <c:idx val="2"/>
              <c:delete val="1"/>
              <c:extLst>
                <c:ext xmlns:c15="http://schemas.microsoft.com/office/drawing/2012/chart" uri="{CE6537A1-D6FC-4f65-9D91-7224C49458BB}"/>
                <c:ext xmlns:c16="http://schemas.microsoft.com/office/drawing/2014/chart" uri="{C3380CC4-5D6E-409C-BE32-E72D297353CC}">
                  <c16:uniqueId val="{00000005-B424-4D67-9478-5A8B463758C0}"/>
                </c:ext>
              </c:extLst>
            </c:dLbl>
            <c:dLbl>
              <c:idx val="3"/>
              <c:layout>
                <c:manualLayout>
                  <c:x val="0.38333333333333325"/>
                  <c:y val="6.84782801026276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424-4D67-9478-5A8B463758C0}"/>
                </c:ext>
              </c:extLst>
            </c:dLbl>
            <c:spPr>
              <a:noFill/>
              <a:ln>
                <a:noFill/>
              </a:ln>
              <a:effectLst/>
            </c:spPr>
            <c:txPr>
              <a:bodyPr rot="0" spcFirstLastPara="1" vertOverflow="ellipsis" vert="horz" wrap="square" anchor="ctr" anchorCtr="0"/>
              <a:lstStyle/>
              <a:p>
                <a:pPr algn="ctr" rtl="0">
                  <a:defRPr lang="en-US" sz="2800" b="1" i="0" u="none" strike="noStrike" kern="1200" spc="0" normalizeH="0" baseline="0">
                    <a:solidFill>
                      <a:prstClr val="black">
                        <a:lumMod val="75000"/>
                        <a:lumOff val="25000"/>
                      </a:prstClr>
                    </a:solidFill>
                    <a:latin typeface="Calibri" panose="020F0502020204030204" pitchFamily="34" charset="0"/>
                    <a:ea typeface="+mn-ea"/>
                    <a:cs typeface="Calibri" panose="020F0502020204030204" pitchFamily="34" charset="0"/>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Feuil1!$A$4:$A$7</c:f>
              <c:strCache>
                <c:ptCount val="3"/>
                <c:pt idx="0">
                  <c:v>Solde d'éxécution reporté</c:v>
                </c:pt>
                <c:pt idx="1">
                  <c:v>Excédents capitalisés et FCTVA</c:v>
                </c:pt>
                <c:pt idx="2">
                  <c:v>Solde subvention Région</c:v>
                </c:pt>
              </c:strCache>
            </c:strRef>
          </c:cat>
          <c:val>
            <c:numRef>
              <c:f>Feuil1!$B$4:$B$7</c:f>
              <c:numCache>
                <c:formatCode>General</c:formatCode>
                <c:ptCount val="4"/>
                <c:pt idx="0">
                  <c:v>219989.92</c:v>
                </c:pt>
                <c:pt idx="1">
                  <c:v>3435.95</c:v>
                </c:pt>
                <c:pt idx="2">
                  <c:v>90</c:v>
                </c:pt>
              </c:numCache>
            </c:numRef>
          </c:val>
          <c:extLst>
            <c:ext xmlns:c16="http://schemas.microsoft.com/office/drawing/2014/chart" uri="{C3380CC4-5D6E-409C-BE32-E72D297353CC}">
              <c16:uniqueId val="{00000008-B424-4D67-9478-5A8B463758C0}"/>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lgn="ctr" rtl="0">
        <a:defRPr lang="en-US" sz="3200" b="1" i="0" u="none" strike="noStrike" kern="1200" spc="0" normalizeH="0" baseline="0">
          <a:solidFill>
            <a:prstClr val="black">
              <a:lumMod val="50000"/>
              <a:lumOff val="50000"/>
            </a:prstClr>
          </a:solidFill>
          <a:latin typeface="+mj-lt"/>
          <a:ea typeface="+mj-ea"/>
          <a:cs typeface="+mj-cs"/>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3200" b="1" i="0" u="none" strike="noStrike" kern="1200" spc="0" normalizeH="0" baseline="0">
                <a:solidFill>
                  <a:schemeClr val="dk1">
                    <a:lumMod val="50000"/>
                    <a:lumOff val="50000"/>
                  </a:schemeClr>
                </a:solidFill>
                <a:latin typeface="+mj-lt"/>
                <a:ea typeface="+mj-ea"/>
                <a:cs typeface="+mj-cs"/>
              </a:defRPr>
            </a:pPr>
            <a:r>
              <a:rPr lang="fr-FR" dirty="0"/>
              <a:t>CA 2021 Répartition des dépenses réelles  d'investissement </a:t>
            </a:r>
          </a:p>
        </c:rich>
      </c:tx>
      <c:layout>
        <c:manualLayout>
          <c:xMode val="edge"/>
          <c:yMode val="edge"/>
          <c:x val="0.16965744829149762"/>
          <c:y val="1.3589696044817565E-2"/>
        </c:manualLayout>
      </c:layout>
      <c:overlay val="0"/>
      <c:spPr>
        <a:noFill/>
        <a:ln>
          <a:noFill/>
        </a:ln>
        <a:effectLst/>
      </c:spPr>
      <c:txPr>
        <a:bodyPr rot="0" spcFirstLastPara="1" vertOverflow="ellipsis" vert="horz" wrap="square" anchor="ctr" anchorCtr="1"/>
        <a:lstStyle/>
        <a:p>
          <a:pPr>
            <a:defRPr sz="3200" b="1" i="0" u="none" strike="noStrike" kern="1200" spc="0" normalizeH="0" baseline="0">
              <a:solidFill>
                <a:schemeClr val="dk1">
                  <a:lumMod val="50000"/>
                  <a:lumOff val="50000"/>
                </a:schemeClr>
              </a:solidFill>
              <a:latin typeface="+mj-lt"/>
              <a:ea typeface="+mj-ea"/>
              <a:cs typeface="+mj-cs"/>
            </a:defRPr>
          </a:pPr>
          <a:endParaRPr lang="fr-FR"/>
        </a:p>
      </c:txPr>
    </c:title>
    <c:autoTitleDeleted val="0"/>
    <c:view3D>
      <c:rotX val="30"/>
      <c:rotY val="0"/>
      <c:depthPercent val="100"/>
      <c:rAngAx val="0"/>
      <c:perspective val="5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4.7222222222222221E-2"/>
          <c:y val="0.22119850187265919"/>
          <c:w val="0.93888888888888888"/>
          <c:h val="0.73760299625468162"/>
        </c:manualLayout>
      </c:layout>
      <c:pie3DChart>
        <c:varyColors val="1"/>
        <c:ser>
          <c:idx val="0"/>
          <c:order val="0"/>
          <c:tx>
            <c:strRef>
              <c:f>Feuil1!$B$3</c:f>
              <c:strCache>
                <c:ptCount val="1"/>
                <c:pt idx="0">
                  <c:v>Pré CA 2021 Répartition des dépenses d'investissement hors amortissement</c:v>
                </c:pt>
              </c:strCache>
            </c:strRef>
          </c:tx>
          <c:dPt>
            <c:idx val="0"/>
            <c:bubble3D val="0"/>
            <c:explosion val="3"/>
            <c:spPr>
              <a:gradFill>
                <a:gsLst>
                  <a:gs pos="100000">
                    <a:schemeClr val="accent1">
                      <a:lumMod val="60000"/>
                      <a:lumOff val="40000"/>
                    </a:schemeClr>
                  </a:gs>
                  <a:gs pos="0">
                    <a:schemeClr val="accent1"/>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1-C724-4525-A5A3-CDC90984310D}"/>
              </c:ext>
            </c:extLst>
          </c:dPt>
          <c:dPt>
            <c:idx val="1"/>
            <c:bubble3D val="0"/>
            <c:spPr>
              <a:gradFill>
                <a:gsLst>
                  <a:gs pos="100000">
                    <a:schemeClr val="accent2">
                      <a:lumMod val="60000"/>
                      <a:lumOff val="40000"/>
                    </a:schemeClr>
                  </a:gs>
                  <a:gs pos="0">
                    <a:schemeClr val="accent2"/>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3-C724-4525-A5A3-CDC90984310D}"/>
              </c:ext>
            </c:extLst>
          </c:dPt>
          <c:dPt>
            <c:idx val="2"/>
            <c:bubble3D val="0"/>
            <c:spPr>
              <a:gradFill>
                <a:gsLst>
                  <a:gs pos="100000">
                    <a:schemeClr val="accent3">
                      <a:lumMod val="60000"/>
                      <a:lumOff val="40000"/>
                    </a:schemeClr>
                  </a:gs>
                  <a:gs pos="0">
                    <a:schemeClr val="accent3"/>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5-C724-4525-A5A3-CDC90984310D}"/>
              </c:ext>
            </c:extLst>
          </c:dPt>
          <c:dPt>
            <c:idx val="3"/>
            <c:bubble3D val="0"/>
            <c:spPr>
              <a:gradFill>
                <a:gsLst>
                  <a:gs pos="100000">
                    <a:schemeClr val="accent4">
                      <a:lumMod val="60000"/>
                      <a:lumOff val="40000"/>
                    </a:schemeClr>
                  </a:gs>
                  <a:gs pos="0">
                    <a:schemeClr val="accent4"/>
                  </a:gs>
                </a:gsLst>
                <a:lin ang="5400000" scaled="0"/>
              </a:gradFill>
              <a:ln w="50800">
                <a:solidFill>
                  <a:schemeClr val="lt1"/>
                </a:solidFill>
              </a:ln>
              <a:effectLst/>
              <a:sp3d contourW="50800">
                <a:contourClr>
                  <a:schemeClr val="lt1"/>
                </a:contourClr>
              </a:sp3d>
            </c:spPr>
            <c:extLst>
              <c:ext xmlns:c16="http://schemas.microsoft.com/office/drawing/2014/chart" uri="{C3380CC4-5D6E-409C-BE32-E72D297353CC}">
                <c16:uniqueId val="{00000007-C724-4525-A5A3-CDC90984310D}"/>
              </c:ext>
            </c:extLst>
          </c:dPt>
          <c:dLbls>
            <c:dLbl>
              <c:idx val="0"/>
              <c:dLblPos val="inEnd"/>
              <c:showLegendKey val="0"/>
              <c:showVal val="0"/>
              <c:showCatName val="1"/>
              <c:showSerName val="0"/>
              <c:showPercent val="1"/>
              <c:showBubbleSize val="0"/>
              <c:extLst>
                <c:ext xmlns:c15="http://schemas.microsoft.com/office/drawing/2012/chart" uri="{CE6537A1-D6FC-4f65-9D91-7224C49458BB}">
                  <c15:layout>
                    <c:manualLayout>
                      <c:w val="0.32119700937289036"/>
                      <c:h val="0.27125033305455859"/>
                    </c:manualLayout>
                  </c15:layout>
                </c:ext>
                <c:ext xmlns:c16="http://schemas.microsoft.com/office/drawing/2014/chart" uri="{C3380CC4-5D6E-409C-BE32-E72D297353CC}">
                  <c16:uniqueId val="{00000001-C724-4525-A5A3-CDC90984310D}"/>
                </c:ext>
              </c:extLst>
            </c:dLbl>
            <c:dLbl>
              <c:idx val="1"/>
              <c:layout>
                <c:manualLayout>
                  <c:x val="0"/>
                  <c:y val="-0.14222174868050777"/>
                </c:manualLayout>
              </c:layout>
              <c:spPr>
                <a:noFill/>
                <a:ln>
                  <a:noFill/>
                </a:ln>
                <a:effectLst/>
              </c:spPr>
              <c:txPr>
                <a:bodyPr rot="0" spcFirstLastPara="1" vertOverflow="ellipsis" vert="horz" wrap="square" lIns="38100" tIns="19050" rIns="38100" bIns="19050" anchor="ctr" anchorCtr="0">
                  <a:noAutofit/>
                </a:bodyPr>
                <a:lstStyle/>
                <a:p>
                  <a:pPr algn="ctr" rtl="0">
                    <a:defRPr lang="en-US" sz="2800" b="1" i="0" u="none" strike="noStrike" kern="1200" baseline="0">
                      <a:solidFill>
                        <a:prstClr val="black">
                          <a:lumMod val="75000"/>
                          <a:lumOff val="25000"/>
                        </a:prstClr>
                      </a:solidFill>
                      <a:latin typeface="Calibri" panose="020F0502020204030204" pitchFamily="34" charset="0"/>
                      <a:ea typeface="+mn-ea"/>
                      <a:cs typeface="Calibri" panose="020F050202020403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37724999999999997"/>
                      <c:h val="0.22455070925123125"/>
                    </c:manualLayout>
                  </c15:layout>
                </c:ext>
                <c:ext xmlns:c16="http://schemas.microsoft.com/office/drawing/2014/chart" uri="{C3380CC4-5D6E-409C-BE32-E72D297353CC}">
                  <c16:uniqueId val="{00000003-C724-4525-A5A3-CDC90984310D}"/>
                </c:ext>
              </c:extLst>
            </c:dLbl>
            <c:dLbl>
              <c:idx val="2"/>
              <c:layout>
                <c:manualLayout>
                  <c:x val="0.23622679849339273"/>
                  <c:y val="0.15496808867269027"/>
                </c:manualLayout>
              </c:layout>
              <c:spPr>
                <a:noFill/>
                <a:ln>
                  <a:noFill/>
                </a:ln>
                <a:effectLst/>
              </c:spPr>
              <c:txPr>
                <a:bodyPr rot="0" spcFirstLastPara="1" vertOverflow="ellipsis" vert="horz" wrap="square" lIns="38100" tIns="19050" rIns="38100" bIns="19050" anchor="ctr" anchorCtr="0">
                  <a:noAutofit/>
                </a:bodyPr>
                <a:lstStyle/>
                <a:p>
                  <a:pPr algn="ctr" rtl="0">
                    <a:defRPr lang="en-US" sz="2800" b="1" i="0" u="none" strike="noStrike" kern="1200" baseline="0">
                      <a:solidFill>
                        <a:prstClr val="black">
                          <a:lumMod val="75000"/>
                          <a:lumOff val="25000"/>
                        </a:prstClr>
                      </a:solidFill>
                      <a:latin typeface="Calibri" panose="020F0502020204030204" pitchFamily="34" charset="0"/>
                      <a:ea typeface="+mn-ea"/>
                      <a:cs typeface="Calibri" panose="020F0502020204030204" pitchFamily="34" charset="0"/>
                    </a:defRPr>
                  </a:pPr>
                  <a:endParaRPr lang="fr-FR"/>
                </a:p>
              </c:txPr>
              <c:dLblPos val="bestFit"/>
              <c:showLegendKey val="0"/>
              <c:showVal val="0"/>
              <c:showCatName val="1"/>
              <c:showSerName val="0"/>
              <c:showPercent val="1"/>
              <c:showBubbleSize val="0"/>
              <c:extLst>
                <c:ext xmlns:c15="http://schemas.microsoft.com/office/drawing/2012/chart" uri="{CE6537A1-D6FC-4f65-9D91-7224C49458BB}">
                  <c15:layout>
                    <c:manualLayout>
                      <c:w val="0.27315146476169128"/>
                      <c:h val="0.30425388059197267"/>
                    </c:manualLayout>
                  </c15:layout>
                </c:ext>
                <c:ext xmlns:c16="http://schemas.microsoft.com/office/drawing/2014/chart" uri="{C3380CC4-5D6E-409C-BE32-E72D297353CC}">
                  <c16:uniqueId val="{00000005-C724-4525-A5A3-CDC90984310D}"/>
                </c:ext>
              </c:extLst>
            </c:dLbl>
            <c:dLbl>
              <c:idx val="3"/>
              <c:layout>
                <c:manualLayout>
                  <c:x val="0.38333333333333325"/>
                  <c:y val="6.847828010262761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724-4525-A5A3-CDC90984310D}"/>
                </c:ext>
              </c:extLst>
            </c:dLbl>
            <c:spPr>
              <a:noFill/>
              <a:ln>
                <a:noFill/>
              </a:ln>
              <a:effectLst/>
            </c:spPr>
            <c:txPr>
              <a:bodyPr rot="0" spcFirstLastPara="1" vertOverflow="ellipsis" vert="horz" wrap="square" lIns="38100" tIns="19050" rIns="38100" bIns="19050" anchor="ctr" anchorCtr="0">
                <a:spAutoFit/>
              </a:bodyPr>
              <a:lstStyle/>
              <a:p>
                <a:pPr algn="ctr" rtl="0">
                  <a:defRPr lang="en-US" sz="2800" b="1" i="0" u="none" strike="noStrike" kern="1200" baseline="0">
                    <a:solidFill>
                      <a:prstClr val="black">
                        <a:lumMod val="75000"/>
                        <a:lumOff val="25000"/>
                      </a:prstClr>
                    </a:solidFill>
                    <a:latin typeface="Calibri" panose="020F0502020204030204" pitchFamily="34" charset="0"/>
                    <a:ea typeface="+mn-ea"/>
                    <a:cs typeface="Calibri" panose="020F0502020204030204" pitchFamily="34" charset="0"/>
                  </a:defRPr>
                </a:pPr>
                <a:endParaRPr lang="fr-F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Feuil1!$A$4:$A$7</c:f>
              <c:strCache>
                <c:ptCount val="3"/>
                <c:pt idx="0">
                  <c:v>Remboursement avance</c:v>
                </c:pt>
                <c:pt idx="1">
                  <c:v>SCoT études logiciels</c:v>
                </c:pt>
                <c:pt idx="2">
                  <c:v>Immobilisations corporelles</c:v>
                </c:pt>
              </c:strCache>
            </c:strRef>
          </c:cat>
          <c:val>
            <c:numRef>
              <c:f>Feuil1!$B$4:$B$7</c:f>
              <c:numCache>
                <c:formatCode>General</c:formatCode>
                <c:ptCount val="4"/>
                <c:pt idx="0">
                  <c:v>20000</c:v>
                </c:pt>
                <c:pt idx="1">
                  <c:v>4053.6</c:v>
                </c:pt>
                <c:pt idx="2">
                  <c:v>5947</c:v>
                </c:pt>
              </c:numCache>
            </c:numRef>
          </c:val>
          <c:extLst>
            <c:ext xmlns:c16="http://schemas.microsoft.com/office/drawing/2014/chart" uri="{C3380CC4-5D6E-409C-BE32-E72D297353CC}">
              <c16:uniqueId val="{00000008-C724-4525-A5A3-CDC90984310D}"/>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fgClr>
      <a:bgClr>
        <a:schemeClr val="dk1">
          <a:lumMod val="10000"/>
          <a:lumOff val="90000"/>
        </a:schemeClr>
      </a:bgClr>
    </a:pattFill>
    <a:ln w="9525" cap="flat" cmpd="sng" algn="ctr">
      <a:solidFill>
        <a:schemeClr val="dk1">
          <a:lumMod val="15000"/>
          <a:lumOff val="85000"/>
        </a:schemeClr>
      </a:solidFill>
      <a:round/>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7">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18A45FE8-4B13-8743-AD4F-B8D5FEED9948}" type="datetimeFigureOut">
              <a:rPr lang="fr-FR" smtClean="0"/>
              <a:t>10/03/2022</a:t>
            </a:fld>
            <a:endParaRPr lang="fr-FR"/>
          </a:p>
        </p:txBody>
      </p:sp>
      <p:sp>
        <p:nvSpPr>
          <p:cNvPr id="4" name="Espace réservé du pied de page 3"/>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E40D30E5-C25A-B444-8EB3-AE65F6B30180}" type="slidenum">
              <a:rPr lang="fr-FR" smtClean="0"/>
              <a:t>‹N°›</a:t>
            </a:fld>
            <a:endParaRPr lang="fr-FR"/>
          </a:p>
        </p:txBody>
      </p:sp>
    </p:spTree>
    <p:extLst>
      <p:ext uri="{BB962C8B-B14F-4D97-AF65-F5344CB8AC3E}">
        <p14:creationId xmlns:p14="http://schemas.microsoft.com/office/powerpoint/2010/main" val="203558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1" name="Shape 391"/>
          <p:cNvSpPr>
            <a:spLocks noGrp="1" noRot="1" noChangeAspect="1"/>
          </p:cNvSpPr>
          <p:nvPr>
            <p:ph type="sldImg"/>
          </p:nvPr>
        </p:nvSpPr>
        <p:spPr>
          <a:xfrm>
            <a:off x="90488" y="744538"/>
            <a:ext cx="6616700" cy="3722687"/>
          </a:xfrm>
          <a:prstGeom prst="rect">
            <a:avLst/>
          </a:prstGeom>
        </p:spPr>
        <p:txBody>
          <a:bodyPr/>
          <a:lstStyle/>
          <a:p>
            <a:endParaRPr/>
          </a:p>
        </p:txBody>
      </p:sp>
      <p:sp>
        <p:nvSpPr>
          <p:cNvPr id="392" name="Shape 392"/>
          <p:cNvSpPr>
            <a:spLocks noGrp="1"/>
          </p:cNvSpPr>
          <p:nvPr>
            <p:ph type="body" sz="quarter" idx="1"/>
          </p:nvPr>
        </p:nvSpPr>
        <p:spPr>
          <a:xfrm>
            <a:off x="906357" y="4715907"/>
            <a:ext cx="4984962" cy="446770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Fira Sans Regular"/>
      </a:defRPr>
    </a:lvl1pPr>
    <a:lvl2pPr indent="228600" defTabSz="1828800" latinLnBrk="0">
      <a:defRPr sz="2400">
        <a:latin typeface="+mn-lt"/>
        <a:ea typeface="+mn-ea"/>
        <a:cs typeface="+mn-cs"/>
        <a:sym typeface="Fira Sans Regular"/>
      </a:defRPr>
    </a:lvl2pPr>
    <a:lvl3pPr indent="457200" defTabSz="1828800" latinLnBrk="0">
      <a:defRPr sz="2400">
        <a:latin typeface="+mn-lt"/>
        <a:ea typeface="+mn-ea"/>
        <a:cs typeface="+mn-cs"/>
        <a:sym typeface="Fira Sans Regular"/>
      </a:defRPr>
    </a:lvl3pPr>
    <a:lvl4pPr indent="685800" defTabSz="1828800" latinLnBrk="0">
      <a:defRPr sz="2400">
        <a:latin typeface="+mn-lt"/>
        <a:ea typeface="+mn-ea"/>
        <a:cs typeface="+mn-cs"/>
        <a:sym typeface="Fira Sans Regular"/>
      </a:defRPr>
    </a:lvl4pPr>
    <a:lvl5pPr indent="914400" defTabSz="1828800" latinLnBrk="0">
      <a:defRPr sz="2400">
        <a:latin typeface="+mn-lt"/>
        <a:ea typeface="+mn-ea"/>
        <a:cs typeface="+mn-cs"/>
        <a:sym typeface="Fira Sans Regular"/>
      </a:defRPr>
    </a:lvl5pPr>
    <a:lvl6pPr indent="1143000" defTabSz="1828800" latinLnBrk="0">
      <a:defRPr sz="2400">
        <a:latin typeface="+mn-lt"/>
        <a:ea typeface="+mn-ea"/>
        <a:cs typeface="+mn-cs"/>
        <a:sym typeface="Fira Sans Regular"/>
      </a:defRPr>
    </a:lvl6pPr>
    <a:lvl7pPr indent="1371600" defTabSz="1828800" latinLnBrk="0">
      <a:defRPr sz="2400">
        <a:latin typeface="+mn-lt"/>
        <a:ea typeface="+mn-ea"/>
        <a:cs typeface="+mn-cs"/>
        <a:sym typeface="Fira Sans Regular"/>
      </a:defRPr>
    </a:lvl7pPr>
    <a:lvl8pPr indent="1600200" defTabSz="1828800" latinLnBrk="0">
      <a:defRPr sz="2400">
        <a:latin typeface="+mn-lt"/>
        <a:ea typeface="+mn-ea"/>
        <a:cs typeface="+mn-cs"/>
        <a:sym typeface="Fira Sans Regular"/>
      </a:defRPr>
    </a:lvl8pPr>
    <a:lvl9pPr indent="1828800" defTabSz="1828800" latinLnBrk="0">
      <a:defRPr sz="2400">
        <a:latin typeface="+mn-lt"/>
        <a:ea typeface="+mn-ea"/>
        <a:cs typeface="+mn-cs"/>
        <a:sym typeface="Fira Sans Regular"/>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5741491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46230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659492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780446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046683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70061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838586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376075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40908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111805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r>
              <a:rPr lang="fr-FR" dirty="0"/>
              <a:t>Révision SCoT  = 62 920 :</a:t>
            </a:r>
          </a:p>
          <a:p>
            <a:r>
              <a:rPr lang="fr-FR" dirty="0" err="1"/>
              <a:t>Rp</a:t>
            </a:r>
            <a:r>
              <a:rPr lang="fr-FR" dirty="0"/>
              <a:t> : 19920</a:t>
            </a:r>
          </a:p>
          <a:p>
            <a:r>
              <a:rPr lang="fr-FR" dirty="0"/>
              <a:t>Révision : 3000</a:t>
            </a:r>
          </a:p>
          <a:p>
            <a:r>
              <a:rPr lang="fr-FR" dirty="0"/>
              <a:t>Annonces pub : 10000</a:t>
            </a:r>
          </a:p>
          <a:p>
            <a:r>
              <a:rPr lang="fr-FR" dirty="0"/>
              <a:t>Commission enquête : 30000</a:t>
            </a:r>
          </a:p>
          <a:p>
            <a:endParaRPr lang="fr-FR" dirty="0"/>
          </a:p>
          <a:p>
            <a:r>
              <a:rPr lang="fr-FR" dirty="0"/>
              <a:t>Etudes et schéma : 134 000 :</a:t>
            </a:r>
          </a:p>
          <a:p>
            <a:r>
              <a:rPr lang="fr-FR" dirty="0"/>
              <a:t>Schéma : 77 000</a:t>
            </a:r>
          </a:p>
          <a:p>
            <a:r>
              <a:rPr lang="fr-FR" dirty="0" err="1"/>
              <a:t>Rp</a:t>
            </a:r>
            <a:r>
              <a:rPr lang="fr-FR" dirty="0"/>
              <a:t> = 2190</a:t>
            </a:r>
          </a:p>
          <a:p>
            <a:r>
              <a:rPr lang="fr-FR" dirty="0" err="1"/>
              <a:t>Ppige</a:t>
            </a:r>
            <a:r>
              <a:rPr lang="fr-FR" dirty="0"/>
              <a:t> = 4 808</a:t>
            </a:r>
          </a:p>
          <a:p>
            <a:r>
              <a:rPr lang="fr-FR" dirty="0" err="1"/>
              <a:t>Prospec</a:t>
            </a:r>
            <a:r>
              <a:rPr lang="fr-FR" dirty="0"/>
              <a:t> = 50 000</a:t>
            </a:r>
          </a:p>
          <a:p>
            <a:endParaRPr lang="fr-FR" dirty="0"/>
          </a:p>
          <a:p>
            <a:r>
              <a:rPr lang="fr-FR" dirty="0"/>
              <a:t>Matériel mobilier et logiciel = 42 473 :</a:t>
            </a:r>
          </a:p>
          <a:p>
            <a:r>
              <a:rPr lang="fr-FR" dirty="0"/>
              <a:t>Logiciel : 2 500</a:t>
            </a:r>
          </a:p>
          <a:p>
            <a:r>
              <a:rPr lang="fr-FR" dirty="0"/>
              <a:t>Renouvellement pc : 12 000</a:t>
            </a:r>
          </a:p>
          <a:p>
            <a:r>
              <a:rPr lang="fr-FR" dirty="0"/>
              <a:t>Mobilier : 1800</a:t>
            </a:r>
          </a:p>
          <a:p>
            <a:r>
              <a:rPr lang="fr-FR" dirty="0"/>
              <a:t>Divers autre : 1200</a:t>
            </a:r>
          </a:p>
          <a:p>
            <a:r>
              <a:rPr lang="fr-FR" dirty="0"/>
              <a:t>Equilibre section = 24 973</a:t>
            </a:r>
          </a:p>
        </p:txBody>
      </p:sp>
    </p:spTree>
    <p:extLst>
      <p:ext uri="{BB962C8B-B14F-4D97-AF65-F5344CB8AC3E}">
        <p14:creationId xmlns:p14="http://schemas.microsoft.com/office/powerpoint/2010/main" val="688627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2032500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81326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0318087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560388" y="877888"/>
            <a:ext cx="7797801" cy="438785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25364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3263809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60413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541231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937146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2025995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955020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42274813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Diapositive titre Haut">
    <p:bg>
      <p:bgPr>
        <a:solidFill>
          <a:srgbClr val="ECF0F1"/>
        </a:solidFill>
        <a:effectLst/>
      </p:bgPr>
    </p:bg>
    <p:spTree>
      <p:nvGrpSpPr>
        <p:cNvPr id="1" name=""/>
        <p:cNvGrpSpPr/>
        <p:nvPr/>
      </p:nvGrpSpPr>
      <p:grpSpPr>
        <a:xfrm>
          <a:off x="0" y="0"/>
          <a:ext cx="0" cy="0"/>
          <a:chOff x="0" y="0"/>
          <a:chExt cx="0" cy="0"/>
        </a:xfrm>
      </p:grpSpPr>
      <p:pic>
        <p:nvPicPr>
          <p:cNvPr id="80" name="pasted-image.pdf"/>
          <p:cNvPicPr>
            <a:picLocks noChangeAspect="1"/>
          </p:cNvPicPr>
          <p:nvPr/>
        </p:nvPicPr>
        <p:blipFill>
          <a:blip r:embed="rId2"/>
          <a:stretch>
            <a:fillRect/>
          </a:stretch>
        </p:blipFill>
        <p:spPr>
          <a:xfrm>
            <a:off x="21510618" y="12842155"/>
            <a:ext cx="2036971" cy="429345"/>
          </a:xfrm>
          <a:prstGeom prst="rect">
            <a:avLst/>
          </a:prstGeom>
          <a:ln w="12700">
            <a:miter lim="400000"/>
          </a:ln>
        </p:spPr>
      </p:pic>
      <p:sp>
        <p:nvSpPr>
          <p:cNvPr id="81" name="Shape 81"/>
          <p:cNvSpPr>
            <a:spLocks noGrp="1"/>
          </p:cNvSpPr>
          <p:nvPr>
            <p:ph type="body" sz="quarter" idx="13"/>
          </p:nvPr>
        </p:nvSpPr>
        <p:spPr>
          <a:xfrm>
            <a:off x="2789969" y="1940690"/>
            <a:ext cx="20757621" cy="705611"/>
          </a:xfrm>
          <a:prstGeom prst="rect">
            <a:avLst/>
          </a:prstGeom>
          <a:ln w="12700"/>
        </p:spPr>
        <p:txBody>
          <a:bodyPr>
            <a:normAutofit/>
          </a:bodyPr>
          <a:lstStyle>
            <a:lvl1pPr marL="0" indent="0" defTabSz="1261872">
              <a:spcBef>
                <a:spcPts val="1300"/>
              </a:spcBef>
              <a:buSzTx/>
              <a:buFontTx/>
              <a:buNone/>
              <a:defRPr sz="3450" i="1">
                <a:solidFill>
                  <a:schemeClr val="accent1">
                    <a:hueOff val="-10891698"/>
                    <a:satOff val="15195"/>
                    <a:lumOff val="-20585"/>
                  </a:schemeClr>
                </a:solidFill>
              </a:defRPr>
            </a:lvl1pPr>
          </a:lstStyle>
          <a:p>
            <a:pPr lvl="0"/>
            <a:r>
              <a:rPr lang="fr-FR"/>
              <a:t>Cliquez pour modifier les styles du texte du masque</a:t>
            </a:r>
          </a:p>
        </p:txBody>
      </p:sp>
      <p:sp>
        <p:nvSpPr>
          <p:cNvPr id="82" name="Shape 82"/>
          <p:cNvSpPr>
            <a:spLocks noGrp="1"/>
          </p:cNvSpPr>
          <p:nvPr>
            <p:ph type="body" sz="quarter" idx="14"/>
          </p:nvPr>
        </p:nvSpPr>
        <p:spPr>
          <a:xfrm>
            <a:off x="2789969" y="898274"/>
            <a:ext cx="20757621" cy="1042417"/>
          </a:xfrm>
          <a:prstGeom prst="rect">
            <a:avLst/>
          </a:prstGeom>
        </p:spPr>
        <p:txBody>
          <a:bodyPr>
            <a:normAutofit/>
          </a:bodyPr>
          <a:lstStyle>
            <a:lvl1pPr marL="0" indent="0">
              <a:buSzTx/>
              <a:buFontTx/>
              <a:buNone/>
              <a:defRPr>
                <a:solidFill>
                  <a:schemeClr val="accent3">
                    <a:hueOff val="3956102"/>
                    <a:satOff val="-37830"/>
                    <a:lumOff val="-30327"/>
                  </a:schemeClr>
                </a:solidFill>
              </a:defRPr>
            </a:lvl1pPr>
          </a:lstStyle>
          <a:p>
            <a:pPr lvl="0"/>
            <a:r>
              <a:rPr lang="fr-FR"/>
              <a:t>Cliquez pour modifier les styles du texte du masque</a:t>
            </a:r>
          </a:p>
        </p:txBody>
      </p:sp>
      <p:sp>
        <p:nvSpPr>
          <p:cNvPr id="84" name="Shape 84"/>
          <p:cNvSpPr>
            <a:spLocks noGrp="1"/>
          </p:cNvSpPr>
          <p:nvPr>
            <p:ph type="sldNum" sz="quarter" idx="2"/>
          </p:nvPr>
        </p:nvSpPr>
        <p:spPr>
          <a:xfrm>
            <a:off x="2438924" y="13228319"/>
            <a:ext cx="702091" cy="487681"/>
          </a:xfrm>
          <a:prstGeom prst="rect">
            <a:avLst/>
          </a:prstGeom>
          <a:solidFill>
            <a:schemeClr val="accent2">
              <a:hueOff val="-5013592"/>
              <a:satOff val="-17651"/>
              <a:lumOff val="44816"/>
            </a:schemeClr>
          </a:solidFill>
        </p:spPr>
        <p:txBody>
          <a:bodyPr/>
          <a:lstStyle/>
          <a:p>
            <a:fld id="{86CB4B4D-7CA3-9044-876B-883B54F8677D}" type="slidenum">
              <a:t>‹N°›</a:t>
            </a:fld>
            <a:endParaRPr dirty="0"/>
          </a:p>
        </p:txBody>
      </p:sp>
      <p:pic>
        <p:nvPicPr>
          <p:cNvPr id="2" name="Image 1"/>
          <p:cNvPicPr>
            <a:picLocks noChangeAspect="1"/>
          </p:cNvPicPr>
          <p:nvPr userDrawn="1"/>
        </p:nvPicPr>
        <p:blipFill>
          <a:blip r:embed="rId3"/>
          <a:stretch>
            <a:fillRect/>
          </a:stretch>
        </p:blipFill>
        <p:spPr>
          <a:xfrm>
            <a:off x="559324" y="790698"/>
            <a:ext cx="1879600" cy="1879600"/>
          </a:xfrm>
          <a:prstGeom prst="rect">
            <a:avLst/>
          </a:prstGeom>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Image pleine page">
    <p:bg>
      <p:bgPr>
        <a:solidFill>
          <a:srgbClr val="ECF0F1"/>
        </a:solidFill>
        <a:effectLst/>
      </p:bgPr>
    </p:bg>
    <p:spTree>
      <p:nvGrpSpPr>
        <p:cNvPr id="1" name=""/>
        <p:cNvGrpSpPr/>
        <p:nvPr/>
      </p:nvGrpSpPr>
      <p:grpSpPr>
        <a:xfrm>
          <a:off x="0" y="0"/>
          <a:ext cx="0" cy="0"/>
          <a:chOff x="0" y="0"/>
          <a:chExt cx="0" cy="0"/>
        </a:xfrm>
      </p:grpSpPr>
      <p:sp>
        <p:nvSpPr>
          <p:cNvPr id="157" name="Shape 157"/>
          <p:cNvSpPr>
            <a:spLocks noGrp="1"/>
          </p:cNvSpPr>
          <p:nvPr>
            <p:ph type="pic" idx="13"/>
          </p:nvPr>
        </p:nvSpPr>
        <p:spPr>
          <a:xfrm>
            <a:off x="0" y="0"/>
            <a:ext cx="24384000" cy="13716000"/>
          </a:xfrm>
          <a:prstGeom prst="rect">
            <a:avLst/>
          </a:prstGeom>
          <a:ln w="12700"/>
        </p:spPr>
        <p:txBody>
          <a:bodyPr tIns="45719" bIns="45719"/>
          <a:lstStyle/>
          <a:p>
            <a:r>
              <a:rPr lang="fr-FR"/>
              <a:t>Faire glisser l'image vers l'espace réservé ou cliquer sur l'icône pour l'ajouter</a:t>
            </a:r>
            <a:endParaRPr/>
          </a:p>
        </p:txBody>
      </p:sp>
      <p:sp>
        <p:nvSpPr>
          <p:cNvPr id="158" name="Shape 158"/>
          <p:cNvSpPr>
            <a:spLocks noGrp="1"/>
          </p:cNvSpPr>
          <p:nvPr>
            <p:ph type="sldNum" sz="quarter" idx="2"/>
          </p:nvPr>
        </p:nvSpPr>
        <p:spPr>
          <a:xfrm>
            <a:off x="23707208" y="0"/>
            <a:ext cx="702091" cy="48768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Image d'en-tête">
    <p:bg>
      <p:bgPr>
        <a:solidFill>
          <a:srgbClr val="ECF0F1"/>
        </a:solidFill>
        <a:effectLst/>
      </p:bgPr>
    </p:bg>
    <p:spTree>
      <p:nvGrpSpPr>
        <p:cNvPr id="1" name=""/>
        <p:cNvGrpSpPr/>
        <p:nvPr/>
      </p:nvGrpSpPr>
      <p:grpSpPr>
        <a:xfrm>
          <a:off x="0" y="0"/>
          <a:ext cx="0" cy="0"/>
          <a:chOff x="0" y="0"/>
          <a:chExt cx="0" cy="0"/>
        </a:xfrm>
      </p:grpSpPr>
      <p:pic>
        <p:nvPicPr>
          <p:cNvPr id="165" name="pasted-image.pdf"/>
          <p:cNvPicPr>
            <a:picLocks noChangeAspect="1"/>
          </p:cNvPicPr>
          <p:nvPr/>
        </p:nvPicPr>
        <p:blipFill>
          <a:blip r:embed="rId2">
            <a:alphaModFix amt="5000"/>
          </a:blip>
          <a:stretch>
            <a:fillRect/>
          </a:stretch>
        </p:blipFill>
        <p:spPr>
          <a:xfrm>
            <a:off x="8353755" y="4890329"/>
            <a:ext cx="7676490" cy="7659639"/>
          </a:xfrm>
          <a:prstGeom prst="rect">
            <a:avLst/>
          </a:prstGeom>
          <a:ln w="12700">
            <a:miter lim="400000"/>
          </a:ln>
        </p:spPr>
      </p:pic>
      <p:sp>
        <p:nvSpPr>
          <p:cNvPr id="166" name="Shape 166"/>
          <p:cNvSpPr>
            <a:spLocks noGrp="1"/>
          </p:cNvSpPr>
          <p:nvPr>
            <p:ph type="sldNum" sz="quarter" idx="2"/>
          </p:nvPr>
        </p:nvSpPr>
        <p:spPr>
          <a:xfrm>
            <a:off x="21100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sp>
        <p:nvSpPr>
          <p:cNvPr id="167" name="Shape 167"/>
          <p:cNvSpPr>
            <a:spLocks noGrp="1"/>
          </p:cNvSpPr>
          <p:nvPr>
            <p:ph type="pic" idx="13"/>
          </p:nvPr>
        </p:nvSpPr>
        <p:spPr>
          <a:xfrm>
            <a:off x="0" y="-3"/>
            <a:ext cx="24384000" cy="8696327"/>
          </a:xfrm>
          <a:prstGeom prst="rect">
            <a:avLst/>
          </a:prstGeom>
          <a:ln w="12700"/>
        </p:spPr>
        <p:txBody>
          <a:bodyPr tIns="45719" bIns="45719"/>
          <a:lstStyle/>
          <a:p>
            <a:r>
              <a:rPr lang="fr-FR"/>
              <a:t>Faire glisser l'image vers l'espace réservé ou cliquer sur l'icône pour l'ajouter</a:t>
            </a:r>
            <a:endParaRPr dirty="0"/>
          </a:p>
        </p:txBody>
      </p:sp>
      <p:pic>
        <p:nvPicPr>
          <p:cNvPr id="169" name="pasted-image.pdf"/>
          <p:cNvPicPr>
            <a:picLocks noChangeAspect="1"/>
          </p:cNvPicPr>
          <p:nvPr/>
        </p:nvPicPr>
        <p:blipFill>
          <a:blip r:embed="rId3"/>
          <a:stretch>
            <a:fillRect/>
          </a:stretch>
        </p:blipFill>
        <p:spPr>
          <a:xfrm>
            <a:off x="21510618" y="12842155"/>
            <a:ext cx="2036971" cy="429345"/>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Equipe-2">
    <p:bg>
      <p:bgPr>
        <a:solidFill>
          <a:srgbClr val="ECF0F1"/>
        </a:solidFill>
        <a:effectLst/>
      </p:bgPr>
    </p:bg>
    <p:spTree>
      <p:nvGrpSpPr>
        <p:cNvPr id="1" name=""/>
        <p:cNvGrpSpPr/>
        <p:nvPr/>
      </p:nvGrpSpPr>
      <p:grpSpPr>
        <a:xfrm>
          <a:off x="0" y="0"/>
          <a:ext cx="0" cy="0"/>
          <a:chOff x="0" y="0"/>
          <a:chExt cx="0" cy="0"/>
        </a:xfrm>
      </p:grpSpPr>
      <p:sp>
        <p:nvSpPr>
          <p:cNvPr id="241" name="Shape 241"/>
          <p:cNvSpPr/>
          <p:nvPr/>
        </p:nvSpPr>
        <p:spPr>
          <a:xfrm>
            <a:off x="2789969" y="1940690"/>
            <a:ext cx="20757621" cy="705611"/>
          </a:xfrm>
          <a:prstGeom prst="rect">
            <a:avLst/>
          </a:prstGeom>
          <a:ln w="12700">
            <a:miter lim="400000"/>
          </a:ln>
          <a:extLst>
            <a:ext uri="{C572A759-6A51-4108-AA02-DFA0A04FC94B}">
              <ma14:wrappingTextBoxFlag xmlns="" xmlns:ma14="http://schemas.microsoft.com/office/mac/drawingml/2011/main" val="1"/>
            </a:ext>
          </a:extLst>
        </p:spPr>
        <p:txBody>
          <a:bodyPr tIns="91439" bIns="91439">
            <a:normAutofit/>
          </a:bodyPr>
          <a:lstStyle>
            <a:lvl1pPr algn="l" defTabSz="1261872">
              <a:lnSpc>
                <a:spcPct val="90000"/>
              </a:lnSpc>
              <a:spcBef>
                <a:spcPts val="1300"/>
              </a:spcBef>
              <a:defRPr sz="3450" i="1">
                <a:solidFill>
                  <a:schemeClr val="accent1">
                    <a:hueOff val="-10891698"/>
                    <a:satOff val="15195"/>
                    <a:lumOff val="-20585"/>
                  </a:schemeClr>
                </a:solidFill>
                <a:latin typeface="+mn-lt"/>
                <a:ea typeface="+mn-ea"/>
                <a:cs typeface="+mn-cs"/>
                <a:sym typeface="Fira Sans Regular"/>
              </a:defRPr>
            </a:lvl1pPr>
          </a:lstStyle>
          <a:p>
            <a:r>
              <a:t>Sous-titre</a:t>
            </a:r>
          </a:p>
        </p:txBody>
      </p:sp>
      <p:sp>
        <p:nvSpPr>
          <p:cNvPr id="242" name="Shape 242"/>
          <p:cNvSpPr/>
          <p:nvPr/>
        </p:nvSpPr>
        <p:spPr>
          <a:xfrm>
            <a:off x="2789969" y="898274"/>
            <a:ext cx="20757621" cy="1042417"/>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lvl1pPr algn="l">
              <a:lnSpc>
                <a:spcPct val="90000"/>
              </a:lnSpc>
              <a:spcBef>
                <a:spcPts val="2000"/>
              </a:spcBef>
              <a:defRPr sz="5600">
                <a:solidFill>
                  <a:schemeClr val="accent3">
                    <a:hueOff val="3956102"/>
                    <a:satOff val="-37830"/>
                    <a:lumOff val="-30327"/>
                  </a:schemeClr>
                </a:solidFill>
                <a:latin typeface="+mn-lt"/>
                <a:ea typeface="+mn-ea"/>
                <a:cs typeface="+mn-cs"/>
                <a:sym typeface="Fira Sans Regular"/>
              </a:defRPr>
            </a:lvl1pPr>
          </a:lstStyle>
          <a:p>
            <a:r>
              <a:t>Cliquez pour modifier les styles du texte du masque</a:t>
            </a:r>
          </a:p>
        </p:txBody>
      </p:sp>
      <p:pic>
        <p:nvPicPr>
          <p:cNvPr id="243" name="pasted-image.pdf"/>
          <p:cNvPicPr>
            <a:picLocks noChangeAspect="1"/>
          </p:cNvPicPr>
          <p:nvPr/>
        </p:nvPicPr>
        <p:blipFill>
          <a:blip r:embed="rId2">
            <a:alphaModFix amt="24470"/>
          </a:blip>
          <a:stretch>
            <a:fillRect/>
          </a:stretch>
        </p:blipFill>
        <p:spPr>
          <a:xfrm>
            <a:off x="739084" y="765430"/>
            <a:ext cx="1885009" cy="1880871"/>
          </a:xfrm>
          <a:prstGeom prst="rect">
            <a:avLst/>
          </a:prstGeom>
          <a:ln w="12700">
            <a:miter lim="400000"/>
          </a:ln>
        </p:spPr>
      </p:pic>
      <p:sp>
        <p:nvSpPr>
          <p:cNvPr id="244" name="Shape 244"/>
          <p:cNvSpPr>
            <a:spLocks noGrp="1"/>
          </p:cNvSpPr>
          <p:nvPr>
            <p:ph type="pic" sz="quarter" idx="13"/>
          </p:nvPr>
        </p:nvSpPr>
        <p:spPr>
          <a:xfrm>
            <a:off x="2059273" y="3457447"/>
            <a:ext cx="5248657" cy="7461506"/>
          </a:xfrm>
          <a:prstGeom prst="rect">
            <a:avLst/>
          </a:prstGeom>
          <a:ln w="12700"/>
        </p:spPr>
        <p:txBody>
          <a:bodyPr tIns="45719" bIns="45719"/>
          <a:lstStyle/>
          <a:p>
            <a:r>
              <a:rPr lang="fr-FR"/>
              <a:t>Faire glisser l'image vers l'espace réservé ou cliquer sur l'icône pour l'ajouter</a:t>
            </a:r>
            <a:endParaRPr/>
          </a:p>
        </p:txBody>
      </p:sp>
      <p:sp>
        <p:nvSpPr>
          <p:cNvPr id="246" name="Shape 246"/>
          <p:cNvSpPr>
            <a:spLocks noGrp="1"/>
          </p:cNvSpPr>
          <p:nvPr>
            <p:ph type="pic" sz="quarter" idx="14"/>
          </p:nvPr>
        </p:nvSpPr>
        <p:spPr>
          <a:xfrm>
            <a:off x="12882849" y="3457447"/>
            <a:ext cx="5248657" cy="7461506"/>
          </a:xfrm>
          <a:prstGeom prst="rect">
            <a:avLst/>
          </a:prstGeom>
          <a:ln w="12700"/>
        </p:spPr>
        <p:txBody>
          <a:bodyPr tIns="45719" bIns="45719"/>
          <a:lstStyle/>
          <a:p>
            <a:r>
              <a:rPr lang="fr-FR"/>
              <a:t>Faire glisser l'image vers l'espace réservé ou cliquer sur l'icône pour l'ajouter</a:t>
            </a:r>
            <a:endParaRPr/>
          </a:p>
        </p:txBody>
      </p:sp>
      <p:sp>
        <p:nvSpPr>
          <p:cNvPr id="247" name="Shape 247"/>
          <p:cNvSpPr>
            <a:spLocks noGrp="1"/>
          </p:cNvSpPr>
          <p:nvPr>
            <p:ph type="pic" sz="quarter" idx="15"/>
          </p:nvPr>
        </p:nvSpPr>
        <p:spPr>
          <a:xfrm>
            <a:off x="18296222" y="3457447"/>
            <a:ext cx="5248657" cy="7461506"/>
          </a:xfrm>
          <a:prstGeom prst="rect">
            <a:avLst/>
          </a:prstGeom>
          <a:ln w="12700"/>
        </p:spPr>
        <p:txBody>
          <a:bodyPr tIns="45719" bIns="45719"/>
          <a:lstStyle/>
          <a:p>
            <a:r>
              <a:rPr lang="fr-FR"/>
              <a:t>Faire glisser l'image vers l'espace réservé ou cliquer sur l'icône pour l'ajouter</a:t>
            </a:r>
            <a:endParaRPr/>
          </a:p>
        </p:txBody>
      </p:sp>
      <p:sp>
        <p:nvSpPr>
          <p:cNvPr id="248" name="Shape 248"/>
          <p:cNvSpPr>
            <a:spLocks noGrp="1"/>
          </p:cNvSpPr>
          <p:nvPr>
            <p:ph type="sldNum" sz="quarter" idx="2"/>
          </p:nvPr>
        </p:nvSpPr>
        <p:spPr>
          <a:xfrm>
            <a:off x="20592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pic>
        <p:nvPicPr>
          <p:cNvPr id="13" name="Image 12"/>
          <p:cNvPicPr>
            <a:picLocks noChangeAspect="1"/>
          </p:cNvPicPr>
          <p:nvPr userDrawn="1"/>
        </p:nvPicPr>
        <p:blipFill>
          <a:blip r:embed="rId3"/>
          <a:stretch>
            <a:fillRect/>
          </a:stretch>
        </p:blipFill>
        <p:spPr>
          <a:xfrm>
            <a:off x="17510685" y="6595409"/>
            <a:ext cx="10071100" cy="10045700"/>
          </a:xfrm>
          <a:prstGeom prst="rect">
            <a:avLst/>
          </a:prstGeom>
        </p:spPr>
      </p:pic>
      <p:sp>
        <p:nvSpPr>
          <p:cNvPr id="12" name="Shape 244"/>
          <p:cNvSpPr>
            <a:spLocks noGrp="1"/>
          </p:cNvSpPr>
          <p:nvPr>
            <p:ph type="pic" sz="quarter" idx="16"/>
          </p:nvPr>
        </p:nvSpPr>
        <p:spPr>
          <a:xfrm>
            <a:off x="7469476" y="3457447"/>
            <a:ext cx="5248657" cy="7461506"/>
          </a:xfrm>
          <a:prstGeom prst="rect">
            <a:avLst/>
          </a:prstGeom>
          <a:ln w="12700"/>
        </p:spPr>
        <p:txBody>
          <a:bodyPr tIns="45719" bIns="45719"/>
          <a:lstStyle/>
          <a:p>
            <a:r>
              <a:rPr lang="fr-FR"/>
              <a:t>Faire glisser l'image vers l'espace réservé ou cliquer sur l'icône pour l'ajouter</a:t>
            </a:r>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4 photos">
    <p:bg>
      <p:bgPr>
        <a:solidFill>
          <a:srgbClr val="ECF0F1"/>
        </a:solidFill>
        <a:effectLst/>
      </p:bgPr>
    </p:bg>
    <p:spTree>
      <p:nvGrpSpPr>
        <p:cNvPr id="1" name=""/>
        <p:cNvGrpSpPr/>
        <p:nvPr/>
      </p:nvGrpSpPr>
      <p:grpSpPr>
        <a:xfrm>
          <a:off x="0" y="0"/>
          <a:ext cx="0" cy="0"/>
          <a:chOff x="0" y="0"/>
          <a:chExt cx="0" cy="0"/>
        </a:xfrm>
      </p:grpSpPr>
      <p:sp>
        <p:nvSpPr>
          <p:cNvPr id="258" name="Shape 258"/>
          <p:cNvSpPr/>
          <p:nvPr/>
        </p:nvSpPr>
        <p:spPr>
          <a:xfrm>
            <a:off x="2789969" y="1940690"/>
            <a:ext cx="20757621" cy="705611"/>
          </a:xfrm>
          <a:prstGeom prst="rect">
            <a:avLst/>
          </a:prstGeom>
          <a:ln w="12700">
            <a:miter lim="400000"/>
          </a:ln>
          <a:extLst>
            <a:ext uri="{C572A759-6A51-4108-AA02-DFA0A04FC94B}">
              <ma14:wrappingTextBoxFlag xmlns="" xmlns:ma14="http://schemas.microsoft.com/office/mac/drawingml/2011/main" val="1"/>
            </a:ext>
          </a:extLst>
        </p:spPr>
        <p:txBody>
          <a:bodyPr tIns="91439" bIns="91439">
            <a:normAutofit/>
          </a:bodyPr>
          <a:lstStyle>
            <a:lvl1pPr algn="l" defTabSz="1261872">
              <a:lnSpc>
                <a:spcPct val="90000"/>
              </a:lnSpc>
              <a:spcBef>
                <a:spcPts val="1300"/>
              </a:spcBef>
              <a:defRPr sz="3450" i="1">
                <a:solidFill>
                  <a:schemeClr val="accent1">
                    <a:hueOff val="-10891698"/>
                    <a:satOff val="15195"/>
                    <a:lumOff val="-20585"/>
                  </a:schemeClr>
                </a:solidFill>
                <a:latin typeface="+mn-lt"/>
                <a:ea typeface="+mn-ea"/>
                <a:cs typeface="+mn-cs"/>
                <a:sym typeface="Fira Sans Regular"/>
              </a:defRPr>
            </a:lvl1pPr>
          </a:lstStyle>
          <a:p>
            <a:r>
              <a:t>Sous-titre</a:t>
            </a:r>
          </a:p>
        </p:txBody>
      </p:sp>
      <p:sp>
        <p:nvSpPr>
          <p:cNvPr id="259" name="Shape 259"/>
          <p:cNvSpPr/>
          <p:nvPr/>
        </p:nvSpPr>
        <p:spPr>
          <a:xfrm>
            <a:off x="2789969" y="898274"/>
            <a:ext cx="20757621" cy="1042417"/>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lvl1pPr algn="l">
              <a:lnSpc>
                <a:spcPct val="90000"/>
              </a:lnSpc>
              <a:spcBef>
                <a:spcPts val="2000"/>
              </a:spcBef>
              <a:defRPr sz="5600">
                <a:solidFill>
                  <a:schemeClr val="accent3">
                    <a:hueOff val="3956102"/>
                    <a:satOff val="-37830"/>
                    <a:lumOff val="-30327"/>
                  </a:schemeClr>
                </a:solidFill>
                <a:latin typeface="+mn-lt"/>
                <a:ea typeface="+mn-ea"/>
                <a:cs typeface="+mn-cs"/>
                <a:sym typeface="Fira Sans Regular"/>
              </a:defRPr>
            </a:lvl1pPr>
          </a:lstStyle>
          <a:p>
            <a:r>
              <a:t>Cliquez pour modifier les styles du texte du masque</a:t>
            </a:r>
          </a:p>
        </p:txBody>
      </p:sp>
      <p:pic>
        <p:nvPicPr>
          <p:cNvPr id="260" name="pasted-image.pdf"/>
          <p:cNvPicPr>
            <a:picLocks noChangeAspect="1"/>
          </p:cNvPicPr>
          <p:nvPr/>
        </p:nvPicPr>
        <p:blipFill>
          <a:blip r:embed="rId2">
            <a:alphaModFix amt="24470"/>
          </a:blip>
          <a:stretch>
            <a:fillRect/>
          </a:stretch>
        </p:blipFill>
        <p:spPr>
          <a:xfrm>
            <a:off x="739084" y="765430"/>
            <a:ext cx="1885009" cy="1880871"/>
          </a:xfrm>
          <a:prstGeom prst="rect">
            <a:avLst/>
          </a:prstGeom>
          <a:ln w="12700">
            <a:miter lim="400000"/>
          </a:ln>
        </p:spPr>
      </p:pic>
      <p:sp>
        <p:nvSpPr>
          <p:cNvPr id="261" name="Shape 261"/>
          <p:cNvSpPr>
            <a:spLocks noGrp="1"/>
          </p:cNvSpPr>
          <p:nvPr>
            <p:ph type="pic" sz="quarter" idx="13"/>
          </p:nvPr>
        </p:nvSpPr>
        <p:spPr>
          <a:xfrm>
            <a:off x="2059273" y="4654295"/>
            <a:ext cx="5248657" cy="4407409"/>
          </a:xfrm>
          <a:prstGeom prst="rect">
            <a:avLst/>
          </a:prstGeom>
          <a:ln w="12700"/>
        </p:spPr>
        <p:txBody>
          <a:bodyPr tIns="45719" bIns="45719"/>
          <a:lstStyle/>
          <a:p>
            <a:r>
              <a:rPr lang="fr-FR"/>
              <a:t>Faire glisser l'image vers l'espace réservé ou cliquer sur l'icône pour l'ajouter</a:t>
            </a:r>
            <a:endParaRPr/>
          </a:p>
        </p:txBody>
      </p:sp>
      <p:sp>
        <p:nvSpPr>
          <p:cNvPr id="263" name="Shape 263"/>
          <p:cNvSpPr>
            <a:spLocks noGrp="1"/>
          </p:cNvSpPr>
          <p:nvPr>
            <p:ph type="pic" sz="quarter" idx="14"/>
          </p:nvPr>
        </p:nvSpPr>
        <p:spPr>
          <a:xfrm>
            <a:off x="12882849" y="4654295"/>
            <a:ext cx="5248657" cy="4407409"/>
          </a:xfrm>
          <a:prstGeom prst="rect">
            <a:avLst/>
          </a:prstGeom>
          <a:ln w="12700"/>
        </p:spPr>
        <p:txBody>
          <a:bodyPr tIns="45719" bIns="45719"/>
          <a:lstStyle/>
          <a:p>
            <a:r>
              <a:rPr lang="fr-FR"/>
              <a:t>Faire glisser l'image vers l'espace réservé ou cliquer sur l'icône pour l'ajouter</a:t>
            </a:r>
            <a:endParaRPr/>
          </a:p>
        </p:txBody>
      </p:sp>
      <p:sp>
        <p:nvSpPr>
          <p:cNvPr id="264" name="Shape 264"/>
          <p:cNvSpPr>
            <a:spLocks noGrp="1"/>
          </p:cNvSpPr>
          <p:nvPr>
            <p:ph type="pic" sz="quarter" idx="15"/>
          </p:nvPr>
        </p:nvSpPr>
        <p:spPr>
          <a:xfrm>
            <a:off x="18296222" y="4654295"/>
            <a:ext cx="5248657" cy="4407409"/>
          </a:xfrm>
          <a:prstGeom prst="rect">
            <a:avLst/>
          </a:prstGeom>
          <a:ln w="12700"/>
        </p:spPr>
        <p:txBody>
          <a:bodyPr tIns="45719" bIns="45719"/>
          <a:lstStyle/>
          <a:p>
            <a:r>
              <a:rPr lang="fr-FR"/>
              <a:t>Faire glisser l'image vers l'espace réservé ou cliquer sur l'icône pour l'ajouter</a:t>
            </a:r>
            <a:endParaRPr/>
          </a:p>
        </p:txBody>
      </p:sp>
      <p:sp>
        <p:nvSpPr>
          <p:cNvPr id="265" name="Shape 265"/>
          <p:cNvSpPr>
            <a:spLocks noGrp="1"/>
          </p:cNvSpPr>
          <p:nvPr>
            <p:ph type="sldNum" sz="quarter" idx="2"/>
          </p:nvPr>
        </p:nvSpPr>
        <p:spPr>
          <a:xfrm>
            <a:off x="20592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pic>
        <p:nvPicPr>
          <p:cNvPr id="13" name="Image 12"/>
          <p:cNvPicPr>
            <a:picLocks noChangeAspect="1"/>
          </p:cNvPicPr>
          <p:nvPr userDrawn="1"/>
        </p:nvPicPr>
        <p:blipFill>
          <a:blip r:embed="rId3"/>
          <a:stretch>
            <a:fillRect/>
          </a:stretch>
        </p:blipFill>
        <p:spPr>
          <a:xfrm>
            <a:off x="17510685" y="6595409"/>
            <a:ext cx="10071100" cy="10045700"/>
          </a:xfrm>
          <a:prstGeom prst="rect">
            <a:avLst/>
          </a:prstGeom>
        </p:spPr>
      </p:pic>
      <p:sp>
        <p:nvSpPr>
          <p:cNvPr id="12" name="Shape 263"/>
          <p:cNvSpPr>
            <a:spLocks noGrp="1"/>
          </p:cNvSpPr>
          <p:nvPr>
            <p:ph type="pic" sz="quarter" idx="16"/>
          </p:nvPr>
        </p:nvSpPr>
        <p:spPr>
          <a:xfrm>
            <a:off x="7469476" y="4654294"/>
            <a:ext cx="5248657" cy="4407409"/>
          </a:xfrm>
          <a:prstGeom prst="rect">
            <a:avLst/>
          </a:prstGeom>
          <a:ln w="12700"/>
        </p:spPr>
        <p:txBody>
          <a:bodyPr tIns="45719" bIns="45719"/>
          <a:lstStyle/>
          <a:p>
            <a:r>
              <a:rPr lang="fr-FR"/>
              <a:t>Faire glisser l'image vers l'espace réservé ou cliquer sur l'icône pour l'ajouter</a:t>
            </a:r>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4 photos-2">
    <p:bg>
      <p:bgPr>
        <a:solidFill>
          <a:srgbClr val="ECF0F1"/>
        </a:solidFill>
        <a:effectLst/>
      </p:bgPr>
    </p:bg>
    <p:spTree>
      <p:nvGrpSpPr>
        <p:cNvPr id="1" name=""/>
        <p:cNvGrpSpPr/>
        <p:nvPr/>
      </p:nvGrpSpPr>
      <p:grpSpPr>
        <a:xfrm>
          <a:off x="0" y="0"/>
          <a:ext cx="0" cy="0"/>
          <a:chOff x="0" y="0"/>
          <a:chExt cx="0" cy="0"/>
        </a:xfrm>
      </p:grpSpPr>
      <p:sp>
        <p:nvSpPr>
          <p:cNvPr id="275" name="Shape 275"/>
          <p:cNvSpPr/>
          <p:nvPr/>
        </p:nvSpPr>
        <p:spPr>
          <a:xfrm>
            <a:off x="2789969" y="1940690"/>
            <a:ext cx="20757621" cy="705611"/>
          </a:xfrm>
          <a:prstGeom prst="rect">
            <a:avLst/>
          </a:prstGeom>
          <a:ln w="12700">
            <a:miter lim="400000"/>
          </a:ln>
          <a:extLst>
            <a:ext uri="{C572A759-6A51-4108-AA02-DFA0A04FC94B}">
              <ma14:wrappingTextBoxFlag xmlns="" xmlns:ma14="http://schemas.microsoft.com/office/mac/drawingml/2011/main" val="1"/>
            </a:ext>
          </a:extLst>
        </p:spPr>
        <p:txBody>
          <a:bodyPr tIns="91439" bIns="91439">
            <a:normAutofit/>
          </a:bodyPr>
          <a:lstStyle>
            <a:lvl1pPr algn="l" defTabSz="1261872">
              <a:lnSpc>
                <a:spcPct val="90000"/>
              </a:lnSpc>
              <a:spcBef>
                <a:spcPts val="1300"/>
              </a:spcBef>
              <a:defRPr sz="3450" i="1">
                <a:solidFill>
                  <a:schemeClr val="accent1">
                    <a:hueOff val="-10891698"/>
                    <a:satOff val="15195"/>
                    <a:lumOff val="-20585"/>
                  </a:schemeClr>
                </a:solidFill>
                <a:latin typeface="+mn-lt"/>
                <a:ea typeface="+mn-ea"/>
                <a:cs typeface="+mn-cs"/>
                <a:sym typeface="Fira Sans Regular"/>
              </a:defRPr>
            </a:lvl1pPr>
          </a:lstStyle>
          <a:p>
            <a:r>
              <a:t>Sous-titre</a:t>
            </a:r>
          </a:p>
        </p:txBody>
      </p:sp>
      <p:sp>
        <p:nvSpPr>
          <p:cNvPr id="276" name="Shape 276"/>
          <p:cNvSpPr/>
          <p:nvPr/>
        </p:nvSpPr>
        <p:spPr>
          <a:xfrm>
            <a:off x="2789969" y="898274"/>
            <a:ext cx="20757621" cy="1042417"/>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lvl1pPr algn="l">
              <a:lnSpc>
                <a:spcPct val="90000"/>
              </a:lnSpc>
              <a:spcBef>
                <a:spcPts val="2000"/>
              </a:spcBef>
              <a:defRPr sz="5600">
                <a:solidFill>
                  <a:schemeClr val="accent3">
                    <a:hueOff val="3956102"/>
                    <a:satOff val="-37830"/>
                    <a:lumOff val="-30327"/>
                  </a:schemeClr>
                </a:solidFill>
                <a:latin typeface="+mn-lt"/>
                <a:ea typeface="+mn-ea"/>
                <a:cs typeface="+mn-cs"/>
                <a:sym typeface="Fira Sans Regular"/>
              </a:defRPr>
            </a:lvl1pPr>
          </a:lstStyle>
          <a:p>
            <a:r>
              <a:t>Cliquez pour modifier les styles du texte du masque</a:t>
            </a:r>
          </a:p>
        </p:txBody>
      </p:sp>
      <p:pic>
        <p:nvPicPr>
          <p:cNvPr id="277" name="pasted-image.pdf"/>
          <p:cNvPicPr>
            <a:picLocks noChangeAspect="1"/>
          </p:cNvPicPr>
          <p:nvPr/>
        </p:nvPicPr>
        <p:blipFill>
          <a:blip r:embed="rId2">
            <a:alphaModFix amt="24470"/>
          </a:blip>
          <a:stretch>
            <a:fillRect/>
          </a:stretch>
        </p:blipFill>
        <p:spPr>
          <a:xfrm>
            <a:off x="739084" y="765430"/>
            <a:ext cx="1885009" cy="1880871"/>
          </a:xfrm>
          <a:prstGeom prst="rect">
            <a:avLst/>
          </a:prstGeom>
          <a:ln w="12700">
            <a:miter lim="400000"/>
          </a:ln>
        </p:spPr>
      </p:pic>
      <p:sp>
        <p:nvSpPr>
          <p:cNvPr id="278" name="Shape 278"/>
          <p:cNvSpPr>
            <a:spLocks noGrp="1"/>
          </p:cNvSpPr>
          <p:nvPr>
            <p:ph type="pic" sz="quarter" idx="13"/>
          </p:nvPr>
        </p:nvSpPr>
        <p:spPr>
          <a:xfrm>
            <a:off x="2059273" y="3581398"/>
            <a:ext cx="5267327" cy="7461251"/>
          </a:xfrm>
          <a:prstGeom prst="rect">
            <a:avLst/>
          </a:prstGeom>
          <a:ln w="12700"/>
        </p:spPr>
        <p:txBody>
          <a:bodyPr tIns="45719" bIns="45719"/>
          <a:lstStyle/>
          <a:p>
            <a:r>
              <a:rPr lang="fr-FR"/>
              <a:t>Faire glisser l'image vers l'espace réservé ou cliquer sur l'icône pour l'ajouter</a:t>
            </a:r>
            <a:endParaRPr/>
          </a:p>
        </p:txBody>
      </p:sp>
      <p:sp>
        <p:nvSpPr>
          <p:cNvPr id="280" name="Shape 280"/>
          <p:cNvSpPr>
            <a:spLocks noGrp="1"/>
          </p:cNvSpPr>
          <p:nvPr>
            <p:ph type="pic" sz="quarter" idx="14"/>
          </p:nvPr>
        </p:nvSpPr>
        <p:spPr>
          <a:xfrm>
            <a:off x="12866975" y="3581396"/>
            <a:ext cx="5267328" cy="7461251"/>
          </a:xfrm>
          <a:prstGeom prst="rect">
            <a:avLst/>
          </a:prstGeom>
          <a:ln w="12700"/>
        </p:spPr>
        <p:txBody>
          <a:bodyPr tIns="45719" bIns="45719"/>
          <a:lstStyle/>
          <a:p>
            <a:r>
              <a:rPr lang="fr-FR"/>
              <a:t>Faire glisser l'image vers l'espace réservé ou cliquer sur l'icône pour l'ajouter</a:t>
            </a:r>
            <a:endParaRPr/>
          </a:p>
        </p:txBody>
      </p:sp>
      <p:sp>
        <p:nvSpPr>
          <p:cNvPr id="281" name="Shape 281"/>
          <p:cNvSpPr>
            <a:spLocks noGrp="1"/>
          </p:cNvSpPr>
          <p:nvPr>
            <p:ph type="pic" sz="quarter" idx="15"/>
          </p:nvPr>
        </p:nvSpPr>
        <p:spPr>
          <a:xfrm>
            <a:off x="18270825" y="3581394"/>
            <a:ext cx="5267328" cy="7461251"/>
          </a:xfrm>
          <a:prstGeom prst="rect">
            <a:avLst/>
          </a:prstGeom>
          <a:ln w="12700"/>
        </p:spPr>
        <p:txBody>
          <a:bodyPr tIns="45719" bIns="45719"/>
          <a:lstStyle/>
          <a:p>
            <a:r>
              <a:rPr lang="fr-FR"/>
              <a:t>Faire glisser l'image vers l'espace réservé ou cliquer sur l'icône pour l'ajouter</a:t>
            </a:r>
            <a:endParaRPr/>
          </a:p>
        </p:txBody>
      </p:sp>
      <p:sp>
        <p:nvSpPr>
          <p:cNvPr id="282" name="Shape 282"/>
          <p:cNvSpPr>
            <a:spLocks noGrp="1"/>
          </p:cNvSpPr>
          <p:nvPr>
            <p:ph type="sldNum" sz="quarter" idx="2"/>
          </p:nvPr>
        </p:nvSpPr>
        <p:spPr>
          <a:xfrm>
            <a:off x="20592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pic>
        <p:nvPicPr>
          <p:cNvPr id="13" name="Image 12"/>
          <p:cNvPicPr>
            <a:picLocks noChangeAspect="1"/>
          </p:cNvPicPr>
          <p:nvPr userDrawn="1"/>
        </p:nvPicPr>
        <p:blipFill>
          <a:blip r:embed="rId3"/>
          <a:stretch>
            <a:fillRect/>
          </a:stretch>
        </p:blipFill>
        <p:spPr>
          <a:xfrm>
            <a:off x="17510685" y="6595409"/>
            <a:ext cx="10071100" cy="10045700"/>
          </a:xfrm>
          <a:prstGeom prst="rect">
            <a:avLst/>
          </a:prstGeom>
        </p:spPr>
      </p:pic>
      <p:sp>
        <p:nvSpPr>
          <p:cNvPr id="12" name="Shape 280"/>
          <p:cNvSpPr>
            <a:spLocks noGrp="1"/>
          </p:cNvSpPr>
          <p:nvPr>
            <p:ph type="pic" sz="quarter" idx="16"/>
          </p:nvPr>
        </p:nvSpPr>
        <p:spPr>
          <a:xfrm>
            <a:off x="7463122" y="3581393"/>
            <a:ext cx="5267328" cy="7461251"/>
          </a:xfrm>
          <a:prstGeom prst="rect">
            <a:avLst/>
          </a:prstGeom>
          <a:ln w="12700"/>
        </p:spPr>
        <p:txBody>
          <a:bodyPr tIns="45719" bIns="45719"/>
          <a:lstStyle/>
          <a:p>
            <a:r>
              <a:rPr lang="fr-FR"/>
              <a:t>Faire glisser l'image vers l'espace réservé ou cliquer sur l'icône pour l'ajouter</a:t>
            </a:r>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exte+4 photos">
    <p:bg>
      <p:bgPr>
        <a:solidFill>
          <a:srgbClr val="ECF0F1"/>
        </a:solidFill>
        <a:effectLst/>
      </p:bgPr>
    </p:bg>
    <p:spTree>
      <p:nvGrpSpPr>
        <p:cNvPr id="1" name=""/>
        <p:cNvGrpSpPr/>
        <p:nvPr/>
      </p:nvGrpSpPr>
      <p:grpSpPr>
        <a:xfrm>
          <a:off x="0" y="0"/>
          <a:ext cx="0" cy="0"/>
          <a:chOff x="0" y="0"/>
          <a:chExt cx="0" cy="0"/>
        </a:xfrm>
      </p:grpSpPr>
      <p:sp>
        <p:nvSpPr>
          <p:cNvPr id="338" name="Shape 338"/>
          <p:cNvSpPr>
            <a:spLocks noGrp="1"/>
          </p:cNvSpPr>
          <p:nvPr>
            <p:ph type="sldNum" sz="quarter" idx="2"/>
          </p:nvPr>
        </p:nvSpPr>
        <p:spPr>
          <a:xfrm>
            <a:off x="20592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sp>
        <p:nvSpPr>
          <p:cNvPr id="339" name="Shape 339"/>
          <p:cNvSpPr/>
          <p:nvPr/>
        </p:nvSpPr>
        <p:spPr>
          <a:xfrm>
            <a:off x="2059273" y="3683000"/>
            <a:ext cx="10132727" cy="7467600"/>
          </a:xfrm>
          <a:prstGeom prst="rect">
            <a:avLst/>
          </a:prstGeom>
          <a:solidFill>
            <a:srgbClr val="4E5865"/>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340" name="Shape 340"/>
          <p:cNvSpPr>
            <a:spLocks noGrp="1"/>
          </p:cNvSpPr>
          <p:nvPr>
            <p:ph type="pic" sz="quarter" idx="13"/>
          </p:nvPr>
        </p:nvSpPr>
        <p:spPr>
          <a:xfrm>
            <a:off x="12192000" y="3682998"/>
            <a:ext cx="5375277" cy="3730627"/>
          </a:xfrm>
          <a:prstGeom prst="rect">
            <a:avLst/>
          </a:prstGeom>
          <a:ln w="12700"/>
        </p:spPr>
        <p:txBody>
          <a:bodyPr tIns="45719" bIns="45719"/>
          <a:lstStyle/>
          <a:p>
            <a:r>
              <a:rPr lang="fr-FR"/>
              <a:t>Faire glisser l'image vers l'espace réservé ou cliquer sur l'icône pour l'ajouter</a:t>
            </a:r>
            <a:endParaRPr/>
          </a:p>
        </p:txBody>
      </p:sp>
      <p:sp>
        <p:nvSpPr>
          <p:cNvPr id="341" name="Shape 341"/>
          <p:cNvSpPr>
            <a:spLocks noGrp="1"/>
          </p:cNvSpPr>
          <p:nvPr>
            <p:ph type="pic" sz="quarter" idx="14"/>
          </p:nvPr>
        </p:nvSpPr>
        <p:spPr>
          <a:xfrm>
            <a:off x="12192000" y="7413624"/>
            <a:ext cx="5375277" cy="3730627"/>
          </a:xfrm>
          <a:prstGeom prst="rect">
            <a:avLst/>
          </a:prstGeom>
          <a:ln w="12700"/>
        </p:spPr>
        <p:txBody>
          <a:bodyPr tIns="45719" bIns="45719"/>
          <a:lstStyle/>
          <a:p>
            <a:r>
              <a:rPr lang="fr-FR"/>
              <a:t>Faire glisser l'image vers l'espace réservé ou cliquer sur l'icône pour l'ajouter</a:t>
            </a:r>
            <a:endParaRPr/>
          </a:p>
        </p:txBody>
      </p:sp>
      <p:sp>
        <p:nvSpPr>
          <p:cNvPr id="342" name="Shape 342"/>
          <p:cNvSpPr>
            <a:spLocks noGrp="1"/>
          </p:cNvSpPr>
          <p:nvPr>
            <p:ph type="pic" sz="quarter" idx="15"/>
          </p:nvPr>
        </p:nvSpPr>
        <p:spPr>
          <a:xfrm>
            <a:off x="17568862" y="7413624"/>
            <a:ext cx="5375277" cy="3730627"/>
          </a:xfrm>
          <a:prstGeom prst="rect">
            <a:avLst/>
          </a:prstGeom>
          <a:ln w="12700"/>
        </p:spPr>
        <p:txBody>
          <a:bodyPr tIns="45719" bIns="45719"/>
          <a:lstStyle/>
          <a:p>
            <a:r>
              <a:rPr lang="fr-FR"/>
              <a:t>Faire glisser l'image vers l'espace réservé ou cliquer sur l'icône pour l'ajouter</a:t>
            </a:r>
            <a:endParaRPr/>
          </a:p>
        </p:txBody>
      </p:sp>
      <p:sp>
        <p:nvSpPr>
          <p:cNvPr id="343" name="Shape 343"/>
          <p:cNvSpPr>
            <a:spLocks noGrp="1"/>
          </p:cNvSpPr>
          <p:nvPr>
            <p:ph type="pic" sz="quarter" idx="16"/>
          </p:nvPr>
        </p:nvSpPr>
        <p:spPr>
          <a:xfrm>
            <a:off x="17568862" y="3676648"/>
            <a:ext cx="5375277" cy="3730627"/>
          </a:xfrm>
          <a:prstGeom prst="rect">
            <a:avLst/>
          </a:prstGeom>
          <a:ln w="12700"/>
        </p:spPr>
        <p:txBody>
          <a:bodyPr tIns="45719" bIns="45719"/>
          <a:lstStyle/>
          <a:p>
            <a:r>
              <a:rPr lang="fr-FR"/>
              <a:t>Faire glisser l'image vers l'espace réservé ou cliquer sur l'icône pour l'ajouter</a:t>
            </a:r>
            <a:endParaRPr/>
          </a:p>
        </p:txBody>
      </p:sp>
      <p:sp>
        <p:nvSpPr>
          <p:cNvPr id="347" name="Shape 347"/>
          <p:cNvSpPr/>
          <p:nvPr/>
        </p:nvSpPr>
        <p:spPr>
          <a:xfrm>
            <a:off x="2789969" y="1940690"/>
            <a:ext cx="20757621" cy="705611"/>
          </a:xfrm>
          <a:prstGeom prst="rect">
            <a:avLst/>
          </a:prstGeom>
          <a:ln w="12700">
            <a:miter lim="400000"/>
          </a:ln>
          <a:extLst>
            <a:ext uri="{C572A759-6A51-4108-AA02-DFA0A04FC94B}">
              <ma14:wrappingTextBoxFlag xmlns="" xmlns:ma14="http://schemas.microsoft.com/office/mac/drawingml/2011/main" val="1"/>
            </a:ext>
          </a:extLst>
        </p:spPr>
        <p:txBody>
          <a:bodyPr tIns="91439" bIns="91439">
            <a:normAutofit/>
          </a:bodyPr>
          <a:lstStyle>
            <a:lvl1pPr algn="l" defTabSz="1261872">
              <a:lnSpc>
                <a:spcPct val="90000"/>
              </a:lnSpc>
              <a:spcBef>
                <a:spcPts val="1300"/>
              </a:spcBef>
              <a:defRPr sz="3450" i="1">
                <a:solidFill>
                  <a:schemeClr val="accent1">
                    <a:hueOff val="-10891698"/>
                    <a:satOff val="15195"/>
                    <a:lumOff val="-20585"/>
                  </a:schemeClr>
                </a:solidFill>
                <a:latin typeface="+mn-lt"/>
                <a:ea typeface="+mn-ea"/>
                <a:cs typeface="+mn-cs"/>
                <a:sym typeface="Fira Sans Regular"/>
              </a:defRPr>
            </a:lvl1pPr>
          </a:lstStyle>
          <a:p>
            <a:r>
              <a:t>Sous-titre</a:t>
            </a:r>
          </a:p>
        </p:txBody>
      </p:sp>
      <p:sp>
        <p:nvSpPr>
          <p:cNvPr id="348" name="Shape 348"/>
          <p:cNvSpPr/>
          <p:nvPr/>
        </p:nvSpPr>
        <p:spPr>
          <a:xfrm>
            <a:off x="2789969" y="898274"/>
            <a:ext cx="20757621" cy="1042417"/>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lvl1pPr algn="l">
              <a:lnSpc>
                <a:spcPct val="90000"/>
              </a:lnSpc>
              <a:spcBef>
                <a:spcPts val="2000"/>
              </a:spcBef>
              <a:defRPr sz="5600">
                <a:solidFill>
                  <a:schemeClr val="accent3">
                    <a:hueOff val="3956102"/>
                    <a:satOff val="-37830"/>
                    <a:lumOff val="-30327"/>
                  </a:schemeClr>
                </a:solidFill>
                <a:latin typeface="+mn-lt"/>
                <a:ea typeface="+mn-ea"/>
                <a:cs typeface="+mn-cs"/>
                <a:sym typeface="Fira Sans Regular"/>
              </a:defRPr>
            </a:lvl1pPr>
          </a:lstStyle>
          <a:p>
            <a:r>
              <a:t>Cliquez pour modifier les styles du texte du masque</a:t>
            </a:r>
          </a:p>
        </p:txBody>
      </p:sp>
      <p:pic>
        <p:nvPicPr>
          <p:cNvPr id="349" name="pasted-image.pdf"/>
          <p:cNvPicPr>
            <a:picLocks noChangeAspect="1"/>
          </p:cNvPicPr>
          <p:nvPr/>
        </p:nvPicPr>
        <p:blipFill>
          <a:blip r:embed="rId2">
            <a:alphaModFix amt="24470"/>
          </a:blip>
          <a:stretch>
            <a:fillRect/>
          </a:stretch>
        </p:blipFill>
        <p:spPr>
          <a:xfrm>
            <a:off x="739084" y="765430"/>
            <a:ext cx="1885009" cy="1880871"/>
          </a:xfrm>
          <a:prstGeom prst="rect">
            <a:avLst/>
          </a:prstGeom>
          <a:ln w="12700">
            <a:miter lim="400000"/>
          </a:ln>
        </p:spPr>
      </p:pic>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7 photos">
    <p:bg>
      <p:bgPr>
        <a:solidFill>
          <a:srgbClr val="ECF0F1"/>
        </a:solidFill>
        <a:effectLst/>
      </p:bgPr>
    </p:bg>
    <p:spTree>
      <p:nvGrpSpPr>
        <p:cNvPr id="1" name=""/>
        <p:cNvGrpSpPr/>
        <p:nvPr/>
      </p:nvGrpSpPr>
      <p:grpSpPr>
        <a:xfrm>
          <a:off x="0" y="0"/>
          <a:ext cx="0" cy="0"/>
          <a:chOff x="0" y="0"/>
          <a:chExt cx="0" cy="0"/>
        </a:xfrm>
      </p:grpSpPr>
      <p:sp>
        <p:nvSpPr>
          <p:cNvPr id="356" name="Shape 356"/>
          <p:cNvSpPr>
            <a:spLocks noGrp="1"/>
          </p:cNvSpPr>
          <p:nvPr>
            <p:ph type="sldNum" sz="quarter" idx="2"/>
          </p:nvPr>
        </p:nvSpPr>
        <p:spPr>
          <a:xfrm>
            <a:off x="2059273" y="13228319"/>
            <a:ext cx="702091" cy="487681"/>
          </a:xfrm>
          <a:prstGeom prst="rect">
            <a:avLst/>
          </a:prstGeom>
          <a:solidFill>
            <a:srgbClr val="AEBCCA"/>
          </a:solidFill>
        </p:spPr>
        <p:txBody>
          <a:bodyPr/>
          <a:lstStyle>
            <a:lvl1pPr>
              <a:defRPr>
                <a:solidFill>
                  <a:srgbClr val="FFFFFF"/>
                </a:solidFill>
              </a:defRPr>
            </a:lvl1pPr>
          </a:lstStyle>
          <a:p>
            <a:fld id="{86CB4B4D-7CA3-9044-876B-883B54F8677D}" type="slidenum">
              <a:t>‹N°›</a:t>
            </a:fld>
            <a:endParaRPr/>
          </a:p>
        </p:txBody>
      </p:sp>
      <p:sp>
        <p:nvSpPr>
          <p:cNvPr id="357" name="Shape 357"/>
          <p:cNvSpPr>
            <a:spLocks noGrp="1"/>
          </p:cNvSpPr>
          <p:nvPr>
            <p:ph type="pic" sz="quarter" idx="13"/>
          </p:nvPr>
        </p:nvSpPr>
        <p:spPr>
          <a:xfrm>
            <a:off x="-3" y="3838573"/>
            <a:ext cx="6711951" cy="3654427"/>
          </a:xfrm>
          <a:prstGeom prst="rect">
            <a:avLst/>
          </a:prstGeom>
          <a:ln w="12700"/>
        </p:spPr>
        <p:txBody>
          <a:bodyPr tIns="45719" bIns="45719"/>
          <a:lstStyle/>
          <a:p>
            <a:r>
              <a:rPr lang="fr-FR"/>
              <a:t>Faire glisser l'image vers l'espace réservé ou cliquer sur l'icône pour l'ajouter</a:t>
            </a:r>
            <a:endParaRPr/>
          </a:p>
        </p:txBody>
      </p:sp>
      <p:sp>
        <p:nvSpPr>
          <p:cNvPr id="358" name="Shape 358"/>
          <p:cNvSpPr>
            <a:spLocks noGrp="1"/>
          </p:cNvSpPr>
          <p:nvPr>
            <p:ph type="pic" sz="quarter" idx="14"/>
          </p:nvPr>
        </p:nvSpPr>
        <p:spPr>
          <a:xfrm>
            <a:off x="6861175" y="3835400"/>
            <a:ext cx="5327653" cy="3654427"/>
          </a:xfrm>
          <a:prstGeom prst="rect">
            <a:avLst/>
          </a:prstGeom>
          <a:ln w="12700"/>
        </p:spPr>
        <p:txBody>
          <a:bodyPr tIns="45719" bIns="45719"/>
          <a:lstStyle/>
          <a:p>
            <a:r>
              <a:rPr lang="fr-FR"/>
              <a:t>Faire glisser l'image vers l'espace réservé ou cliquer sur l'icône pour l'ajouter</a:t>
            </a:r>
            <a:endParaRPr/>
          </a:p>
        </p:txBody>
      </p:sp>
      <p:sp>
        <p:nvSpPr>
          <p:cNvPr id="359" name="Shape 359"/>
          <p:cNvSpPr>
            <a:spLocks noGrp="1"/>
          </p:cNvSpPr>
          <p:nvPr>
            <p:ph type="pic" sz="quarter" idx="15"/>
          </p:nvPr>
        </p:nvSpPr>
        <p:spPr>
          <a:xfrm>
            <a:off x="12338052" y="3835398"/>
            <a:ext cx="6991347" cy="3654427"/>
          </a:xfrm>
          <a:prstGeom prst="rect">
            <a:avLst/>
          </a:prstGeom>
          <a:ln w="12700"/>
        </p:spPr>
        <p:txBody>
          <a:bodyPr tIns="45719" bIns="45719"/>
          <a:lstStyle/>
          <a:p>
            <a:r>
              <a:rPr lang="fr-FR"/>
              <a:t>Faire glisser l'image vers l'espace réservé ou cliquer sur l'icône pour l'ajouter</a:t>
            </a:r>
            <a:endParaRPr/>
          </a:p>
        </p:txBody>
      </p:sp>
      <p:sp>
        <p:nvSpPr>
          <p:cNvPr id="360" name="Shape 360"/>
          <p:cNvSpPr>
            <a:spLocks noGrp="1"/>
          </p:cNvSpPr>
          <p:nvPr>
            <p:ph type="pic" sz="quarter" idx="16"/>
          </p:nvPr>
        </p:nvSpPr>
        <p:spPr>
          <a:xfrm>
            <a:off x="16014700" y="7648574"/>
            <a:ext cx="8366126" cy="3654427"/>
          </a:xfrm>
          <a:prstGeom prst="rect">
            <a:avLst/>
          </a:prstGeom>
          <a:ln w="12700"/>
        </p:spPr>
        <p:txBody>
          <a:bodyPr tIns="45719" bIns="45719"/>
          <a:lstStyle/>
          <a:p>
            <a:r>
              <a:rPr lang="fr-FR"/>
              <a:t>Faire glisser l'image vers l'espace réservé ou cliquer sur l'icône pour l'ajouter</a:t>
            </a:r>
            <a:endParaRPr/>
          </a:p>
        </p:txBody>
      </p:sp>
      <p:sp>
        <p:nvSpPr>
          <p:cNvPr id="361" name="Shape 361"/>
          <p:cNvSpPr>
            <a:spLocks noGrp="1"/>
          </p:cNvSpPr>
          <p:nvPr>
            <p:ph type="pic" sz="quarter" idx="17"/>
          </p:nvPr>
        </p:nvSpPr>
        <p:spPr>
          <a:xfrm>
            <a:off x="0" y="7648574"/>
            <a:ext cx="9144000" cy="3654427"/>
          </a:xfrm>
          <a:prstGeom prst="rect">
            <a:avLst/>
          </a:prstGeom>
          <a:ln w="12700"/>
        </p:spPr>
        <p:txBody>
          <a:bodyPr tIns="45719" bIns="45719"/>
          <a:lstStyle/>
          <a:p>
            <a:r>
              <a:rPr lang="fr-FR"/>
              <a:t>Faire glisser l'image vers l'espace réservé ou cliquer sur l'icône pour l'ajouter</a:t>
            </a:r>
            <a:endParaRPr/>
          </a:p>
        </p:txBody>
      </p:sp>
      <p:sp>
        <p:nvSpPr>
          <p:cNvPr id="362" name="Shape 362"/>
          <p:cNvSpPr>
            <a:spLocks noGrp="1"/>
          </p:cNvSpPr>
          <p:nvPr>
            <p:ph type="pic" sz="quarter" idx="18"/>
          </p:nvPr>
        </p:nvSpPr>
        <p:spPr>
          <a:xfrm>
            <a:off x="19475450" y="3835396"/>
            <a:ext cx="4905377" cy="3654427"/>
          </a:xfrm>
          <a:prstGeom prst="rect">
            <a:avLst/>
          </a:prstGeom>
          <a:ln w="12700"/>
        </p:spPr>
        <p:txBody>
          <a:bodyPr tIns="45719" bIns="45719"/>
          <a:lstStyle/>
          <a:p>
            <a:r>
              <a:rPr lang="fr-FR"/>
              <a:t>Faire glisser l'image vers l'espace réservé ou cliquer sur l'icône pour l'ajouter</a:t>
            </a:r>
            <a:endParaRPr/>
          </a:p>
        </p:txBody>
      </p:sp>
      <p:sp>
        <p:nvSpPr>
          <p:cNvPr id="366" name="Shape 366"/>
          <p:cNvSpPr/>
          <p:nvPr/>
        </p:nvSpPr>
        <p:spPr>
          <a:xfrm>
            <a:off x="2789969" y="1940690"/>
            <a:ext cx="20757621" cy="705611"/>
          </a:xfrm>
          <a:prstGeom prst="rect">
            <a:avLst/>
          </a:prstGeom>
          <a:ln w="12700">
            <a:miter lim="400000"/>
          </a:ln>
          <a:extLst>
            <a:ext uri="{C572A759-6A51-4108-AA02-DFA0A04FC94B}">
              <ma14:wrappingTextBoxFlag xmlns="" xmlns:ma14="http://schemas.microsoft.com/office/mac/drawingml/2011/main" val="1"/>
            </a:ext>
          </a:extLst>
        </p:spPr>
        <p:txBody>
          <a:bodyPr tIns="91439" bIns="91439">
            <a:normAutofit/>
          </a:bodyPr>
          <a:lstStyle>
            <a:lvl1pPr algn="l" defTabSz="1261872">
              <a:lnSpc>
                <a:spcPct val="90000"/>
              </a:lnSpc>
              <a:spcBef>
                <a:spcPts val="1300"/>
              </a:spcBef>
              <a:defRPr sz="3450" i="1">
                <a:solidFill>
                  <a:schemeClr val="accent1">
                    <a:hueOff val="-10891698"/>
                    <a:satOff val="15195"/>
                    <a:lumOff val="-20585"/>
                  </a:schemeClr>
                </a:solidFill>
                <a:latin typeface="+mn-lt"/>
                <a:ea typeface="+mn-ea"/>
                <a:cs typeface="+mn-cs"/>
                <a:sym typeface="Fira Sans Regular"/>
              </a:defRPr>
            </a:lvl1pPr>
          </a:lstStyle>
          <a:p>
            <a:r>
              <a:t>Sous-titre</a:t>
            </a:r>
          </a:p>
        </p:txBody>
      </p:sp>
      <p:sp>
        <p:nvSpPr>
          <p:cNvPr id="367" name="Shape 367"/>
          <p:cNvSpPr/>
          <p:nvPr/>
        </p:nvSpPr>
        <p:spPr>
          <a:xfrm>
            <a:off x="2789969" y="898274"/>
            <a:ext cx="20757621" cy="1042417"/>
          </a:xfrm>
          <a:prstGeom prst="rect">
            <a:avLst/>
          </a:prstGeom>
          <a:ln w="25400">
            <a:miter lim="400000"/>
          </a:ln>
          <a:extLst>
            <a:ext uri="{C572A759-6A51-4108-AA02-DFA0A04FC94B}">
              <ma14:wrappingTextBoxFlag xmlns="" xmlns:ma14="http://schemas.microsoft.com/office/mac/drawingml/2011/main" val="1"/>
            </a:ext>
          </a:extLst>
        </p:spPr>
        <p:txBody>
          <a:bodyPr tIns="91439" bIns="91439">
            <a:normAutofit/>
          </a:bodyPr>
          <a:lstStyle>
            <a:lvl1pPr algn="l">
              <a:lnSpc>
                <a:spcPct val="90000"/>
              </a:lnSpc>
              <a:spcBef>
                <a:spcPts val="2000"/>
              </a:spcBef>
              <a:defRPr sz="5600">
                <a:solidFill>
                  <a:schemeClr val="accent3">
                    <a:hueOff val="3956102"/>
                    <a:satOff val="-37830"/>
                    <a:lumOff val="-30327"/>
                  </a:schemeClr>
                </a:solidFill>
                <a:latin typeface="+mn-lt"/>
                <a:ea typeface="+mn-ea"/>
                <a:cs typeface="+mn-cs"/>
                <a:sym typeface="Fira Sans Regular"/>
              </a:defRPr>
            </a:lvl1pPr>
          </a:lstStyle>
          <a:p>
            <a:r>
              <a:t>Cliquez pour modifier les styles du texte du masque</a:t>
            </a:r>
          </a:p>
        </p:txBody>
      </p:sp>
      <p:pic>
        <p:nvPicPr>
          <p:cNvPr id="368" name="pasted-image.pdf"/>
          <p:cNvPicPr>
            <a:picLocks noChangeAspect="1"/>
          </p:cNvPicPr>
          <p:nvPr/>
        </p:nvPicPr>
        <p:blipFill>
          <a:blip r:embed="rId2">
            <a:alphaModFix amt="24470"/>
          </a:blip>
          <a:stretch>
            <a:fillRect/>
          </a:stretch>
        </p:blipFill>
        <p:spPr>
          <a:xfrm>
            <a:off x="739084" y="765430"/>
            <a:ext cx="1885009" cy="1880871"/>
          </a:xfrm>
          <a:prstGeom prst="rect">
            <a:avLst/>
          </a:prstGeom>
          <a:ln w="12700">
            <a:miter lim="400000"/>
          </a:ln>
        </p:spPr>
      </p:pic>
      <p:pic>
        <p:nvPicPr>
          <p:cNvPr id="15" name="Image 14"/>
          <p:cNvPicPr>
            <a:picLocks noChangeAspect="1"/>
          </p:cNvPicPr>
          <p:nvPr userDrawn="1"/>
        </p:nvPicPr>
        <p:blipFill>
          <a:blip r:embed="rId3"/>
          <a:stretch>
            <a:fillRect/>
          </a:stretch>
        </p:blipFill>
        <p:spPr>
          <a:xfrm>
            <a:off x="17510685" y="6595409"/>
            <a:ext cx="10071100" cy="10045700"/>
          </a:xfrm>
          <a:prstGeom prst="rect">
            <a:avLst/>
          </a:prstGeom>
        </p:spPr>
      </p:pic>
      <p:sp>
        <p:nvSpPr>
          <p:cNvPr id="14" name="Shape 361"/>
          <p:cNvSpPr>
            <a:spLocks noGrp="1"/>
          </p:cNvSpPr>
          <p:nvPr>
            <p:ph type="pic" sz="quarter" idx="19"/>
          </p:nvPr>
        </p:nvSpPr>
        <p:spPr>
          <a:xfrm>
            <a:off x="9302296" y="7645399"/>
            <a:ext cx="6531429" cy="3654427"/>
          </a:xfrm>
          <a:prstGeom prst="rect">
            <a:avLst/>
          </a:prstGeom>
          <a:ln w="12700"/>
        </p:spPr>
        <p:txBody>
          <a:bodyPr tIns="45719" bIns="45719"/>
          <a:lstStyle/>
          <a:p>
            <a:r>
              <a:rPr lang="fr-FR"/>
              <a:t>Faire glisser l'image vers l'espace réservé ou cliquer sur l'icône pour l'ajouter</a:t>
            </a:r>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CF1F1"/>
        </a:solidFill>
        <a:effectLst/>
      </p:bgPr>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10"/>
          <a:stretch>
            <a:fillRect/>
          </a:stretch>
        </p:blipFill>
        <p:spPr>
          <a:xfrm>
            <a:off x="5317070" y="5411470"/>
            <a:ext cx="13754100" cy="2895600"/>
          </a:xfrm>
          <a:prstGeom prst="rect">
            <a:avLst/>
          </a:prstGeom>
        </p:spPr>
      </p:pic>
    </p:spTree>
  </p:cSld>
  <p:clrMap bg1="dk1" tx1="lt1" bg2="dk2" tx2="lt2" accent1="accent1" accent2="accent2" accent3="accent3" accent4="accent4" accent5="accent5" accent6="accent6" hlink="hlink" folHlink="folHlink"/>
  <p:sldLayoutIdLst>
    <p:sldLayoutId id="2147483657" r:id="rId1"/>
    <p:sldLayoutId id="2147483663" r:id="rId2"/>
    <p:sldLayoutId id="2147483664" r:id="rId3"/>
    <p:sldLayoutId id="2147483669" r:id="rId4"/>
    <p:sldLayoutId id="2147483670" r:id="rId5"/>
    <p:sldLayoutId id="2147483671" r:id="rId6"/>
    <p:sldLayoutId id="2147483675" r:id="rId7"/>
    <p:sldLayoutId id="2147483676" r:id="rId8"/>
  </p:sldLayoutIdLst>
  <p:transition spd="med"/>
  <p:txStyles>
    <p:titleStyle>
      <a:lvl1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1pPr>
      <a:lvl2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2pPr>
      <a:lvl3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3pPr>
      <a:lvl4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4pPr>
      <a:lvl5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5pPr>
      <a:lvl6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6pPr>
      <a:lvl7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7pPr>
      <a:lvl8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8pPr>
      <a:lvl9pPr marL="0" marR="0" indent="0" algn="l" defTabSz="1828800" rtl="0" eaLnBrk="1" latinLnBrk="0" hangingPunct="1">
        <a:lnSpc>
          <a:spcPct val="90000"/>
        </a:lnSpc>
        <a:spcBef>
          <a:spcPts val="0"/>
        </a:spcBef>
        <a:spcAft>
          <a:spcPts val="0"/>
        </a:spcAft>
        <a:buClrTx/>
        <a:buSzTx/>
        <a:buFontTx/>
        <a:buNone/>
        <a:tabLst/>
        <a:defRPr sz="88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9pPr>
    </p:titleStyle>
    <p:bodyStyle>
      <a:lvl1pPr marL="457200" marR="0" indent="-457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p:bodyStyle>
    <p:otherStyle>
      <a:lvl1pPr marL="0" marR="0" indent="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1pPr>
      <a:lvl2pPr marL="0" marR="0" indent="4572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2pPr>
      <a:lvl3pPr marL="0" marR="0" indent="9144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3pPr>
      <a:lvl4pPr marL="0" marR="0" indent="13716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4pPr>
      <a:lvl5pPr marL="0" marR="0" indent="18288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5pPr>
      <a:lvl6pPr marL="0" marR="0" indent="22860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6pPr>
      <a:lvl7pPr marL="0" marR="0" indent="27432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7pPr>
      <a:lvl8pPr marL="0" marR="0" indent="32004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8pPr>
      <a:lvl9pPr marL="0" marR="0" indent="3657600" algn="ctr" defTabSz="1828800" rtl="0" eaLnBrk="1" latinLnBrk="0" hangingPunct="1">
        <a:lnSpc>
          <a:spcPct val="100000"/>
        </a:lnSpc>
        <a:spcBef>
          <a:spcPts val="0"/>
        </a:spcBef>
        <a:spcAft>
          <a:spcPts val="0"/>
        </a:spcAft>
        <a:buClrTx/>
        <a:buSzTx/>
        <a:buFontTx/>
        <a:buNone/>
        <a:tabLst/>
        <a:defRPr sz="2000" b="0" i="0" u="none" strike="noStrike" cap="none" spc="0" baseline="0">
          <a:ln>
            <a:noFill/>
          </a:ln>
          <a:solidFill>
            <a:schemeClr val="tx1"/>
          </a:solidFill>
          <a:uFillTx/>
          <a:latin typeface="+mn-lt"/>
          <a:ea typeface="+mn-ea"/>
          <a:cs typeface="+mn-cs"/>
          <a:sym typeface="Fira Sans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chart" Target="../charts/chart6.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 name="01_Generique.jpg"/>
          <p:cNvPicPr>
            <a:picLocks noChangeAspect="1"/>
          </p:cNvPicPr>
          <p:nvPr/>
        </p:nvPicPr>
        <p:blipFill>
          <a:blip r:embed="rId2"/>
          <a:srcRect t="19310" b="38555"/>
          <a:stretch>
            <a:fillRect/>
          </a:stretch>
        </p:blipFill>
        <p:spPr>
          <a:xfrm>
            <a:off x="0" y="3150294"/>
            <a:ext cx="24384000" cy="10565707"/>
          </a:xfrm>
          <a:prstGeom prst="rect">
            <a:avLst/>
          </a:prstGeom>
          <a:ln w="12700">
            <a:miter lim="400000"/>
          </a:ln>
        </p:spPr>
      </p:pic>
      <p:sp>
        <p:nvSpPr>
          <p:cNvPr id="2" name="Espace réservé du texte 1"/>
          <p:cNvSpPr>
            <a:spLocks noGrp="1"/>
          </p:cNvSpPr>
          <p:nvPr>
            <p:ph type="body" sz="quarter" idx="13"/>
          </p:nvPr>
        </p:nvSpPr>
        <p:spPr>
          <a:xfrm>
            <a:off x="2789969" y="1940690"/>
            <a:ext cx="20757621" cy="1057691"/>
          </a:xfrm>
        </p:spPr>
        <p:txBody>
          <a:bodyPr>
            <a:normAutofit/>
          </a:bodyPr>
          <a:lstStyle/>
          <a:p>
            <a:r>
              <a:rPr lang="fr-FR" sz="5400" dirty="0"/>
              <a:t>9 MARS 2022</a:t>
            </a:r>
          </a:p>
        </p:txBody>
      </p:sp>
      <p:sp>
        <p:nvSpPr>
          <p:cNvPr id="3" name="Espace réservé du texte 2"/>
          <p:cNvSpPr>
            <a:spLocks noGrp="1"/>
          </p:cNvSpPr>
          <p:nvPr>
            <p:ph type="body" sz="quarter" idx="14"/>
          </p:nvPr>
        </p:nvSpPr>
        <p:spPr/>
        <p:txBody>
          <a:bodyPr>
            <a:normAutofit lnSpcReduction="10000"/>
          </a:bodyPr>
          <a:lstStyle/>
          <a:p>
            <a:r>
              <a:rPr lang="fr-FR" sz="7200" dirty="0"/>
              <a:t>BUREAU SYNDICAL</a:t>
            </a:r>
          </a:p>
        </p:txBody>
      </p:sp>
      <p:sp>
        <p:nvSpPr>
          <p:cNvPr id="482" name="Shape 48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a:t>
            </a:fld>
            <a:endParaRPr/>
          </a:p>
        </p:txBody>
      </p:sp>
    </p:spTree>
    <p:extLst>
      <p:ext uri="{BB962C8B-B14F-4D97-AF65-F5344CB8AC3E}">
        <p14:creationId xmlns:p14="http://schemas.microsoft.com/office/powerpoint/2010/main" val="1216425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sz="quarter" idx="13"/>
          </p:nvPr>
        </p:nvSpPr>
        <p:spPr>
          <a:xfrm>
            <a:off x="2789967" y="1616463"/>
            <a:ext cx="20757621" cy="705611"/>
          </a:xfrm>
          <a:prstGeom prst="rect">
            <a:avLst/>
          </a:prstGeom>
        </p:spPr>
        <p:txBody>
          <a:bodyPr/>
          <a:lstStyle/>
          <a:p>
            <a:r>
              <a:rPr lang="fr-FR" dirty="0"/>
              <a:t>Monsieur Michel MATHISSART</a:t>
            </a:r>
            <a:endParaRPr dirty="0"/>
          </a:p>
        </p:txBody>
      </p:sp>
      <p:sp>
        <p:nvSpPr>
          <p:cNvPr id="403" name="Shape 403"/>
          <p:cNvSpPr>
            <a:spLocks noGrp="1"/>
          </p:cNvSpPr>
          <p:nvPr>
            <p:ph type="body" sz="quarter" idx="14"/>
          </p:nvPr>
        </p:nvSpPr>
        <p:spPr>
          <a:xfrm>
            <a:off x="2789968" y="738263"/>
            <a:ext cx="20757621" cy="1042417"/>
          </a:xfrm>
          <a:prstGeom prst="rect">
            <a:avLst/>
          </a:prstGeom>
        </p:spPr>
        <p:txBody>
          <a:bodyPr/>
          <a:lstStyle/>
          <a:p>
            <a:pPr marL="0" marR="0" lvl="0" indent="0" algn="l" defTabSz="1828800" rtl="0" eaLnBrk="1" fontAlgn="auto" latinLnBrk="0" hangingPunct="1">
              <a:lnSpc>
                <a:spcPct val="90000"/>
              </a:lnSpc>
              <a:spcBef>
                <a:spcPts val="2000"/>
              </a:spcBef>
              <a:spcAft>
                <a:spcPts val="0"/>
              </a:spcAft>
              <a:buClrTx/>
              <a:buSzTx/>
              <a:buFontTx/>
              <a:buNone/>
              <a:tabLst/>
              <a:defRPr/>
            </a:pPr>
            <a:r>
              <a:rPr kumimoji="0" lang="fr-FR" sz="5600" b="0" i="0" u="none" strike="noStrike" kern="0" cap="none" spc="0" normalizeH="0" baseline="0" noProof="0" dirty="0">
                <a:ln>
                  <a:noFill/>
                </a:ln>
                <a:solidFill>
                  <a:srgbClr val="7499CE">
                    <a:hueOff val="3956102"/>
                    <a:satOff val="-37830"/>
                    <a:lumOff val="-30327"/>
                  </a:srgbClr>
                </a:solidFill>
                <a:effectLst/>
                <a:uLnTx/>
                <a:uFillTx/>
                <a:latin typeface="Fira Sans Regular"/>
                <a:sym typeface="Fira Sans Regular"/>
              </a:rPr>
              <a:t>Rapport d’Orientation Budgétaire 2022</a:t>
            </a:r>
          </a:p>
        </p:txBody>
      </p:sp>
      <p:sp>
        <p:nvSpPr>
          <p:cNvPr id="401" name="Shape 40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10</a:t>
            </a:fld>
            <a:endParaRPr/>
          </a:p>
        </p:txBody>
      </p:sp>
      <p:sp>
        <p:nvSpPr>
          <p:cNvPr id="12" name="Shape 400">
            <a:extLst>
              <a:ext uri="{FF2B5EF4-FFF2-40B4-BE49-F238E27FC236}">
                <a16:creationId xmlns:a16="http://schemas.microsoft.com/office/drawing/2014/main" id="{51E71516-B7C6-1D47-8D6D-9364CC4A2357}"/>
              </a:ext>
            </a:extLst>
          </p:cNvPr>
          <p:cNvSpPr/>
          <p:nvPr/>
        </p:nvSpPr>
        <p:spPr>
          <a:xfrm>
            <a:off x="3966583" y="9076767"/>
            <a:ext cx="20172659" cy="99437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3" name="Shape 400">
            <a:extLst>
              <a:ext uri="{FF2B5EF4-FFF2-40B4-BE49-F238E27FC236}">
                <a16:creationId xmlns:a16="http://schemas.microsoft.com/office/drawing/2014/main" id="{B9A46666-551C-A44B-AFB2-A1626B00E628}"/>
              </a:ext>
            </a:extLst>
          </p:cNvPr>
          <p:cNvSpPr/>
          <p:nvPr/>
        </p:nvSpPr>
        <p:spPr>
          <a:xfrm>
            <a:off x="3966583" y="10752358"/>
            <a:ext cx="20172659" cy="99437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9" name="ZoneTexte 8">
            <a:extLst>
              <a:ext uri="{FF2B5EF4-FFF2-40B4-BE49-F238E27FC236}">
                <a16:creationId xmlns:a16="http://schemas.microsoft.com/office/drawing/2014/main" id="{490ECAFC-E2BC-4158-989F-45A4D5AFBA0B}"/>
              </a:ext>
            </a:extLst>
          </p:cNvPr>
          <p:cNvSpPr txBox="1"/>
          <p:nvPr/>
        </p:nvSpPr>
        <p:spPr>
          <a:xfrm>
            <a:off x="1178436" y="2331254"/>
            <a:ext cx="23205564" cy="1036040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342900" lvl="0" indent="-342900" algn="l" hangingPunct="0">
              <a:buFont typeface="Calibri Light" panose="020F0302020204030204" pitchFamily="34" charset="0"/>
              <a:buChar char="-"/>
            </a:pPr>
            <a:r>
              <a:rPr lang="fr-FR" sz="3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Loi Climat Résilience Loi 3DS et suivi des projets de décrets artificialisation </a:t>
            </a:r>
            <a:endParaRPr lang="fr-FR"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Bilan quantitatif et l’analyse qualitative des consommations foncières ENAF</a:t>
            </a:r>
            <a:endParaRPr lang="fr-FR" sz="3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l" hangingPunct="0">
              <a:buFont typeface="Courier New" panose="02070309020205020404" pitchFamily="49" charset="0"/>
              <a:buChar char="o"/>
            </a:pPr>
            <a:r>
              <a:rPr lang="fr-FR" sz="3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Travail sur le SRADDET et sa modification à venir</a:t>
            </a:r>
            <a:endParaRPr lang="fr-FR" sz="3200" dirty="0">
              <a:effectLst/>
              <a:latin typeface="Calibri" panose="020F0502020204030204" pitchFamily="34" charset="0"/>
              <a:ea typeface="Times New Roman" panose="02020603050405020304" pitchFamily="18" charset="0"/>
              <a:cs typeface="Calibri" panose="020F0502020204030204" pitchFamily="34" charset="0"/>
            </a:endParaRPr>
          </a:p>
          <a:p>
            <a:pPr marL="742950" lvl="1" indent="-285750" algn="l" hangingPunct="0">
              <a:buFont typeface="Courier New" panose="02070309020205020404" pitchFamily="49" charset="0"/>
              <a:buChar char="o"/>
            </a:pPr>
            <a:r>
              <a:rPr lang="fr-FR" sz="3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Réflexions sur une procédure de modification à apporter au SCoT</a:t>
            </a:r>
            <a:r>
              <a:rPr lang="fr-FR" sz="3200" dirty="0">
                <a:effectLst/>
                <a:latin typeface="Calibri" panose="020F0502020204030204" pitchFamily="34" charset="0"/>
                <a:ea typeface="Times New Roman" panose="02020603050405020304" pitchFamily="18" charset="0"/>
                <a:cs typeface="Calibri" panose="020F0502020204030204" pitchFamily="34" charset="0"/>
              </a:rPr>
              <a:t> </a:t>
            </a:r>
            <a:r>
              <a:rPr lang="fr-FR" sz="3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spcBef>
                <a:spcPts val="200"/>
              </a:spcBef>
              <a:buFont typeface="Calibri Light" panose="020F0302020204030204" pitchFamily="34" charset="0"/>
              <a:buChar char="-"/>
            </a:pPr>
            <a:r>
              <a:rPr lang="fr-FR" sz="3200" b="1"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Mutualisation avec le Conseil de Développement ARRAS PAYS d’ARTOIS : fin de convention et de participation du SCOTA à l’organisation du Conseil de Développement au 01 janvier 2022</a:t>
            </a:r>
          </a:p>
          <a:p>
            <a:pPr marL="342900" lvl="0" indent="-342900" algn="l" hangingPunct="0">
              <a:buFont typeface="Calibri Light" panose="020F0302020204030204" pitchFamily="34" charset="0"/>
              <a:buChar char="-"/>
            </a:pPr>
            <a:r>
              <a:rPr lang="fr-FR" sz="3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Travail avec la Fédération Nationale des SCoT sur l’étude des nouvelles formes urbaines</a:t>
            </a:r>
            <a:endParaRPr lang="fr-FR"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Travail avec la Fédération Nationale des SCoT sur l’observatoire foncier national</a:t>
            </a:r>
            <a:endParaRPr lang="fr-FR"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spcBef>
                <a:spcPts val="200"/>
              </a:spcBef>
              <a:buFont typeface="Calibri Light" panose="020F0302020204030204" pitchFamily="34" charset="0"/>
              <a:buChar char="-"/>
            </a:pPr>
            <a:r>
              <a:rPr lang="fr-FR" sz="3200" b="1"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Mutualisation avec la Communauté Urbaine d’ARRAS</a:t>
            </a:r>
          </a:p>
          <a:p>
            <a:pPr marL="1798320" indent="-457200" algn="l" hangingPunct="0">
              <a:spcBef>
                <a:spcPts val="200"/>
              </a:spcBef>
            </a:pPr>
            <a:r>
              <a:rPr lang="fr-FR" sz="3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Dans le cadre de nos études, nous avons parfois des cartographies issues de Systèmes d’Information Géographique. Afin de répondre à ces besoins, et sans pour autant trop investir en moyens humain et financier, il est envisagé de porter une réflexion sur la mise en place d’une mutualisation avec le service SIG de la CUA. Ce projet sera présenté au comité syndical dès lors que les conditions de réalisation seront fixées.</a:t>
            </a:r>
            <a:endParaRPr lang="fr-FR"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endParaRPr>
          </a:p>
          <a:p>
            <a:pPr algn="l"/>
            <a:r>
              <a:rPr lang="fr-FR" sz="32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En 2022, le syndicat mixte devra également poursuivre ses missions ordinaires : suivre et traiter les différents dossiers d’urbanismes (SAGE, CDAC, CDPENAF) tout en travaillant sur la mise en place d’outils d’animation à destination des Vice-présidents et des groupes de travail thématiques qui seront constitués</a:t>
            </a:r>
            <a:endParaRPr lang="fr-FR"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96850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sz="quarter" idx="13"/>
          </p:nvPr>
        </p:nvSpPr>
        <p:spPr>
          <a:prstGeom prst="rect">
            <a:avLst/>
          </a:prstGeom>
        </p:spPr>
        <p:txBody>
          <a:bodyPr/>
          <a:lstStyle/>
          <a:p>
            <a:r>
              <a:rPr lang="fr-FR" dirty="0"/>
              <a:t>Monsieur Michel MATHISSART</a:t>
            </a:r>
            <a:endParaRPr dirty="0"/>
          </a:p>
        </p:txBody>
      </p:sp>
      <p:sp>
        <p:nvSpPr>
          <p:cNvPr id="403" name="Shape 403"/>
          <p:cNvSpPr>
            <a:spLocks noGrp="1"/>
          </p:cNvSpPr>
          <p:nvPr>
            <p:ph type="body" sz="quarter" idx="14"/>
          </p:nvPr>
        </p:nvSpPr>
        <p:spPr>
          <a:prstGeom prst="rect">
            <a:avLst/>
          </a:prstGeom>
        </p:spPr>
        <p:txBody>
          <a:bodyPr/>
          <a:lstStyle/>
          <a:p>
            <a:r>
              <a:rPr lang="fr-FR" dirty="0"/>
              <a:t>PARTIE ADMINISTRATIVE</a:t>
            </a:r>
            <a:endParaRPr dirty="0"/>
          </a:p>
        </p:txBody>
      </p:sp>
      <p:sp>
        <p:nvSpPr>
          <p:cNvPr id="401" name="Shape 4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11</a:t>
            </a:fld>
            <a:endParaRPr/>
          </a:p>
        </p:txBody>
      </p:sp>
      <p:sp>
        <p:nvSpPr>
          <p:cNvPr id="6" name="Shape 400">
            <a:extLst>
              <a:ext uri="{FF2B5EF4-FFF2-40B4-BE49-F238E27FC236}">
                <a16:creationId xmlns:a16="http://schemas.microsoft.com/office/drawing/2014/main" id="{FF2FADE9-D7E1-4A35-86E1-07FC5CBEB36E}"/>
              </a:ext>
            </a:extLst>
          </p:cNvPr>
          <p:cNvSpPr/>
          <p:nvPr/>
        </p:nvSpPr>
        <p:spPr>
          <a:xfrm>
            <a:off x="3374930" y="2963642"/>
            <a:ext cx="20172659" cy="198515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marL="685800" indent="-685800" algn="l">
              <a:buFont typeface="Wingdings" panose="05000000000000000000" pitchFamily="2" charset="2"/>
              <a:buChar char="§"/>
            </a:pPr>
            <a:endParaRPr lang="fr-FR" sz="1800" dirty="0">
              <a:solidFill>
                <a:srgbClr val="574B5C"/>
              </a:solidFill>
            </a:endParaRPr>
          </a:p>
          <a:p>
            <a:pPr algn="l">
              <a:defRPr sz="5200">
                <a:solidFill>
                  <a:schemeClr val="accent3">
                    <a:hueOff val="3956102"/>
                    <a:satOff val="-37830"/>
                    <a:lumOff val="-30327"/>
                  </a:schemeClr>
                </a:solidFill>
              </a:defRPr>
            </a:pPr>
            <a:endParaRPr lang="fr-FR" dirty="0"/>
          </a:p>
          <a:p>
            <a:pPr algn="l">
              <a:defRPr sz="5200">
                <a:solidFill>
                  <a:schemeClr val="accent3">
                    <a:hueOff val="3956102"/>
                    <a:satOff val="-37830"/>
                    <a:lumOff val="-30327"/>
                  </a:schemeClr>
                </a:solidFill>
              </a:defRPr>
            </a:pPr>
            <a:endParaRPr sz="2000" dirty="0"/>
          </a:p>
        </p:txBody>
      </p:sp>
      <p:sp>
        <p:nvSpPr>
          <p:cNvPr id="7" name="Shape 400">
            <a:extLst>
              <a:ext uri="{FF2B5EF4-FFF2-40B4-BE49-F238E27FC236}">
                <a16:creationId xmlns:a16="http://schemas.microsoft.com/office/drawing/2014/main" id="{6DB9D13E-6084-4965-A5D4-301190E350E0}"/>
              </a:ext>
            </a:extLst>
          </p:cNvPr>
          <p:cNvSpPr/>
          <p:nvPr/>
        </p:nvSpPr>
        <p:spPr>
          <a:xfrm>
            <a:off x="3842760" y="3834370"/>
            <a:ext cx="20172659" cy="1874614"/>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r>
              <a:rPr lang="fr-FR" sz="4400" b="1" dirty="0"/>
              <a:t>Délibération n° 514</a:t>
            </a:r>
          </a:p>
          <a:p>
            <a:pPr algn="l">
              <a:defRPr sz="5200">
                <a:solidFill>
                  <a:schemeClr val="accent3">
                    <a:hueOff val="3956102"/>
                    <a:satOff val="-37830"/>
                    <a:lumOff val="-30327"/>
                  </a:schemeClr>
                </a:solidFill>
              </a:defRPr>
            </a:pPr>
            <a:r>
              <a:rPr lang="fr-FR" sz="4400" dirty="0"/>
              <a:t>	</a:t>
            </a:r>
            <a:r>
              <a:rPr lang="fr-FR" sz="4400" dirty="0">
                <a:solidFill>
                  <a:schemeClr val="tx1"/>
                </a:solidFill>
                <a:latin typeface="Fira Sans Light" panose="020B0403050000020004" pitchFamily="34" charset="0"/>
              </a:rPr>
              <a:t>Modification RIFSEEP</a:t>
            </a:r>
            <a:endParaRPr sz="4400" dirty="0">
              <a:solidFill>
                <a:schemeClr val="tx1"/>
              </a:solidFill>
              <a:latin typeface="Fira Sans Light" panose="020B0403050000020004" pitchFamily="34" charset="0"/>
            </a:endParaRPr>
          </a:p>
        </p:txBody>
      </p:sp>
      <p:sp>
        <p:nvSpPr>
          <p:cNvPr id="8" name="Shape 400">
            <a:extLst>
              <a:ext uri="{FF2B5EF4-FFF2-40B4-BE49-F238E27FC236}">
                <a16:creationId xmlns:a16="http://schemas.microsoft.com/office/drawing/2014/main" id="{CCB9EFF8-D3BD-4571-9A41-691191D7606F}"/>
              </a:ext>
            </a:extLst>
          </p:cNvPr>
          <p:cNvSpPr/>
          <p:nvPr/>
        </p:nvSpPr>
        <p:spPr>
          <a:xfrm>
            <a:off x="3842760" y="5509961"/>
            <a:ext cx="15307882" cy="1874614"/>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r>
              <a:rPr lang="fr-FR" sz="4400" b="1" dirty="0"/>
              <a:t>Délibération n° 515</a:t>
            </a:r>
          </a:p>
          <a:p>
            <a:pPr algn="l">
              <a:defRPr sz="5200">
                <a:solidFill>
                  <a:schemeClr val="accent3">
                    <a:hueOff val="3956102"/>
                    <a:satOff val="-37830"/>
                    <a:lumOff val="-30327"/>
                  </a:schemeClr>
                </a:solidFill>
              </a:defRPr>
            </a:pPr>
            <a:r>
              <a:rPr lang="fr-FR" sz="4400" dirty="0">
                <a:solidFill>
                  <a:schemeClr val="tx1"/>
                </a:solidFill>
              </a:rPr>
              <a:t>	</a:t>
            </a:r>
            <a:r>
              <a:rPr lang="fr-FR" sz="4400" dirty="0">
                <a:solidFill>
                  <a:schemeClr val="tx1"/>
                </a:solidFill>
                <a:latin typeface="Fira Sans Light" panose="020B0403050000020004" pitchFamily="34" charset="0"/>
              </a:rPr>
              <a:t>Avenant assurance statutaire mutualisation CDG62</a:t>
            </a:r>
            <a:endParaRPr sz="4400" dirty="0">
              <a:solidFill>
                <a:schemeClr val="tx1"/>
              </a:solidFill>
              <a:latin typeface="Fira Sans Light" panose="020B0403050000020004" pitchFamily="34" charset="0"/>
            </a:endParaRPr>
          </a:p>
        </p:txBody>
      </p:sp>
      <p:sp>
        <p:nvSpPr>
          <p:cNvPr id="9" name="Shape 400">
            <a:extLst>
              <a:ext uri="{FF2B5EF4-FFF2-40B4-BE49-F238E27FC236}">
                <a16:creationId xmlns:a16="http://schemas.microsoft.com/office/drawing/2014/main" id="{676D2994-6F56-AD47-9349-7FB741EE99CD}"/>
              </a:ext>
            </a:extLst>
          </p:cNvPr>
          <p:cNvSpPr/>
          <p:nvPr/>
        </p:nvSpPr>
        <p:spPr>
          <a:xfrm>
            <a:off x="3842760" y="7434138"/>
            <a:ext cx="20172659" cy="187403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r>
              <a:rPr lang="fr-FR" sz="4400" b="1" dirty="0"/>
              <a:t>Délibération n° 516</a:t>
            </a:r>
          </a:p>
          <a:p>
            <a:pPr algn="l">
              <a:defRPr sz="5200">
                <a:solidFill>
                  <a:schemeClr val="accent3">
                    <a:hueOff val="3956102"/>
                    <a:satOff val="-37830"/>
                    <a:lumOff val="-30327"/>
                  </a:schemeClr>
                </a:solidFill>
              </a:defRPr>
            </a:pPr>
            <a:r>
              <a:rPr lang="fr-FR" sz="4400" dirty="0"/>
              <a:t>	</a:t>
            </a:r>
            <a:r>
              <a:rPr lang="fr-FR" sz="4400" dirty="0">
                <a:solidFill>
                  <a:schemeClr val="tx1"/>
                </a:solidFill>
                <a:latin typeface="Fira Sans Light" panose="020B0403050000020004" pitchFamily="34" charset="0"/>
              </a:rPr>
              <a:t>Contrat Logiciel</a:t>
            </a:r>
            <a:endParaRPr sz="4400" dirty="0">
              <a:solidFill>
                <a:schemeClr val="tx1"/>
              </a:solidFill>
              <a:latin typeface="Fira Sans Light" panose="020B0403050000020004" pitchFamily="34" charset="0"/>
            </a:endParaRPr>
          </a:p>
        </p:txBody>
      </p:sp>
      <p:sp>
        <p:nvSpPr>
          <p:cNvPr id="12" name="Shape 400">
            <a:extLst>
              <a:ext uri="{FF2B5EF4-FFF2-40B4-BE49-F238E27FC236}">
                <a16:creationId xmlns:a16="http://schemas.microsoft.com/office/drawing/2014/main" id="{51E71516-B7C6-1D47-8D6D-9364CC4A2357}"/>
              </a:ext>
            </a:extLst>
          </p:cNvPr>
          <p:cNvSpPr/>
          <p:nvPr/>
        </p:nvSpPr>
        <p:spPr>
          <a:xfrm>
            <a:off x="3966583" y="9076767"/>
            <a:ext cx="20172659" cy="99437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3" name="Shape 400">
            <a:extLst>
              <a:ext uri="{FF2B5EF4-FFF2-40B4-BE49-F238E27FC236}">
                <a16:creationId xmlns:a16="http://schemas.microsoft.com/office/drawing/2014/main" id="{B9A46666-551C-A44B-AFB2-A1626B00E628}"/>
              </a:ext>
            </a:extLst>
          </p:cNvPr>
          <p:cNvSpPr/>
          <p:nvPr/>
        </p:nvSpPr>
        <p:spPr>
          <a:xfrm>
            <a:off x="3966583" y="10752358"/>
            <a:ext cx="20172659" cy="99437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1" name="Shape 403">
            <a:extLst>
              <a:ext uri="{FF2B5EF4-FFF2-40B4-BE49-F238E27FC236}">
                <a16:creationId xmlns:a16="http://schemas.microsoft.com/office/drawing/2014/main" id="{E852F905-4076-FD48-B739-E5C1B1EF68D5}"/>
              </a:ext>
            </a:extLst>
          </p:cNvPr>
          <p:cNvSpPr txBox="1">
            <a:spLocks/>
          </p:cNvSpPr>
          <p:nvPr/>
        </p:nvSpPr>
        <p:spPr>
          <a:xfrm>
            <a:off x="2588120" y="2863665"/>
            <a:ext cx="20757621" cy="1042417"/>
          </a:xfrm>
          <a:prstGeom prst="rect">
            <a:avLst/>
          </a:prstGeom>
        </p:spPr>
        <p:txBody>
          <a:bodyPr>
            <a:normAutofit/>
          </a:bodyPr>
          <a:lstStyle>
            <a:lvl1pPr marL="0" marR="0" indent="0" algn="l" defTabSz="1828800" rtl="0" eaLnBrk="1" latinLnBrk="0" hangingPunct="1">
              <a:lnSpc>
                <a:spcPct val="90000"/>
              </a:lnSpc>
              <a:spcBef>
                <a:spcPts val="2000"/>
              </a:spcBef>
              <a:spcAft>
                <a:spcPts val="0"/>
              </a:spcAft>
              <a:buClrTx/>
              <a:buSzTx/>
              <a:buFontTx/>
              <a:buNone/>
              <a:tabLst/>
              <a:defRPr sz="56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5400" i="1" dirty="0"/>
              <a:t>Délibérations</a:t>
            </a:r>
          </a:p>
        </p:txBody>
      </p:sp>
    </p:spTree>
    <p:extLst>
      <p:ext uri="{BB962C8B-B14F-4D97-AF65-F5344CB8AC3E}">
        <p14:creationId xmlns:p14="http://schemas.microsoft.com/office/powerpoint/2010/main" val="6269000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a:p>
        </p:txBody>
      </p:sp>
      <p:pic>
        <p:nvPicPr>
          <p:cNvPr id="477" name="08_Urbanisme.jpg"/>
          <p:cNvPicPr>
            <a:picLocks noGrp="1" noChangeAspect="1"/>
          </p:cNvPicPr>
          <p:nvPr>
            <p:ph type="pic" idx="4294967295"/>
          </p:nvPr>
        </p:nvPicPr>
        <p:blipFill>
          <a:blip r:embed="rId3"/>
          <a:srcRect t="7812" b="7812"/>
          <a:stretch>
            <a:fillRect/>
          </a:stretch>
        </p:blipFill>
        <p:spPr>
          <a:xfrm>
            <a:off x="0" y="0"/>
            <a:ext cx="24384000" cy="13716000"/>
          </a:xfrm>
          <a:prstGeom prst="rect">
            <a:avLst/>
          </a:prstGeom>
        </p:spPr>
      </p:pic>
      <p:sp>
        <p:nvSpPr>
          <p:cNvPr id="478" name="Shape 478"/>
          <p:cNvSpPr/>
          <p:nvPr/>
        </p:nvSpPr>
        <p:spPr>
          <a:xfrm>
            <a:off x="0" y="9230062"/>
            <a:ext cx="24384000" cy="2504739"/>
          </a:xfrm>
          <a:prstGeom prst="rect">
            <a:avLst/>
          </a:prstGeom>
          <a:solidFill>
            <a:schemeClr val="accent3">
              <a:hueOff val="3956102"/>
              <a:satOff val="-37830"/>
              <a:lumOff val="-30327"/>
              <a:alpha val="78925"/>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79" name="Shape 479"/>
          <p:cNvSpPr/>
          <p:nvPr/>
        </p:nvSpPr>
        <p:spPr>
          <a:xfrm>
            <a:off x="3517050" y="9629888"/>
            <a:ext cx="20866949" cy="960261"/>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lnSpc>
                <a:spcPct val="90000"/>
              </a:lnSpc>
              <a:spcBef>
                <a:spcPts val="2000"/>
              </a:spcBef>
              <a:defRPr sz="5600">
                <a:solidFill>
                  <a:srgbClr val="FFFFFF"/>
                </a:solidFill>
                <a:latin typeface="+mn-lt"/>
                <a:ea typeface="+mn-ea"/>
                <a:cs typeface="+mn-cs"/>
                <a:sym typeface="Fira Sans Regular"/>
              </a:defRPr>
            </a:pPr>
            <a:r>
              <a:rPr lang="fr-FR" dirty="0">
                <a:latin typeface="Fira Sans SemiBold"/>
                <a:ea typeface="Fira Sans SemiBold"/>
                <a:cs typeface="Fira Sans SemiBold"/>
                <a:sym typeface="Fira Sans SemiBold"/>
              </a:rPr>
              <a:t>Propositions de délibérations Comité Syndical du </a:t>
            </a:r>
            <a:r>
              <a:rPr lang="fr-FR" dirty="0"/>
              <a:t>30</a:t>
            </a:r>
            <a:r>
              <a:rPr lang="fr-FR" dirty="0">
                <a:latin typeface="Fira Sans SemiBold"/>
                <a:ea typeface="Fira Sans SemiBold"/>
                <a:cs typeface="Fira Sans SemiBold"/>
                <a:sym typeface="Fira Sans SemiBold"/>
              </a:rPr>
              <a:t> Mars 2022</a:t>
            </a:r>
            <a:endParaRPr dirty="0">
              <a:latin typeface="Fira Sans SemiBold"/>
              <a:ea typeface="Fira Sans SemiBold"/>
              <a:cs typeface="Fira Sans SemiBold"/>
              <a:sym typeface="Fira Sans SemiBold"/>
            </a:endParaRPr>
          </a:p>
        </p:txBody>
      </p:sp>
    </p:spTree>
    <p:extLst>
      <p:ext uri="{BB962C8B-B14F-4D97-AF65-F5344CB8AC3E}">
        <p14:creationId xmlns:p14="http://schemas.microsoft.com/office/powerpoint/2010/main" val="3035462495"/>
      </p:ext>
    </p:extLst>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a:p>
        </p:txBody>
      </p:sp>
      <p:pic>
        <p:nvPicPr>
          <p:cNvPr id="477" name="08_Urbanisme.jpg"/>
          <p:cNvPicPr>
            <a:picLocks noGrp="1" noChangeAspect="1"/>
          </p:cNvPicPr>
          <p:nvPr>
            <p:ph type="pic" idx="4294967295"/>
          </p:nvPr>
        </p:nvPicPr>
        <p:blipFill>
          <a:blip r:embed="rId3"/>
          <a:srcRect t="7812" b="7812"/>
          <a:stretch>
            <a:fillRect/>
          </a:stretch>
        </p:blipFill>
        <p:spPr>
          <a:xfrm>
            <a:off x="0" y="0"/>
            <a:ext cx="24384000" cy="13716000"/>
          </a:xfrm>
          <a:prstGeom prst="rect">
            <a:avLst/>
          </a:prstGeom>
        </p:spPr>
      </p:pic>
      <p:sp>
        <p:nvSpPr>
          <p:cNvPr id="478" name="Shape 478"/>
          <p:cNvSpPr/>
          <p:nvPr/>
        </p:nvSpPr>
        <p:spPr>
          <a:xfrm>
            <a:off x="0" y="9230062"/>
            <a:ext cx="24384000" cy="2504739"/>
          </a:xfrm>
          <a:prstGeom prst="rect">
            <a:avLst/>
          </a:prstGeom>
          <a:solidFill>
            <a:schemeClr val="accent3">
              <a:hueOff val="3956102"/>
              <a:satOff val="-37830"/>
              <a:lumOff val="-30327"/>
              <a:alpha val="78925"/>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79" name="Shape 479"/>
          <p:cNvSpPr/>
          <p:nvPr/>
        </p:nvSpPr>
        <p:spPr>
          <a:xfrm>
            <a:off x="3517051" y="9629888"/>
            <a:ext cx="9661920" cy="960261"/>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lnSpc>
                <a:spcPct val="90000"/>
              </a:lnSpc>
              <a:spcBef>
                <a:spcPts val="2000"/>
              </a:spcBef>
              <a:defRPr sz="5600">
                <a:solidFill>
                  <a:srgbClr val="FFFFFF"/>
                </a:solidFill>
                <a:latin typeface="+mn-lt"/>
                <a:ea typeface="+mn-ea"/>
                <a:cs typeface="+mn-cs"/>
                <a:sym typeface="Fira Sans Regular"/>
              </a:defRPr>
            </a:pPr>
            <a:r>
              <a:rPr lang="fr-FR" dirty="0"/>
              <a:t>COMPTE ADMINISTRATIF 2021</a:t>
            </a:r>
            <a:endParaRPr dirty="0">
              <a:latin typeface="Fira Sans SemiBold"/>
              <a:ea typeface="Fira Sans SemiBold"/>
              <a:cs typeface="Fira Sans SemiBold"/>
              <a:sym typeface="Fira Sans SemiBold"/>
            </a:endParaRPr>
          </a:p>
        </p:txBody>
      </p:sp>
    </p:spTree>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14</a:t>
            </a:fld>
            <a:endParaRPr/>
          </a:p>
        </p:txBody>
      </p:sp>
      <p:pic>
        <p:nvPicPr>
          <p:cNvPr id="406" name="01_Generique.jpg"/>
          <p:cNvPicPr>
            <a:picLocks noGrp="1" noChangeAspect="1"/>
          </p:cNvPicPr>
          <p:nvPr>
            <p:ph type="pic" idx="13"/>
          </p:nvPr>
        </p:nvPicPr>
        <p:blipFill>
          <a:blip r:embed="rId3"/>
          <a:srcRect l="188" t="60898" b="15085"/>
          <a:stretch>
            <a:fillRect/>
          </a:stretch>
        </p:blipFill>
        <p:spPr>
          <a:xfrm>
            <a:off x="-46043" y="0"/>
            <a:ext cx="24430043" cy="6045200"/>
          </a:xfrm>
          <a:prstGeom prst="rect">
            <a:avLst/>
          </a:prstGeom>
        </p:spPr>
      </p:pic>
      <p:sp>
        <p:nvSpPr>
          <p:cNvPr id="407" name="Shape 407"/>
          <p:cNvSpPr/>
          <p:nvPr/>
        </p:nvSpPr>
        <p:spPr>
          <a:xfrm>
            <a:off x="-279400" y="2129459"/>
            <a:ext cx="24693400" cy="1816213"/>
          </a:xfrm>
          <a:prstGeom prst="rect">
            <a:avLst/>
          </a:prstGeom>
          <a:solidFill>
            <a:schemeClr val="accent3">
              <a:hueOff val="3956102"/>
              <a:satOff val="-37830"/>
              <a:lumOff val="-30327"/>
              <a:alpha val="76152"/>
            </a:schemeClr>
          </a:solidFill>
          <a:ln w="12700">
            <a:miter lim="400000"/>
          </a:ln>
        </p:spPr>
        <p:txBody>
          <a:bodyPr tIns="91439" bIns="91439" anchor="ctr"/>
          <a:lstStyle/>
          <a:p>
            <a:pPr>
              <a:lnSpc>
                <a:spcPct val="90000"/>
              </a:lnSpc>
              <a:spcBef>
                <a:spcPts val="2000"/>
              </a:spcBef>
              <a:defRPr sz="5000" i="1">
                <a:solidFill>
                  <a:schemeClr val="accent5">
                    <a:hueOff val="-10611120"/>
                    <a:satOff val="-44289"/>
                    <a:lumOff val="18183"/>
                  </a:schemeClr>
                </a:solidFill>
                <a:latin typeface="Roboto Regular"/>
                <a:ea typeface="Roboto Regular"/>
                <a:cs typeface="Roboto Regular"/>
                <a:sym typeface="Roboto Regular"/>
              </a:defRPr>
            </a:pPr>
            <a:endParaRPr/>
          </a:p>
        </p:txBody>
      </p:sp>
      <p:sp>
        <p:nvSpPr>
          <p:cNvPr id="412" name="Shape 412"/>
          <p:cNvSpPr/>
          <p:nvPr/>
        </p:nvSpPr>
        <p:spPr>
          <a:xfrm>
            <a:off x="1260120" y="2504563"/>
            <a:ext cx="713251" cy="713071"/>
          </a:xfrm>
          <a:custGeom>
            <a:avLst/>
            <a:gdLst/>
            <a:ahLst/>
            <a:cxnLst>
              <a:cxn ang="0">
                <a:pos x="wd2" y="hd2"/>
              </a:cxn>
              <a:cxn ang="5400000">
                <a:pos x="wd2" y="hd2"/>
              </a:cxn>
              <a:cxn ang="10800000">
                <a:pos x="wd2" y="hd2"/>
              </a:cxn>
              <a:cxn ang="16200000">
                <a:pos x="wd2" y="hd2"/>
              </a:cxn>
            </a:cxnLst>
            <a:rect l="0" t="0" r="r" b="b"/>
            <a:pathLst>
              <a:path w="20956" h="21600" extrusionOk="0">
                <a:moveTo>
                  <a:pt x="19309" y="1688"/>
                </a:moveTo>
                <a:cubicBezTo>
                  <a:pt x="18164" y="675"/>
                  <a:pt x="16691" y="0"/>
                  <a:pt x="15382" y="0"/>
                </a:cubicBezTo>
                <a:cubicBezTo>
                  <a:pt x="14236" y="0"/>
                  <a:pt x="13091" y="506"/>
                  <a:pt x="12273" y="1350"/>
                </a:cubicBezTo>
                <a:cubicBezTo>
                  <a:pt x="9164" y="4556"/>
                  <a:pt x="9164" y="4556"/>
                  <a:pt x="9164" y="4556"/>
                </a:cubicBezTo>
                <a:cubicBezTo>
                  <a:pt x="9164" y="4556"/>
                  <a:pt x="9164" y="4556"/>
                  <a:pt x="9000" y="4556"/>
                </a:cubicBezTo>
                <a:cubicBezTo>
                  <a:pt x="9000" y="4556"/>
                  <a:pt x="9000" y="4556"/>
                  <a:pt x="9000" y="4556"/>
                </a:cubicBezTo>
                <a:cubicBezTo>
                  <a:pt x="9000" y="4556"/>
                  <a:pt x="9000" y="4556"/>
                  <a:pt x="9000" y="4556"/>
                </a:cubicBezTo>
                <a:cubicBezTo>
                  <a:pt x="2291" y="11644"/>
                  <a:pt x="2291" y="11644"/>
                  <a:pt x="2291" y="11644"/>
                </a:cubicBezTo>
                <a:cubicBezTo>
                  <a:pt x="1964" y="11981"/>
                  <a:pt x="1800" y="12319"/>
                  <a:pt x="1636" y="12825"/>
                </a:cubicBezTo>
                <a:cubicBezTo>
                  <a:pt x="164" y="18562"/>
                  <a:pt x="164" y="18562"/>
                  <a:pt x="164" y="18562"/>
                </a:cubicBezTo>
                <a:cubicBezTo>
                  <a:pt x="164" y="18562"/>
                  <a:pt x="0" y="19069"/>
                  <a:pt x="0" y="19238"/>
                </a:cubicBezTo>
                <a:cubicBezTo>
                  <a:pt x="0" y="20588"/>
                  <a:pt x="982" y="21600"/>
                  <a:pt x="2291" y="21600"/>
                </a:cubicBezTo>
                <a:cubicBezTo>
                  <a:pt x="2618" y="21600"/>
                  <a:pt x="3109" y="21431"/>
                  <a:pt x="3109" y="21431"/>
                </a:cubicBezTo>
                <a:cubicBezTo>
                  <a:pt x="8673" y="19913"/>
                  <a:pt x="8673" y="19913"/>
                  <a:pt x="8673" y="19913"/>
                </a:cubicBezTo>
                <a:cubicBezTo>
                  <a:pt x="9000" y="19913"/>
                  <a:pt x="9327" y="19575"/>
                  <a:pt x="9655" y="19238"/>
                </a:cubicBezTo>
                <a:cubicBezTo>
                  <a:pt x="19636" y="8944"/>
                  <a:pt x="19636" y="8944"/>
                  <a:pt x="19636" y="8944"/>
                </a:cubicBezTo>
                <a:cubicBezTo>
                  <a:pt x="21600" y="7088"/>
                  <a:pt x="21273" y="3881"/>
                  <a:pt x="19309" y="1688"/>
                </a:cubicBezTo>
                <a:close/>
                <a:moveTo>
                  <a:pt x="10473" y="16031"/>
                </a:moveTo>
                <a:cubicBezTo>
                  <a:pt x="10473" y="15525"/>
                  <a:pt x="10309" y="14850"/>
                  <a:pt x="9982" y="14344"/>
                </a:cubicBezTo>
                <a:cubicBezTo>
                  <a:pt x="16200" y="7931"/>
                  <a:pt x="16200" y="7931"/>
                  <a:pt x="16200" y="7931"/>
                </a:cubicBezTo>
                <a:cubicBezTo>
                  <a:pt x="16527" y="9113"/>
                  <a:pt x="16364" y="10463"/>
                  <a:pt x="15545" y="11306"/>
                </a:cubicBezTo>
                <a:cubicBezTo>
                  <a:pt x="15545" y="11306"/>
                  <a:pt x="15545" y="11306"/>
                  <a:pt x="15545" y="11306"/>
                </a:cubicBezTo>
                <a:cubicBezTo>
                  <a:pt x="15545" y="11306"/>
                  <a:pt x="15545" y="11306"/>
                  <a:pt x="15545" y="11306"/>
                </a:cubicBezTo>
                <a:cubicBezTo>
                  <a:pt x="10473" y="16538"/>
                  <a:pt x="10473" y="16538"/>
                  <a:pt x="10473" y="16538"/>
                </a:cubicBezTo>
                <a:cubicBezTo>
                  <a:pt x="10473" y="16369"/>
                  <a:pt x="10473" y="16200"/>
                  <a:pt x="10473" y="16031"/>
                </a:cubicBezTo>
                <a:close/>
                <a:moveTo>
                  <a:pt x="9655" y="13669"/>
                </a:moveTo>
                <a:cubicBezTo>
                  <a:pt x="9491" y="13331"/>
                  <a:pt x="9164" y="12825"/>
                  <a:pt x="8836" y="12487"/>
                </a:cubicBezTo>
                <a:cubicBezTo>
                  <a:pt x="8345" y="12150"/>
                  <a:pt x="8018" y="11813"/>
                  <a:pt x="7527" y="11475"/>
                </a:cubicBezTo>
                <a:cubicBezTo>
                  <a:pt x="13745" y="5063"/>
                  <a:pt x="13745" y="5063"/>
                  <a:pt x="13745" y="5063"/>
                </a:cubicBezTo>
                <a:cubicBezTo>
                  <a:pt x="14236" y="5231"/>
                  <a:pt x="14727" y="5569"/>
                  <a:pt x="15055" y="6075"/>
                </a:cubicBezTo>
                <a:cubicBezTo>
                  <a:pt x="15382" y="6412"/>
                  <a:pt x="15709" y="6750"/>
                  <a:pt x="15873" y="7256"/>
                </a:cubicBezTo>
                <a:lnTo>
                  <a:pt x="9655" y="13669"/>
                </a:lnTo>
                <a:close/>
                <a:moveTo>
                  <a:pt x="6873" y="11138"/>
                </a:moveTo>
                <a:cubicBezTo>
                  <a:pt x="6218" y="10969"/>
                  <a:pt x="5564" y="10800"/>
                  <a:pt x="4909" y="10800"/>
                </a:cubicBezTo>
                <a:cubicBezTo>
                  <a:pt x="9982" y="5569"/>
                  <a:pt x="9982" y="5569"/>
                  <a:pt x="9982" y="5569"/>
                </a:cubicBezTo>
                <a:cubicBezTo>
                  <a:pt x="10800" y="4725"/>
                  <a:pt x="11945" y="4556"/>
                  <a:pt x="13091" y="4894"/>
                </a:cubicBezTo>
                <a:lnTo>
                  <a:pt x="6873" y="11138"/>
                </a:lnTo>
                <a:close/>
                <a:moveTo>
                  <a:pt x="2782" y="20081"/>
                </a:moveTo>
                <a:cubicBezTo>
                  <a:pt x="2618" y="20250"/>
                  <a:pt x="2455" y="20250"/>
                  <a:pt x="2291" y="20250"/>
                </a:cubicBezTo>
                <a:cubicBezTo>
                  <a:pt x="1800" y="20250"/>
                  <a:pt x="1309" y="19744"/>
                  <a:pt x="1309" y="19238"/>
                </a:cubicBezTo>
                <a:cubicBezTo>
                  <a:pt x="1309" y="19069"/>
                  <a:pt x="1309" y="18900"/>
                  <a:pt x="1309" y="18900"/>
                </a:cubicBezTo>
                <a:cubicBezTo>
                  <a:pt x="2127" y="16200"/>
                  <a:pt x="2127" y="16200"/>
                  <a:pt x="2127" y="16200"/>
                </a:cubicBezTo>
                <a:cubicBezTo>
                  <a:pt x="2782" y="16200"/>
                  <a:pt x="3600" y="16538"/>
                  <a:pt x="4255" y="17213"/>
                </a:cubicBezTo>
                <a:cubicBezTo>
                  <a:pt x="4909" y="17888"/>
                  <a:pt x="5236" y="18731"/>
                  <a:pt x="5236" y="19575"/>
                </a:cubicBezTo>
                <a:lnTo>
                  <a:pt x="2782" y="20081"/>
                </a:lnTo>
                <a:close/>
                <a:moveTo>
                  <a:pt x="5727" y="19406"/>
                </a:moveTo>
                <a:cubicBezTo>
                  <a:pt x="5727" y="18394"/>
                  <a:pt x="5400" y="17550"/>
                  <a:pt x="4745" y="16706"/>
                </a:cubicBezTo>
                <a:cubicBezTo>
                  <a:pt x="4091" y="16031"/>
                  <a:pt x="3109" y="15694"/>
                  <a:pt x="2291" y="15525"/>
                </a:cubicBezTo>
                <a:cubicBezTo>
                  <a:pt x="2945" y="13162"/>
                  <a:pt x="2945" y="13162"/>
                  <a:pt x="2945" y="13162"/>
                </a:cubicBezTo>
                <a:cubicBezTo>
                  <a:pt x="2945" y="12994"/>
                  <a:pt x="3109" y="12825"/>
                  <a:pt x="3109" y="12656"/>
                </a:cubicBezTo>
                <a:cubicBezTo>
                  <a:pt x="4418" y="11644"/>
                  <a:pt x="6545" y="11981"/>
                  <a:pt x="7855" y="13500"/>
                </a:cubicBezTo>
                <a:cubicBezTo>
                  <a:pt x="9327" y="15019"/>
                  <a:pt x="9655" y="17213"/>
                  <a:pt x="8509" y="18562"/>
                </a:cubicBezTo>
                <a:cubicBezTo>
                  <a:pt x="8345" y="18562"/>
                  <a:pt x="8345" y="18731"/>
                  <a:pt x="8182" y="18731"/>
                </a:cubicBezTo>
                <a:lnTo>
                  <a:pt x="5727" y="19406"/>
                </a:lnTo>
                <a:close/>
                <a:moveTo>
                  <a:pt x="18818" y="7931"/>
                </a:moveTo>
                <a:cubicBezTo>
                  <a:pt x="17673" y="9113"/>
                  <a:pt x="17673" y="9113"/>
                  <a:pt x="17673" y="9113"/>
                </a:cubicBezTo>
                <a:cubicBezTo>
                  <a:pt x="17673" y="8944"/>
                  <a:pt x="17673" y="8775"/>
                  <a:pt x="17673" y="8606"/>
                </a:cubicBezTo>
                <a:cubicBezTo>
                  <a:pt x="17509" y="7256"/>
                  <a:pt x="17018" y="6075"/>
                  <a:pt x="16036" y="5063"/>
                </a:cubicBezTo>
                <a:cubicBezTo>
                  <a:pt x="14891" y="4050"/>
                  <a:pt x="13582" y="3375"/>
                  <a:pt x="12109" y="3375"/>
                </a:cubicBezTo>
                <a:cubicBezTo>
                  <a:pt x="13255" y="2194"/>
                  <a:pt x="13255" y="2194"/>
                  <a:pt x="13255" y="2194"/>
                </a:cubicBezTo>
                <a:cubicBezTo>
                  <a:pt x="13745" y="1688"/>
                  <a:pt x="14564" y="1350"/>
                  <a:pt x="15382" y="1350"/>
                </a:cubicBezTo>
                <a:cubicBezTo>
                  <a:pt x="16364" y="1350"/>
                  <a:pt x="17509" y="1856"/>
                  <a:pt x="18327" y="2700"/>
                </a:cubicBezTo>
                <a:cubicBezTo>
                  <a:pt x="19145" y="3544"/>
                  <a:pt x="19636" y="4556"/>
                  <a:pt x="19636" y="5569"/>
                </a:cubicBezTo>
                <a:cubicBezTo>
                  <a:pt x="19636" y="6412"/>
                  <a:pt x="19309" y="7256"/>
                  <a:pt x="18818" y="7931"/>
                </a:cubicBezTo>
                <a:close/>
              </a:path>
            </a:pathLst>
          </a:custGeom>
          <a:solidFill>
            <a:srgbClr val="FFFFFF"/>
          </a:solidFill>
          <a:ln w="12700">
            <a:miter lim="400000"/>
          </a:ln>
        </p:spPr>
        <p:txBody>
          <a:bodyPr tIns="91439" bIns="91439"/>
          <a:lstStyle/>
          <a:p>
            <a:pPr algn="l">
              <a:lnSpc>
                <a:spcPct val="90000"/>
              </a:lnSpc>
              <a:spcBef>
                <a:spcPts val="2000"/>
              </a:spcBef>
              <a:defRPr sz="5000" i="1">
                <a:latin typeface="Roboto Regular"/>
                <a:ea typeface="Roboto Regular"/>
                <a:cs typeface="Roboto Regular"/>
                <a:sym typeface="Roboto Regular"/>
              </a:defRPr>
            </a:pPr>
            <a:endParaRPr/>
          </a:p>
        </p:txBody>
      </p:sp>
      <p:sp>
        <p:nvSpPr>
          <p:cNvPr id="417" name="Shape 417"/>
          <p:cNvSpPr/>
          <p:nvPr/>
        </p:nvSpPr>
        <p:spPr>
          <a:xfrm>
            <a:off x="770214" y="6045200"/>
            <a:ext cx="6356300" cy="2287547"/>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r>
              <a:rPr lang="fr-FR" sz="3600" b="1" dirty="0">
                <a:latin typeface="Roboto Bold"/>
                <a:ea typeface="Roboto Bold"/>
                <a:cs typeface="Roboto Bold"/>
                <a:sym typeface="Roboto Bold"/>
              </a:rPr>
              <a:t>Section de Fonctionnement</a:t>
            </a:r>
            <a:endParaRPr sz="3600" b="1" dirty="0">
              <a:latin typeface="Roboto Bold"/>
              <a:ea typeface="Roboto Bold"/>
              <a:cs typeface="Roboto Bold"/>
              <a:sym typeface="Roboto Bold"/>
            </a:endParaRPr>
          </a:p>
          <a:p>
            <a:pPr>
              <a:defRPr>
                <a:latin typeface="Roboto Bold"/>
                <a:ea typeface="Roboto Bold"/>
                <a:cs typeface="Roboto Bold"/>
                <a:sym typeface="Roboto Bold"/>
              </a:defRPr>
            </a:pPr>
            <a:endParaRPr sz="3600" dirty="0">
              <a:latin typeface="Roboto Bold"/>
              <a:ea typeface="Roboto Bold"/>
              <a:cs typeface="Roboto Bold"/>
              <a:sym typeface="Roboto Bold"/>
            </a:endParaRPr>
          </a:p>
          <a:p>
            <a:r>
              <a:rPr lang="fr-FR" sz="3600" dirty="0"/>
              <a:t>Résultat 2021	</a:t>
            </a:r>
            <a:r>
              <a:rPr lang="fr-FR" sz="3600" dirty="0">
                <a:solidFill>
                  <a:srgbClr val="FF0000"/>
                </a:solidFill>
              </a:rPr>
              <a:t>- 8 178 €</a:t>
            </a:r>
            <a:endParaRPr dirty="0">
              <a:solidFill>
                <a:srgbClr val="FF0000"/>
              </a:solidFill>
            </a:endParaRPr>
          </a:p>
        </p:txBody>
      </p:sp>
      <p:sp>
        <p:nvSpPr>
          <p:cNvPr id="418" name="Shape 418"/>
          <p:cNvSpPr/>
          <p:nvPr/>
        </p:nvSpPr>
        <p:spPr>
          <a:xfrm>
            <a:off x="1695196" y="8332234"/>
            <a:ext cx="10299397" cy="4148954"/>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r>
              <a:rPr lang="fr-FR" sz="3600" dirty="0">
                <a:solidFill>
                  <a:schemeClr val="bg1">
                    <a:lumMod val="50000"/>
                  </a:schemeClr>
                </a:solidFill>
                <a:latin typeface="Roboto Bold"/>
                <a:ea typeface="Roboto Bold"/>
                <a:cs typeface="Roboto Bold"/>
                <a:sym typeface="Roboto Bold"/>
              </a:rPr>
              <a:t>Résultat de fonctionnement cumulé</a:t>
            </a:r>
          </a:p>
          <a:p>
            <a:pPr algn="l"/>
            <a:r>
              <a:rPr lang="fr-FR" sz="3600" dirty="0">
                <a:latin typeface="Fira Sans" panose="020B0503050000020004" pitchFamily="34" charset="0"/>
              </a:rPr>
              <a:t>	Excédent reporté 2020	+ 428 347 €</a:t>
            </a:r>
          </a:p>
          <a:p>
            <a:pPr algn="l"/>
            <a:r>
              <a:rPr lang="fr-FR" sz="3600" dirty="0"/>
              <a:t>	</a:t>
            </a:r>
          </a:p>
          <a:p>
            <a:pPr algn="l"/>
            <a:endParaRPr lang="fr-FR" sz="3600" dirty="0"/>
          </a:p>
          <a:p>
            <a:pPr algn="l"/>
            <a:r>
              <a:rPr lang="fr-FR" sz="3600" dirty="0">
                <a:latin typeface="Roboto Bold"/>
                <a:ea typeface="Roboto Bold"/>
                <a:cs typeface="Roboto Bold"/>
                <a:sym typeface="Roboto Bold"/>
              </a:rPr>
              <a:t>		</a:t>
            </a:r>
            <a:r>
              <a:rPr lang="fr-FR" sz="3600" b="1" i="1" dirty="0">
                <a:latin typeface="Fira Sans" panose="020B0503050000020004" pitchFamily="34" charset="0"/>
                <a:ea typeface="Roboto Bold"/>
                <a:cs typeface="Roboto Bold"/>
                <a:sym typeface="Roboto Bold"/>
              </a:rPr>
              <a:t>RÉSULTAT	+ 420 168  €</a:t>
            </a:r>
          </a:p>
          <a:p>
            <a:pPr>
              <a:defRPr>
                <a:latin typeface="Roboto Bold"/>
                <a:ea typeface="Roboto Bold"/>
                <a:cs typeface="Roboto Bold"/>
                <a:sym typeface="Roboto Bold"/>
              </a:defRPr>
            </a:pPr>
            <a:endParaRPr lang="fr-FR" dirty="0">
              <a:latin typeface="Roboto Bold"/>
              <a:ea typeface="Roboto Bold"/>
              <a:cs typeface="Roboto Bold"/>
              <a:sym typeface="Roboto Bold"/>
            </a:endParaRPr>
          </a:p>
        </p:txBody>
      </p:sp>
      <p:sp>
        <p:nvSpPr>
          <p:cNvPr id="419" name="Shape 419"/>
          <p:cNvSpPr/>
          <p:nvPr/>
        </p:nvSpPr>
        <p:spPr>
          <a:xfrm>
            <a:off x="12413408" y="6045200"/>
            <a:ext cx="7238933" cy="2287547"/>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r>
              <a:rPr lang="fr-FR" sz="3600" b="1" dirty="0">
                <a:latin typeface="Roboto Bold"/>
                <a:ea typeface="Roboto Bold"/>
                <a:cs typeface="Roboto Bold"/>
                <a:sym typeface="Roboto Bold"/>
              </a:rPr>
              <a:t>Section d’Investissement</a:t>
            </a:r>
            <a:endParaRPr sz="3600" b="1" dirty="0">
              <a:latin typeface="Roboto Bold"/>
              <a:ea typeface="Roboto Bold"/>
              <a:cs typeface="Roboto Bold"/>
              <a:sym typeface="Roboto Bold"/>
            </a:endParaRPr>
          </a:p>
          <a:p>
            <a:pPr>
              <a:defRPr>
                <a:latin typeface="Roboto Bold"/>
                <a:ea typeface="Roboto Bold"/>
                <a:cs typeface="Roboto Bold"/>
                <a:sym typeface="Roboto Bold"/>
              </a:defRPr>
            </a:pPr>
            <a:endParaRPr lang="fr-FR" sz="3600" dirty="0">
              <a:latin typeface="Roboto Bold"/>
              <a:ea typeface="Roboto Bold"/>
              <a:cs typeface="Roboto Bold"/>
              <a:sym typeface="Roboto Bold"/>
            </a:endParaRPr>
          </a:p>
          <a:p>
            <a:r>
              <a:rPr lang="fr-FR" sz="3600" dirty="0"/>
              <a:t>Résultat 2021	+ 51 551,85€</a:t>
            </a:r>
          </a:p>
        </p:txBody>
      </p:sp>
      <p:sp>
        <p:nvSpPr>
          <p:cNvPr id="420" name="Shape 420"/>
          <p:cNvSpPr/>
          <p:nvPr/>
        </p:nvSpPr>
        <p:spPr>
          <a:xfrm>
            <a:off x="13175684" y="8332234"/>
            <a:ext cx="10016821" cy="5168336"/>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r>
              <a:rPr lang="fr-FR" sz="3600" dirty="0">
                <a:solidFill>
                  <a:schemeClr val="bg1">
                    <a:lumMod val="50000"/>
                  </a:schemeClr>
                </a:solidFill>
                <a:latin typeface="Roboto Bold"/>
                <a:ea typeface="Roboto Bold"/>
                <a:cs typeface="Roboto Bold"/>
                <a:sym typeface="Roboto Bold"/>
              </a:rPr>
              <a:t>Résultat d’investissement cumulé</a:t>
            </a:r>
          </a:p>
          <a:p>
            <a:pPr algn="l"/>
            <a:r>
              <a:rPr lang="fr-FR" sz="3600" dirty="0"/>
              <a:t>	</a:t>
            </a:r>
            <a:r>
              <a:rPr lang="fr-FR" sz="3600" dirty="0">
                <a:latin typeface="Fira Sans" panose="020B0503050000020004" pitchFamily="34" charset="0"/>
              </a:rPr>
              <a:t>Excédent reporté 2020 </a:t>
            </a:r>
            <a:r>
              <a:rPr lang="fr-FR" sz="3600" dirty="0"/>
              <a:t>	+ 219 990€</a:t>
            </a:r>
          </a:p>
          <a:p>
            <a:pPr algn="l"/>
            <a:r>
              <a:rPr lang="fr-FR" sz="3600" dirty="0"/>
              <a:t>	</a:t>
            </a:r>
          </a:p>
          <a:p>
            <a:pPr algn="l"/>
            <a:r>
              <a:rPr lang="fr-FR" sz="3600" dirty="0">
                <a:latin typeface="Roboto Bold"/>
                <a:ea typeface="Roboto Bold"/>
                <a:cs typeface="Roboto Bold"/>
                <a:sym typeface="Roboto Bold"/>
              </a:rPr>
              <a:t>		</a:t>
            </a:r>
            <a:r>
              <a:rPr lang="fr-FR" sz="3600" b="1" i="1" dirty="0">
                <a:latin typeface="Fira Sans" panose="020B0503050000020004" pitchFamily="34" charset="0"/>
                <a:ea typeface="Roboto Bold"/>
                <a:cs typeface="Roboto Bold"/>
                <a:sym typeface="Roboto Bold"/>
              </a:rPr>
              <a:t>RÉSULTAT	+  51 551 €  		RÉSULTAT	+  271 541 €</a:t>
            </a:r>
            <a:endParaRPr lang="fr-FR" sz="3600" b="1" i="1" dirty="0">
              <a:latin typeface="Fira Sans" panose="020B0503050000020004" pitchFamily="34" charset="0"/>
              <a:sym typeface="Roboto Bold"/>
            </a:endParaRPr>
          </a:p>
          <a:p>
            <a:pPr algn="l"/>
            <a:r>
              <a:rPr lang="fr-FR" sz="3600" dirty="0">
                <a:latin typeface="Fira Sans" panose="020B0503050000020004" pitchFamily="34" charset="0"/>
              </a:rPr>
              <a:t>	Solde Restes à réaliser     -    15 000 €</a:t>
            </a:r>
          </a:p>
          <a:p>
            <a:pPr algn="l"/>
            <a:r>
              <a:rPr lang="fr-FR" sz="3600" b="1" i="1" dirty="0">
                <a:latin typeface="Fira Sans" panose="020B0503050000020004" pitchFamily="34" charset="0"/>
                <a:ea typeface="Roboto Bold"/>
                <a:cs typeface="Roboto Bold"/>
                <a:sym typeface="Roboto Bold"/>
              </a:rPr>
              <a:t>		</a:t>
            </a:r>
            <a:endParaRPr sz="3600" b="1" i="1" dirty="0">
              <a:latin typeface="Fira Sans" panose="020B0503050000020004" pitchFamily="34" charset="0"/>
            </a:endParaRPr>
          </a:p>
        </p:txBody>
      </p:sp>
      <p:sp>
        <p:nvSpPr>
          <p:cNvPr id="2" name="ZoneTexte 1">
            <a:extLst>
              <a:ext uri="{FF2B5EF4-FFF2-40B4-BE49-F238E27FC236}">
                <a16:creationId xmlns:a16="http://schemas.microsoft.com/office/drawing/2014/main" id="{96B28C08-3511-C541-A127-F6ADD828CAAD}"/>
              </a:ext>
            </a:extLst>
          </p:cNvPr>
          <p:cNvSpPr txBox="1"/>
          <p:nvPr/>
        </p:nvSpPr>
        <p:spPr>
          <a:xfrm>
            <a:off x="2466013" y="2221277"/>
            <a:ext cx="20860000" cy="186512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r>
              <a:rPr lang="fr-FR" sz="3200" b="1" dirty="0">
                <a:solidFill>
                  <a:schemeClr val="bg1"/>
                </a:solidFill>
              </a:rPr>
              <a:t>Le Compte Administratif est le bilan financier de l’ordonnateur qui doit rendre compte annuellement des opérations budgétaires qu’il a exécutées. Il présente les résultats comptables de l’exercice. </a:t>
            </a:r>
            <a:endParaRPr lang="fr-FR" sz="2400" b="1" dirty="0">
              <a:solidFill>
                <a:schemeClr val="bg1"/>
              </a:solidFill>
            </a:endParaRPr>
          </a:p>
          <a:p>
            <a:pPr marL="0" marR="0" indent="0" algn="ctr" defTabSz="1828800" rtl="0" fontAlgn="auto" latinLnBrk="0" hangingPunct="0">
              <a:lnSpc>
                <a:spcPct val="130000"/>
              </a:lnSpc>
              <a:spcBef>
                <a:spcPts val="0"/>
              </a:spcBef>
              <a:spcAft>
                <a:spcPts val="0"/>
              </a:spcAft>
              <a:buClrTx/>
              <a:buSzTx/>
              <a:buFontTx/>
              <a:buNone/>
              <a:tabLst/>
            </a:pPr>
            <a:endParaRPr kumimoji="0" lang="fr-FR" sz="2000" b="0" i="0" u="none" strike="noStrike" cap="none" spc="0" normalizeH="0" baseline="0" dirty="0">
              <a:ln>
                <a:noFill/>
              </a:ln>
              <a:solidFill>
                <a:srgbClr val="7E7E85"/>
              </a:solidFill>
              <a:effectLst/>
              <a:uFillTx/>
              <a:latin typeface="Fira Sans SemiBold"/>
              <a:ea typeface="Fira Sans SemiBold"/>
              <a:cs typeface="Fira Sans SemiBold"/>
              <a:sym typeface="Fira Sans SemiBold"/>
            </a:endParaRPr>
          </a:p>
        </p:txBody>
      </p:sp>
      <p:sp>
        <p:nvSpPr>
          <p:cNvPr id="19" name="Shape 427">
            <a:extLst>
              <a:ext uri="{FF2B5EF4-FFF2-40B4-BE49-F238E27FC236}">
                <a16:creationId xmlns:a16="http://schemas.microsoft.com/office/drawing/2014/main" id="{55C1067D-088A-C549-ACBE-35908F839427}"/>
              </a:ext>
            </a:extLst>
          </p:cNvPr>
          <p:cNvSpPr/>
          <p:nvPr/>
        </p:nvSpPr>
        <p:spPr>
          <a:xfrm>
            <a:off x="12204000" y="7200000"/>
            <a:ext cx="1" cy="576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18"/>
                                        </p:tgtEl>
                                        <p:attrNameLst>
                                          <p:attrName>style.visibility</p:attrName>
                                        </p:attrNameLst>
                                      </p:cBhvr>
                                      <p:to>
                                        <p:strVal val="visible"/>
                                      </p:to>
                                    </p:set>
                                    <p:animEffect transition="in" filter="fade">
                                      <p:cBhvr>
                                        <p:cTn id="11" dur="500"/>
                                        <p:tgtEl>
                                          <p:spTgt spid="41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20"/>
                                        </p:tgtEl>
                                        <p:attrNameLst>
                                          <p:attrName>style.visibility</p:attrName>
                                        </p:attrNameLst>
                                      </p:cBhvr>
                                      <p:to>
                                        <p:strVal val="visible"/>
                                      </p:to>
                                    </p:set>
                                    <p:animEffect transition="in" filter="fade">
                                      <p:cBhvr>
                                        <p:cTn id="20" dur="500"/>
                                        <p:tgtEl>
                                          <p:spTgt spid="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418" grpId="0" animBg="1"/>
      <p:bldP spid="419" grpId="0" animBg="1"/>
      <p:bldP spid="4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prstGeom prst="rect">
            <a:avLst/>
          </a:prstGeom>
        </p:spPr>
        <p:txBody>
          <a:bodyPr/>
          <a:lstStyle/>
          <a:p>
            <a:r>
              <a:rPr lang="fr-FR" dirty="0"/>
              <a:t>La section de fonctionnement CA 2021</a:t>
            </a:r>
            <a:endParaRPr dirty="0"/>
          </a:p>
        </p:txBody>
      </p:sp>
      <p:sp>
        <p:nvSpPr>
          <p:cNvPr id="507" name="Shape 5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15</a:t>
            </a:fld>
            <a:endParaRPr/>
          </a:p>
        </p:txBody>
      </p:sp>
      <p:graphicFrame>
        <p:nvGraphicFramePr>
          <p:cNvPr id="491" name="Chart 491"/>
          <p:cNvGraphicFramePr/>
          <p:nvPr>
            <p:extLst>
              <p:ext uri="{D42A27DB-BD31-4B8C-83A1-F6EECF244321}">
                <p14:modId xmlns:p14="http://schemas.microsoft.com/office/powerpoint/2010/main" val="788305798"/>
              </p:ext>
            </p:extLst>
          </p:nvPr>
        </p:nvGraphicFramePr>
        <p:xfrm>
          <a:off x="2560026" y="3564314"/>
          <a:ext cx="3592528" cy="3592528"/>
        </p:xfrm>
        <a:graphic>
          <a:graphicData uri="http://schemas.openxmlformats.org/drawingml/2006/chart">
            <c:chart xmlns:c="http://schemas.openxmlformats.org/drawingml/2006/chart" xmlns:r="http://schemas.openxmlformats.org/officeDocument/2006/relationships" r:id="rId3"/>
          </a:graphicData>
        </a:graphic>
      </p:graphicFrame>
      <p:sp>
        <p:nvSpPr>
          <p:cNvPr id="500" name="Shape 500"/>
          <p:cNvSpPr/>
          <p:nvPr/>
        </p:nvSpPr>
        <p:spPr>
          <a:xfrm>
            <a:off x="7874384" y="2389064"/>
            <a:ext cx="2520394" cy="838625"/>
          </a:xfrm>
          <a:prstGeom prst="rect">
            <a:avLst/>
          </a:prstGeom>
          <a:solidFill>
            <a:schemeClr val="accent3">
              <a:hueOff val="3956102"/>
              <a:satOff val="-37830"/>
              <a:lumOff val="-30327"/>
            </a:schemeClr>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3600" dirty="0"/>
              <a:t>425 407 €</a:t>
            </a:r>
            <a:endParaRPr sz="3600" dirty="0"/>
          </a:p>
        </p:txBody>
      </p:sp>
      <p:sp>
        <p:nvSpPr>
          <p:cNvPr id="27" name="Shape 500">
            <a:extLst>
              <a:ext uri="{FF2B5EF4-FFF2-40B4-BE49-F238E27FC236}">
                <a16:creationId xmlns:a16="http://schemas.microsoft.com/office/drawing/2014/main" id="{B0B5E64A-1832-A749-B34A-05D07B61BF5D}"/>
              </a:ext>
            </a:extLst>
          </p:cNvPr>
          <p:cNvSpPr/>
          <p:nvPr/>
        </p:nvSpPr>
        <p:spPr>
          <a:xfrm>
            <a:off x="8984990" y="3128093"/>
            <a:ext cx="2431397" cy="547969"/>
          </a:xfrm>
          <a:prstGeom prst="rect">
            <a:avLst/>
          </a:prstGeom>
          <a:solidFill>
            <a:srgbClr val="A8C1B9"/>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2000" dirty="0"/>
              <a:t>422 028 € en 2020</a:t>
            </a:r>
            <a:endParaRPr sz="2000" dirty="0"/>
          </a:p>
        </p:txBody>
      </p:sp>
      <p:sp>
        <p:nvSpPr>
          <p:cNvPr id="28" name="Shape 485">
            <a:extLst>
              <a:ext uri="{FF2B5EF4-FFF2-40B4-BE49-F238E27FC236}">
                <a16:creationId xmlns:a16="http://schemas.microsoft.com/office/drawing/2014/main" id="{AEB4EF6D-D55C-9143-A295-913A593CD9B7}"/>
              </a:ext>
            </a:extLst>
          </p:cNvPr>
          <p:cNvSpPr txBox="1">
            <a:spLocks/>
          </p:cNvSpPr>
          <p:nvPr/>
        </p:nvSpPr>
        <p:spPr>
          <a:xfrm>
            <a:off x="3447527" y="2389064"/>
            <a:ext cx="8744473" cy="705611"/>
          </a:xfrm>
          <a:prstGeom prst="rect">
            <a:avLst/>
          </a:prstGeom>
          <a:ln w="12700"/>
        </p:spPr>
        <p:txBody>
          <a:bodyPr>
            <a:normAutofit/>
          </a:bodyPr>
          <a:lstStyle>
            <a:lvl1pPr marL="0" marR="0" indent="0" algn="l" defTabSz="1261872" rtl="0" eaLnBrk="1" latinLnBrk="0" hangingPunct="1">
              <a:lnSpc>
                <a:spcPct val="90000"/>
              </a:lnSpc>
              <a:spcBef>
                <a:spcPts val="1300"/>
              </a:spcBef>
              <a:spcAft>
                <a:spcPts val="0"/>
              </a:spcAft>
              <a:buClrTx/>
              <a:buSzTx/>
              <a:buFontTx/>
              <a:buNone/>
              <a:tabLst/>
              <a:defRPr sz="3450" b="0" i="1" u="none" strike="noStrike" cap="none" spc="0" baseline="0">
                <a:ln>
                  <a:noFill/>
                </a:ln>
                <a:solidFill>
                  <a:schemeClr val="accent1">
                    <a:hueOff val="-10891698"/>
                    <a:satOff val="15195"/>
                    <a:lumOff val="-20585"/>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3600" dirty="0"/>
              <a:t>Recettes réelles</a:t>
            </a:r>
          </a:p>
        </p:txBody>
      </p:sp>
      <p:sp>
        <p:nvSpPr>
          <p:cNvPr id="29" name="Shape 485">
            <a:extLst>
              <a:ext uri="{FF2B5EF4-FFF2-40B4-BE49-F238E27FC236}">
                <a16:creationId xmlns:a16="http://schemas.microsoft.com/office/drawing/2014/main" id="{C12C2B4E-E785-434B-9F65-B478A61221AC}"/>
              </a:ext>
            </a:extLst>
          </p:cNvPr>
          <p:cNvSpPr txBox="1">
            <a:spLocks/>
          </p:cNvSpPr>
          <p:nvPr/>
        </p:nvSpPr>
        <p:spPr>
          <a:xfrm>
            <a:off x="13989225" y="2389019"/>
            <a:ext cx="8744473" cy="705611"/>
          </a:xfrm>
          <a:prstGeom prst="rect">
            <a:avLst/>
          </a:prstGeom>
          <a:ln w="12700"/>
        </p:spPr>
        <p:txBody>
          <a:bodyPr>
            <a:normAutofit/>
          </a:bodyPr>
          <a:lstStyle>
            <a:lvl1pPr marL="0" marR="0" indent="0" algn="l" defTabSz="1261872" rtl="0" eaLnBrk="1" latinLnBrk="0" hangingPunct="1">
              <a:lnSpc>
                <a:spcPct val="90000"/>
              </a:lnSpc>
              <a:spcBef>
                <a:spcPts val="1300"/>
              </a:spcBef>
              <a:spcAft>
                <a:spcPts val="0"/>
              </a:spcAft>
              <a:buClrTx/>
              <a:buSzTx/>
              <a:buFontTx/>
              <a:buNone/>
              <a:tabLst/>
              <a:defRPr sz="3450" b="0" i="1" u="none" strike="noStrike" cap="none" spc="0" baseline="0">
                <a:ln>
                  <a:noFill/>
                </a:ln>
                <a:solidFill>
                  <a:schemeClr val="accent1">
                    <a:hueOff val="-10891698"/>
                    <a:satOff val="15195"/>
                    <a:lumOff val="-20585"/>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3600" dirty="0"/>
              <a:t>Dépenses réelles</a:t>
            </a:r>
          </a:p>
        </p:txBody>
      </p:sp>
      <p:sp>
        <p:nvSpPr>
          <p:cNvPr id="31" name="Shape 500">
            <a:extLst>
              <a:ext uri="{FF2B5EF4-FFF2-40B4-BE49-F238E27FC236}">
                <a16:creationId xmlns:a16="http://schemas.microsoft.com/office/drawing/2014/main" id="{A742A64E-ADCF-644F-B53A-74E7BADBCE3E}"/>
              </a:ext>
            </a:extLst>
          </p:cNvPr>
          <p:cNvSpPr/>
          <p:nvPr/>
        </p:nvSpPr>
        <p:spPr>
          <a:xfrm>
            <a:off x="19482198" y="2390400"/>
            <a:ext cx="2477690" cy="838625"/>
          </a:xfrm>
          <a:prstGeom prst="rect">
            <a:avLst/>
          </a:prstGeom>
          <a:solidFill>
            <a:schemeClr val="accent3">
              <a:hueOff val="3956102"/>
              <a:satOff val="-37830"/>
              <a:lumOff val="-30327"/>
            </a:schemeClr>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3600" dirty="0"/>
              <a:t>355 559 €</a:t>
            </a:r>
            <a:endParaRPr sz="3600" dirty="0"/>
          </a:p>
        </p:txBody>
      </p:sp>
      <p:sp>
        <p:nvSpPr>
          <p:cNvPr id="33" name="Shape 500">
            <a:extLst>
              <a:ext uri="{FF2B5EF4-FFF2-40B4-BE49-F238E27FC236}">
                <a16:creationId xmlns:a16="http://schemas.microsoft.com/office/drawing/2014/main" id="{156D0C8A-0742-2049-9283-D8BCCEF78292}"/>
              </a:ext>
            </a:extLst>
          </p:cNvPr>
          <p:cNvSpPr/>
          <p:nvPr/>
        </p:nvSpPr>
        <p:spPr>
          <a:xfrm>
            <a:off x="20566031" y="3150000"/>
            <a:ext cx="2408269" cy="548866"/>
          </a:xfrm>
          <a:prstGeom prst="rect">
            <a:avLst/>
          </a:prstGeom>
          <a:solidFill>
            <a:srgbClr val="A8C1B9"/>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2000" dirty="0"/>
              <a:t>332 937 € en 2020</a:t>
            </a:r>
            <a:endParaRPr sz="2000" dirty="0"/>
          </a:p>
        </p:txBody>
      </p:sp>
      <p:sp>
        <p:nvSpPr>
          <p:cNvPr id="36" name="Shape 427">
            <a:extLst>
              <a:ext uri="{FF2B5EF4-FFF2-40B4-BE49-F238E27FC236}">
                <a16:creationId xmlns:a16="http://schemas.microsoft.com/office/drawing/2014/main" id="{26F8CDA4-C53E-F440-A414-AB615587D1C0}"/>
              </a:ext>
            </a:extLst>
          </p:cNvPr>
          <p:cNvSpPr/>
          <p:nvPr/>
        </p:nvSpPr>
        <p:spPr>
          <a:xfrm>
            <a:off x="12192001" y="2847120"/>
            <a:ext cx="0"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17" name="Shape 499">
            <a:extLst>
              <a:ext uri="{FF2B5EF4-FFF2-40B4-BE49-F238E27FC236}">
                <a16:creationId xmlns:a16="http://schemas.microsoft.com/office/drawing/2014/main" id="{FB1F08B1-8B1F-3B4F-BA15-71D655D926F0}"/>
              </a:ext>
            </a:extLst>
          </p:cNvPr>
          <p:cNvSpPr/>
          <p:nvPr/>
        </p:nvSpPr>
        <p:spPr>
          <a:xfrm>
            <a:off x="18783719" y="7642448"/>
            <a:ext cx="4479846" cy="2460415"/>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r>
              <a:rPr lang="fr-FR" sz="2800" b="1" dirty="0">
                <a:solidFill>
                  <a:schemeClr val="bg1"/>
                </a:solidFill>
              </a:rPr>
              <a:t>Charges à caractère général</a:t>
            </a:r>
          </a:p>
          <a:p>
            <a:r>
              <a:rPr lang="fr-FR" sz="3200" b="1" dirty="0">
                <a:solidFill>
                  <a:schemeClr val="bg1"/>
                </a:solidFill>
              </a:rPr>
              <a:t>80 539 €</a:t>
            </a:r>
          </a:p>
          <a:p>
            <a:r>
              <a:rPr lang="fr-FR" sz="2800" dirty="0">
                <a:solidFill>
                  <a:schemeClr val="bg1"/>
                </a:solidFill>
              </a:rPr>
              <a:t>20,30 %</a:t>
            </a:r>
            <a:endParaRPr dirty="0">
              <a:solidFill>
                <a:schemeClr val="bg1"/>
              </a:solidFill>
            </a:endParaRPr>
          </a:p>
        </p:txBody>
      </p:sp>
      <p:sp>
        <p:nvSpPr>
          <p:cNvPr id="18" name="Shape 499">
            <a:extLst>
              <a:ext uri="{FF2B5EF4-FFF2-40B4-BE49-F238E27FC236}">
                <a16:creationId xmlns:a16="http://schemas.microsoft.com/office/drawing/2014/main" id="{74B67E5D-8960-E34F-A8AA-AE35CB56AA22}"/>
              </a:ext>
            </a:extLst>
          </p:cNvPr>
          <p:cNvSpPr/>
          <p:nvPr/>
        </p:nvSpPr>
        <p:spPr>
          <a:xfrm>
            <a:off x="17678168" y="4562941"/>
            <a:ext cx="4479846" cy="2460415"/>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r>
              <a:rPr lang="fr-FR" sz="2800" b="1" dirty="0">
                <a:solidFill>
                  <a:schemeClr val="bg1"/>
                </a:solidFill>
              </a:rPr>
              <a:t>Autres charges de</a:t>
            </a:r>
          </a:p>
          <a:p>
            <a:r>
              <a:rPr lang="fr-FR" sz="2800" b="1" dirty="0">
                <a:solidFill>
                  <a:schemeClr val="bg1"/>
                </a:solidFill>
              </a:rPr>
              <a:t>gestion courante</a:t>
            </a:r>
          </a:p>
          <a:p>
            <a:r>
              <a:rPr lang="fr-FR" sz="3200" b="1" dirty="0">
                <a:solidFill>
                  <a:schemeClr val="bg1"/>
                </a:solidFill>
              </a:rPr>
              <a:t>81 831 €</a:t>
            </a:r>
          </a:p>
          <a:p>
            <a:r>
              <a:rPr lang="fr-FR" sz="2800" dirty="0">
                <a:solidFill>
                  <a:schemeClr val="bg1"/>
                </a:solidFill>
              </a:rPr>
              <a:t>20,60 %</a:t>
            </a:r>
            <a:endParaRPr dirty="0">
              <a:solidFill>
                <a:schemeClr val="bg1"/>
              </a:solidFill>
            </a:endParaRPr>
          </a:p>
        </p:txBody>
      </p:sp>
      <p:sp>
        <p:nvSpPr>
          <p:cNvPr id="19" name="Shape 499">
            <a:extLst>
              <a:ext uri="{FF2B5EF4-FFF2-40B4-BE49-F238E27FC236}">
                <a16:creationId xmlns:a16="http://schemas.microsoft.com/office/drawing/2014/main" id="{A6406A78-608E-3A44-A651-B38768B54183}"/>
              </a:ext>
            </a:extLst>
          </p:cNvPr>
          <p:cNvSpPr/>
          <p:nvPr/>
        </p:nvSpPr>
        <p:spPr>
          <a:xfrm>
            <a:off x="13540413" y="7485834"/>
            <a:ext cx="4839773" cy="2460415"/>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r>
              <a:rPr lang="fr-FR" sz="2800" b="1" dirty="0">
                <a:solidFill>
                  <a:schemeClr val="bg1"/>
                </a:solidFill>
              </a:rPr>
              <a:t>Charges de personnel</a:t>
            </a:r>
          </a:p>
          <a:p>
            <a:r>
              <a:rPr lang="fr-FR" sz="2800" b="1" dirty="0">
                <a:solidFill>
                  <a:schemeClr val="bg1"/>
                </a:solidFill>
              </a:rPr>
              <a:t>et frais assimilés</a:t>
            </a:r>
          </a:p>
          <a:p>
            <a:r>
              <a:rPr lang="fr-FR" sz="3200" b="1" dirty="0">
                <a:solidFill>
                  <a:schemeClr val="bg1"/>
                </a:solidFill>
              </a:rPr>
              <a:t>234 687 €</a:t>
            </a:r>
          </a:p>
          <a:p>
            <a:r>
              <a:rPr lang="fr-FR" sz="2800" dirty="0">
                <a:solidFill>
                  <a:schemeClr val="bg1"/>
                </a:solidFill>
              </a:rPr>
              <a:t>59,10 %</a:t>
            </a:r>
            <a:endParaRPr dirty="0">
              <a:solidFill>
                <a:schemeClr val="bg1"/>
              </a:solidFill>
            </a:endParaRPr>
          </a:p>
        </p:txBody>
      </p:sp>
      <p:sp>
        <p:nvSpPr>
          <p:cNvPr id="20" name="Shape 500">
            <a:extLst>
              <a:ext uri="{FF2B5EF4-FFF2-40B4-BE49-F238E27FC236}">
                <a16:creationId xmlns:a16="http://schemas.microsoft.com/office/drawing/2014/main" id="{6D9A6CA5-FB59-284D-9550-ED71143DA36D}"/>
              </a:ext>
            </a:extLst>
          </p:cNvPr>
          <p:cNvSpPr/>
          <p:nvPr/>
        </p:nvSpPr>
        <p:spPr>
          <a:xfrm>
            <a:off x="9443518" y="3664411"/>
            <a:ext cx="2431397" cy="548866"/>
          </a:xfrm>
          <a:prstGeom prst="rect">
            <a:avLst/>
          </a:prstGeom>
          <a:solidFill>
            <a:srgbClr val="A8C1B9"/>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2000" dirty="0"/>
              <a:t>475 217 € en 2019</a:t>
            </a:r>
            <a:endParaRPr sz="2000" dirty="0"/>
          </a:p>
        </p:txBody>
      </p:sp>
      <p:sp>
        <p:nvSpPr>
          <p:cNvPr id="23" name="Shape 500">
            <a:extLst>
              <a:ext uri="{FF2B5EF4-FFF2-40B4-BE49-F238E27FC236}">
                <a16:creationId xmlns:a16="http://schemas.microsoft.com/office/drawing/2014/main" id="{452D4A23-11B0-4F4F-9DD4-3E40F70E1DBE}"/>
              </a:ext>
            </a:extLst>
          </p:cNvPr>
          <p:cNvSpPr/>
          <p:nvPr/>
        </p:nvSpPr>
        <p:spPr>
          <a:xfrm>
            <a:off x="21366131" y="3630390"/>
            <a:ext cx="2408269" cy="548866"/>
          </a:xfrm>
          <a:prstGeom prst="rect">
            <a:avLst/>
          </a:prstGeom>
          <a:solidFill>
            <a:srgbClr val="A8C1B9"/>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2000" dirty="0"/>
              <a:t>381 022 € en 2019</a:t>
            </a:r>
            <a:endParaRPr sz="2000" dirty="0"/>
          </a:p>
        </p:txBody>
      </p:sp>
      <p:sp>
        <p:nvSpPr>
          <p:cNvPr id="24" name="Shape 500">
            <a:extLst>
              <a:ext uri="{FF2B5EF4-FFF2-40B4-BE49-F238E27FC236}">
                <a16:creationId xmlns:a16="http://schemas.microsoft.com/office/drawing/2014/main" id="{F1E89A91-CE93-9E48-8FAF-F875C899BFF5}"/>
              </a:ext>
            </a:extLst>
          </p:cNvPr>
          <p:cNvSpPr/>
          <p:nvPr/>
        </p:nvSpPr>
        <p:spPr>
          <a:xfrm>
            <a:off x="19568908" y="3146199"/>
            <a:ext cx="997124" cy="476026"/>
          </a:xfrm>
          <a:prstGeom prst="rect">
            <a:avLst/>
          </a:prstGeom>
          <a:solidFill>
            <a:schemeClr val="bg1">
              <a:lumMod val="90000"/>
            </a:schemeClr>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b="1" dirty="0">
                <a:solidFill>
                  <a:srgbClr val="002060"/>
                </a:solidFill>
              </a:rPr>
              <a:t>+ 6,7 %</a:t>
            </a:r>
            <a:endParaRPr b="1" dirty="0">
              <a:solidFill>
                <a:srgbClr val="002060"/>
              </a:solidFill>
            </a:endParaRPr>
          </a:p>
        </p:txBody>
      </p:sp>
      <p:sp>
        <p:nvSpPr>
          <p:cNvPr id="25" name="Shape 500">
            <a:extLst>
              <a:ext uri="{FF2B5EF4-FFF2-40B4-BE49-F238E27FC236}">
                <a16:creationId xmlns:a16="http://schemas.microsoft.com/office/drawing/2014/main" id="{EB499B2F-8AC8-9C47-B582-D2DDED5FC6A5}"/>
              </a:ext>
            </a:extLst>
          </p:cNvPr>
          <p:cNvSpPr/>
          <p:nvPr/>
        </p:nvSpPr>
        <p:spPr>
          <a:xfrm>
            <a:off x="7949777" y="3129177"/>
            <a:ext cx="1035213" cy="476026"/>
          </a:xfrm>
          <a:prstGeom prst="rect">
            <a:avLst/>
          </a:prstGeom>
          <a:solidFill>
            <a:schemeClr val="bg1">
              <a:lumMod val="90000"/>
            </a:schemeClr>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b="1" dirty="0">
                <a:solidFill>
                  <a:srgbClr val="002060"/>
                </a:solidFill>
              </a:rPr>
              <a:t>+ 0,1%</a:t>
            </a:r>
            <a:endParaRPr b="1" dirty="0">
              <a:solidFill>
                <a:srgbClr val="002060"/>
              </a:solidFill>
            </a:endParaRPr>
          </a:p>
        </p:txBody>
      </p:sp>
      <p:sp>
        <p:nvSpPr>
          <p:cNvPr id="499" name="Shape 499"/>
          <p:cNvSpPr/>
          <p:nvPr/>
        </p:nvSpPr>
        <p:spPr>
          <a:xfrm>
            <a:off x="3916629" y="11628039"/>
            <a:ext cx="6478149" cy="970713"/>
          </a:xfrm>
          <a:prstGeom prst="rect">
            <a:avLst/>
          </a:prstGeom>
          <a:solidFill>
            <a:schemeClr val="bg1">
              <a:alpha val="50000"/>
            </a:schemeClr>
          </a:solidFill>
          <a:ln>
            <a:noFill/>
          </a:ln>
          <a:extLst>
            <a:ext uri="{C572A759-6A51-4108-AA02-DFA0A04FC94B}">
              <ma14:wrappingTextBoxFlag xmlns="" xmlns:ma14="http://schemas.microsoft.com/office/mac/drawingml/2011/main" val="1"/>
            </a:ext>
          </a:extLst>
        </p:spPr>
        <p:style>
          <a:lnRef idx="0">
            <a:scrgbClr r="0" g="0" b="0"/>
          </a:lnRef>
          <a:fillRef idx="0">
            <a:scrgbClr r="0" g="0" b="0"/>
          </a:fillRef>
          <a:effectRef idx="0">
            <a:scrgbClr r="0" g="0" b="0"/>
          </a:effectRef>
          <a:fontRef idx="minor">
            <a:schemeClr val="lt1"/>
          </a:fontRef>
        </p:style>
        <p:txBody>
          <a:bodyPr wrap="square" tIns="91439" bIns="91439">
            <a:spAutoFit/>
          </a:bodyPr>
          <a:lstStyle/>
          <a:p>
            <a:r>
              <a:rPr lang="fr-FR" sz="4400" dirty="0">
                <a:solidFill>
                  <a:srgbClr val="574B5C"/>
                </a:solidFill>
                <a:highlight>
                  <a:srgbClr val="A8C1B9"/>
                </a:highlight>
                <a:latin typeface="Arial Narrow" panose="020B0604020202020204" pitchFamily="34" charset="0"/>
                <a:cs typeface="Arial Narrow" panose="020B0604020202020204" pitchFamily="34" charset="0"/>
              </a:rPr>
              <a:t>Cotisations (2,37 €/habitant)</a:t>
            </a:r>
            <a:r>
              <a:rPr lang="fr-FR" sz="1200" dirty="0">
                <a:solidFill>
                  <a:srgbClr val="574B5C"/>
                </a:solidFill>
                <a:highlight>
                  <a:srgbClr val="A8C1B9"/>
                </a:highlight>
                <a:latin typeface="Arial Narrow" panose="020B0604020202020204" pitchFamily="34" charset="0"/>
                <a:cs typeface="Arial Narrow" panose="020B0604020202020204" pitchFamily="34" charset="0"/>
              </a:rPr>
              <a:t>)</a:t>
            </a:r>
            <a:endParaRPr lang="fr-FR" sz="2400" dirty="0">
              <a:solidFill>
                <a:schemeClr val="bg1"/>
              </a:solidFill>
              <a:latin typeface="Arial Narrow" panose="020B0604020202020204" pitchFamily="34" charset="0"/>
              <a:cs typeface="Arial Narrow" panose="020B0604020202020204" pitchFamily="34" charset="0"/>
            </a:endParaRPr>
          </a:p>
        </p:txBody>
      </p:sp>
      <p:graphicFrame>
        <p:nvGraphicFramePr>
          <p:cNvPr id="26" name="Graphique 25">
            <a:extLst>
              <a:ext uri="{FF2B5EF4-FFF2-40B4-BE49-F238E27FC236}">
                <a16:creationId xmlns:a16="http://schemas.microsoft.com/office/drawing/2014/main" id="{70D8B068-863B-4746-8D11-6924D1C13AF5}"/>
              </a:ext>
            </a:extLst>
          </p:cNvPr>
          <p:cNvGraphicFramePr/>
          <p:nvPr>
            <p:extLst>
              <p:ext uri="{D42A27DB-BD31-4B8C-83A1-F6EECF244321}">
                <p14:modId xmlns:p14="http://schemas.microsoft.com/office/powerpoint/2010/main" val="3610170475"/>
              </p:ext>
            </p:extLst>
          </p:nvPr>
        </p:nvGraphicFramePr>
        <p:xfrm>
          <a:off x="2560026" y="4141521"/>
          <a:ext cx="7834752" cy="7021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Graphique 29">
            <a:extLst>
              <a:ext uri="{FF2B5EF4-FFF2-40B4-BE49-F238E27FC236}">
                <a16:creationId xmlns:a16="http://schemas.microsoft.com/office/drawing/2014/main" id="{70D8B068-863B-4746-8D11-6924D1C13AF5}"/>
              </a:ext>
            </a:extLst>
          </p:cNvPr>
          <p:cNvGraphicFramePr/>
          <p:nvPr>
            <p:extLst>
              <p:ext uri="{D42A27DB-BD31-4B8C-83A1-F6EECF244321}">
                <p14:modId xmlns:p14="http://schemas.microsoft.com/office/powerpoint/2010/main" val="615991283"/>
              </p:ext>
            </p:extLst>
          </p:nvPr>
        </p:nvGraphicFramePr>
        <p:xfrm>
          <a:off x="14509630" y="4141521"/>
          <a:ext cx="7970793" cy="7021059"/>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91" grpId="0">
        <p:bldAsOne/>
      </p:bldGraphic>
      <p:bldP spid="17" grpId="0" animBg="1"/>
      <p:bldP spid="18" grpId="0" animBg="1"/>
      <p:bldP spid="19" grpId="0" animBg="1"/>
      <p:bldP spid="49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Shape 490"/>
          <p:cNvSpPr>
            <a:spLocks noGrp="1"/>
          </p:cNvSpPr>
          <p:nvPr>
            <p:ph type="body" sz="quarter" idx="14"/>
          </p:nvPr>
        </p:nvSpPr>
        <p:spPr>
          <a:prstGeom prst="rect">
            <a:avLst/>
          </a:prstGeom>
        </p:spPr>
        <p:txBody>
          <a:bodyPr/>
          <a:lstStyle/>
          <a:p>
            <a:r>
              <a:rPr lang="fr-FR" dirty="0"/>
              <a:t>La section d’investissement CA 2021</a:t>
            </a:r>
            <a:endParaRPr dirty="0"/>
          </a:p>
        </p:txBody>
      </p:sp>
      <p:sp>
        <p:nvSpPr>
          <p:cNvPr id="507" name="Shape 507"/>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16</a:t>
            </a:fld>
            <a:endParaRPr/>
          </a:p>
        </p:txBody>
      </p:sp>
      <p:graphicFrame>
        <p:nvGraphicFramePr>
          <p:cNvPr id="491" name="Chart 491"/>
          <p:cNvGraphicFramePr/>
          <p:nvPr/>
        </p:nvGraphicFramePr>
        <p:xfrm>
          <a:off x="2560026" y="3564314"/>
          <a:ext cx="3592528" cy="3592528"/>
        </p:xfrm>
        <a:graphic>
          <a:graphicData uri="http://schemas.openxmlformats.org/drawingml/2006/chart">
            <c:chart xmlns:c="http://schemas.openxmlformats.org/drawingml/2006/chart" xmlns:r="http://schemas.openxmlformats.org/officeDocument/2006/relationships" r:id="rId3"/>
          </a:graphicData>
        </a:graphic>
      </p:graphicFrame>
      <p:sp>
        <p:nvSpPr>
          <p:cNvPr id="500" name="Shape 500"/>
          <p:cNvSpPr/>
          <p:nvPr/>
        </p:nvSpPr>
        <p:spPr>
          <a:xfrm>
            <a:off x="7873200" y="2390400"/>
            <a:ext cx="2390400" cy="838625"/>
          </a:xfrm>
          <a:prstGeom prst="rect">
            <a:avLst/>
          </a:prstGeom>
          <a:solidFill>
            <a:schemeClr val="accent3">
              <a:hueOff val="3956102"/>
              <a:satOff val="-37830"/>
              <a:lumOff val="-30327"/>
            </a:schemeClr>
          </a:solidFill>
          <a:ln w="25400">
            <a:miter lim="400000"/>
          </a:ln>
          <a:extLst>
            <a:ext uri="{C572A759-6A51-4108-AA02-DFA0A04FC94B}">
              <ma14:wrappingTextBoxFlag xmlns="" xmlns:ma14="http://schemas.microsoft.com/office/mac/drawingml/2011/main" val="1"/>
            </a:ext>
          </a:extLst>
        </p:spPr>
        <p:txBody>
          <a:bodyPr tIns="91439" bIns="91439">
            <a:spAutoFit/>
          </a:bodyPr>
          <a:lstStyle>
            <a:lvl1pPr>
              <a:defRPr sz="1600">
                <a:solidFill>
                  <a:srgbClr val="FFFFFF"/>
                </a:solidFill>
                <a:latin typeface="Roboto Bold"/>
                <a:ea typeface="Roboto Bold"/>
                <a:cs typeface="Roboto Bold"/>
                <a:sym typeface="Roboto Bold"/>
              </a:defRPr>
            </a:lvl1pPr>
          </a:lstStyle>
          <a:p>
            <a:r>
              <a:rPr lang="fr-FR" sz="3600" dirty="0"/>
              <a:t>3 525 €</a:t>
            </a:r>
            <a:endParaRPr sz="3600" dirty="0"/>
          </a:p>
        </p:txBody>
      </p:sp>
      <p:sp>
        <p:nvSpPr>
          <p:cNvPr id="27" name="Shape 500">
            <a:extLst>
              <a:ext uri="{FF2B5EF4-FFF2-40B4-BE49-F238E27FC236}">
                <a16:creationId xmlns:a16="http://schemas.microsoft.com/office/drawing/2014/main" id="{B0B5E64A-1832-A749-B34A-05D07B61BF5D}"/>
              </a:ext>
            </a:extLst>
          </p:cNvPr>
          <p:cNvSpPr/>
          <p:nvPr/>
        </p:nvSpPr>
        <p:spPr>
          <a:xfrm>
            <a:off x="9068400" y="3148619"/>
            <a:ext cx="2356261" cy="547969"/>
          </a:xfrm>
          <a:prstGeom prst="rect">
            <a:avLst/>
          </a:prstGeom>
          <a:solidFill>
            <a:srgbClr val="A8C1B9"/>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2000" dirty="0"/>
              <a:t>90 167 € en 2020</a:t>
            </a:r>
            <a:endParaRPr sz="2000" dirty="0"/>
          </a:p>
        </p:txBody>
      </p:sp>
      <p:sp>
        <p:nvSpPr>
          <p:cNvPr id="28" name="Shape 485">
            <a:extLst>
              <a:ext uri="{FF2B5EF4-FFF2-40B4-BE49-F238E27FC236}">
                <a16:creationId xmlns:a16="http://schemas.microsoft.com/office/drawing/2014/main" id="{AEB4EF6D-D55C-9143-A295-913A593CD9B7}"/>
              </a:ext>
            </a:extLst>
          </p:cNvPr>
          <p:cNvSpPr txBox="1">
            <a:spLocks/>
          </p:cNvSpPr>
          <p:nvPr/>
        </p:nvSpPr>
        <p:spPr>
          <a:xfrm>
            <a:off x="3447527" y="2389064"/>
            <a:ext cx="8744473" cy="705611"/>
          </a:xfrm>
          <a:prstGeom prst="rect">
            <a:avLst/>
          </a:prstGeom>
          <a:ln w="12700"/>
        </p:spPr>
        <p:txBody>
          <a:bodyPr>
            <a:normAutofit/>
          </a:bodyPr>
          <a:lstStyle>
            <a:lvl1pPr marL="0" marR="0" indent="0" algn="l" defTabSz="1261872" rtl="0" eaLnBrk="1" latinLnBrk="0" hangingPunct="1">
              <a:lnSpc>
                <a:spcPct val="90000"/>
              </a:lnSpc>
              <a:spcBef>
                <a:spcPts val="1300"/>
              </a:spcBef>
              <a:spcAft>
                <a:spcPts val="0"/>
              </a:spcAft>
              <a:buClrTx/>
              <a:buSzTx/>
              <a:buFontTx/>
              <a:buNone/>
              <a:tabLst/>
              <a:defRPr sz="3450" b="0" i="1" u="none" strike="noStrike" cap="none" spc="0" baseline="0">
                <a:ln>
                  <a:noFill/>
                </a:ln>
                <a:solidFill>
                  <a:schemeClr val="accent1">
                    <a:hueOff val="-10891698"/>
                    <a:satOff val="15195"/>
                    <a:lumOff val="-20585"/>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3600" dirty="0"/>
              <a:t>Recettes réelles</a:t>
            </a:r>
          </a:p>
        </p:txBody>
      </p:sp>
      <p:sp>
        <p:nvSpPr>
          <p:cNvPr id="29" name="Shape 485">
            <a:extLst>
              <a:ext uri="{FF2B5EF4-FFF2-40B4-BE49-F238E27FC236}">
                <a16:creationId xmlns:a16="http://schemas.microsoft.com/office/drawing/2014/main" id="{C12C2B4E-E785-434B-9F65-B478A61221AC}"/>
              </a:ext>
            </a:extLst>
          </p:cNvPr>
          <p:cNvSpPr txBox="1">
            <a:spLocks/>
          </p:cNvSpPr>
          <p:nvPr/>
        </p:nvSpPr>
        <p:spPr>
          <a:xfrm>
            <a:off x="15672019" y="2384884"/>
            <a:ext cx="8744473" cy="705611"/>
          </a:xfrm>
          <a:prstGeom prst="rect">
            <a:avLst/>
          </a:prstGeom>
          <a:ln w="12700"/>
        </p:spPr>
        <p:txBody>
          <a:bodyPr>
            <a:normAutofit/>
          </a:bodyPr>
          <a:lstStyle>
            <a:lvl1pPr marL="0" marR="0" indent="0" algn="l" defTabSz="1261872" rtl="0" eaLnBrk="1" latinLnBrk="0" hangingPunct="1">
              <a:lnSpc>
                <a:spcPct val="90000"/>
              </a:lnSpc>
              <a:spcBef>
                <a:spcPts val="1300"/>
              </a:spcBef>
              <a:spcAft>
                <a:spcPts val="0"/>
              </a:spcAft>
              <a:buClrTx/>
              <a:buSzTx/>
              <a:buFontTx/>
              <a:buNone/>
              <a:tabLst/>
              <a:defRPr sz="3450" b="0" i="1" u="none" strike="noStrike" cap="none" spc="0" baseline="0">
                <a:ln>
                  <a:noFill/>
                </a:ln>
                <a:solidFill>
                  <a:schemeClr val="accent1">
                    <a:hueOff val="-10891698"/>
                    <a:satOff val="15195"/>
                    <a:lumOff val="-20585"/>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3600" dirty="0"/>
              <a:t>Dépenses réelles</a:t>
            </a:r>
          </a:p>
        </p:txBody>
      </p:sp>
      <p:sp>
        <p:nvSpPr>
          <p:cNvPr id="48" name="Shape 500">
            <a:extLst>
              <a:ext uri="{FF2B5EF4-FFF2-40B4-BE49-F238E27FC236}">
                <a16:creationId xmlns:a16="http://schemas.microsoft.com/office/drawing/2014/main" id="{9D0BE5DE-1435-1A43-BBC0-37A19EBD3474}"/>
              </a:ext>
            </a:extLst>
          </p:cNvPr>
          <p:cNvSpPr/>
          <p:nvPr/>
        </p:nvSpPr>
        <p:spPr>
          <a:xfrm>
            <a:off x="11023325" y="2007775"/>
            <a:ext cx="2789319" cy="795409"/>
          </a:xfrm>
          <a:prstGeom prst="rect">
            <a:avLst/>
          </a:prstGeom>
          <a:solidFill>
            <a:schemeClr val="accent3">
              <a:hueOff val="3956102"/>
              <a:satOff val="-37830"/>
              <a:lumOff val="-30327"/>
            </a:schemeClr>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dirty="0"/>
              <a:t>Reports sur l’exercice 2021</a:t>
            </a:r>
          </a:p>
          <a:p>
            <a:r>
              <a:rPr lang="fr-FR" dirty="0"/>
              <a:t>- 15 000 €</a:t>
            </a:r>
            <a:endParaRPr dirty="0"/>
          </a:p>
        </p:txBody>
      </p:sp>
      <p:sp>
        <p:nvSpPr>
          <p:cNvPr id="50" name="Shape 427">
            <a:extLst>
              <a:ext uri="{FF2B5EF4-FFF2-40B4-BE49-F238E27FC236}">
                <a16:creationId xmlns:a16="http://schemas.microsoft.com/office/drawing/2014/main" id="{CD4180C0-871B-B94C-B927-45F8159FB525}"/>
              </a:ext>
            </a:extLst>
          </p:cNvPr>
          <p:cNvSpPr/>
          <p:nvPr/>
        </p:nvSpPr>
        <p:spPr>
          <a:xfrm flipH="1">
            <a:off x="12204001" y="2905200"/>
            <a:ext cx="10501" cy="1008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51" name="Shape 500">
            <a:extLst>
              <a:ext uri="{FF2B5EF4-FFF2-40B4-BE49-F238E27FC236}">
                <a16:creationId xmlns:a16="http://schemas.microsoft.com/office/drawing/2014/main" id="{97972223-9791-9A4F-A3E5-22A2353AFD61}"/>
              </a:ext>
            </a:extLst>
          </p:cNvPr>
          <p:cNvSpPr/>
          <p:nvPr/>
        </p:nvSpPr>
        <p:spPr>
          <a:xfrm>
            <a:off x="20096473" y="2353606"/>
            <a:ext cx="2390400" cy="838625"/>
          </a:xfrm>
          <a:prstGeom prst="rect">
            <a:avLst/>
          </a:prstGeom>
          <a:solidFill>
            <a:schemeClr val="accent3">
              <a:hueOff val="3956102"/>
              <a:satOff val="-37830"/>
              <a:lumOff val="-30327"/>
            </a:schemeClr>
          </a:solidFill>
          <a:ln w="25400">
            <a:miter lim="400000"/>
          </a:ln>
          <a:extLst>
            <a:ext uri="{C572A759-6A51-4108-AA02-DFA0A04FC94B}">
              <ma14:wrappingTextBoxFlag xmlns="" xmlns:ma14="http://schemas.microsoft.com/office/mac/drawingml/2011/main" val="1"/>
            </a:ext>
          </a:extLst>
        </p:spPr>
        <p:txBody>
          <a:bodyPr tIns="91439" bIns="91439">
            <a:spAutoFit/>
          </a:bodyPr>
          <a:lstStyle>
            <a:lvl1pPr>
              <a:defRPr sz="1600">
                <a:solidFill>
                  <a:srgbClr val="FFFFFF"/>
                </a:solidFill>
                <a:latin typeface="Roboto Bold"/>
                <a:ea typeface="Roboto Bold"/>
                <a:cs typeface="Roboto Bold"/>
                <a:sym typeface="Roboto Bold"/>
              </a:defRPr>
            </a:lvl1pPr>
          </a:lstStyle>
          <a:p>
            <a:r>
              <a:rPr lang="fr-FR" sz="3600" dirty="0"/>
              <a:t>30 000  €</a:t>
            </a:r>
            <a:endParaRPr sz="3600" dirty="0"/>
          </a:p>
        </p:txBody>
      </p:sp>
      <p:sp>
        <p:nvSpPr>
          <p:cNvPr id="52" name="Shape 500">
            <a:extLst>
              <a:ext uri="{FF2B5EF4-FFF2-40B4-BE49-F238E27FC236}">
                <a16:creationId xmlns:a16="http://schemas.microsoft.com/office/drawing/2014/main" id="{4450C9E7-36BD-9148-84FE-4D81DBC9F57A}"/>
              </a:ext>
            </a:extLst>
          </p:cNvPr>
          <p:cNvSpPr/>
          <p:nvPr/>
        </p:nvSpPr>
        <p:spPr>
          <a:xfrm>
            <a:off x="21291673" y="3111825"/>
            <a:ext cx="2386714" cy="547969"/>
          </a:xfrm>
          <a:prstGeom prst="rect">
            <a:avLst/>
          </a:prstGeom>
          <a:solidFill>
            <a:srgbClr val="A8C1B9"/>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2000" dirty="0"/>
              <a:t>40 946 € en 2019</a:t>
            </a:r>
            <a:endParaRPr sz="2000" dirty="0"/>
          </a:p>
        </p:txBody>
      </p:sp>
      <p:sp>
        <p:nvSpPr>
          <p:cNvPr id="37" name="Shape 500">
            <a:extLst>
              <a:ext uri="{FF2B5EF4-FFF2-40B4-BE49-F238E27FC236}">
                <a16:creationId xmlns:a16="http://schemas.microsoft.com/office/drawing/2014/main" id="{8D14212C-1760-4D4B-93AA-3414FE6C4F80}"/>
              </a:ext>
            </a:extLst>
          </p:cNvPr>
          <p:cNvSpPr/>
          <p:nvPr/>
        </p:nvSpPr>
        <p:spPr>
          <a:xfrm>
            <a:off x="9573962" y="3695831"/>
            <a:ext cx="2356261" cy="547969"/>
          </a:xfrm>
          <a:prstGeom prst="rect">
            <a:avLst/>
          </a:prstGeom>
          <a:solidFill>
            <a:srgbClr val="A8C1B9"/>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2000" dirty="0"/>
              <a:t>104 323 € en 2019</a:t>
            </a:r>
            <a:endParaRPr sz="2000" dirty="0"/>
          </a:p>
        </p:txBody>
      </p:sp>
      <p:sp>
        <p:nvSpPr>
          <p:cNvPr id="39" name="Shape 500">
            <a:extLst>
              <a:ext uri="{FF2B5EF4-FFF2-40B4-BE49-F238E27FC236}">
                <a16:creationId xmlns:a16="http://schemas.microsoft.com/office/drawing/2014/main" id="{2EB99C9F-9629-5649-AAAE-B1B5E4B29011}"/>
              </a:ext>
            </a:extLst>
          </p:cNvPr>
          <p:cNvSpPr/>
          <p:nvPr/>
        </p:nvSpPr>
        <p:spPr>
          <a:xfrm>
            <a:off x="21729813" y="3579153"/>
            <a:ext cx="2386714" cy="547969"/>
          </a:xfrm>
          <a:prstGeom prst="rect">
            <a:avLst/>
          </a:prstGeom>
          <a:solidFill>
            <a:srgbClr val="A8C1B9"/>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2000" dirty="0"/>
              <a:t>168 893 € en 2018</a:t>
            </a:r>
            <a:endParaRPr sz="2000" dirty="0"/>
          </a:p>
        </p:txBody>
      </p:sp>
      <p:graphicFrame>
        <p:nvGraphicFramePr>
          <p:cNvPr id="18" name="Graphique 17">
            <a:extLst>
              <a:ext uri="{FF2B5EF4-FFF2-40B4-BE49-F238E27FC236}">
                <a16:creationId xmlns:a16="http://schemas.microsoft.com/office/drawing/2014/main" id="{70D8B068-863B-4746-8D11-6924D1C13AF5}"/>
              </a:ext>
            </a:extLst>
          </p:cNvPr>
          <p:cNvGraphicFramePr/>
          <p:nvPr>
            <p:extLst>
              <p:ext uri="{D42A27DB-BD31-4B8C-83A1-F6EECF244321}">
                <p14:modId xmlns:p14="http://schemas.microsoft.com/office/powerpoint/2010/main" val="860186517"/>
              </p:ext>
            </p:extLst>
          </p:nvPr>
        </p:nvGraphicFramePr>
        <p:xfrm>
          <a:off x="2209915" y="4352787"/>
          <a:ext cx="8644111" cy="780335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phique 18">
            <a:extLst>
              <a:ext uri="{FF2B5EF4-FFF2-40B4-BE49-F238E27FC236}">
                <a16:creationId xmlns:a16="http://schemas.microsoft.com/office/drawing/2014/main" id="{70D8B068-863B-4746-8D11-6924D1C13AF5}"/>
              </a:ext>
            </a:extLst>
          </p:cNvPr>
          <p:cNvGraphicFramePr/>
          <p:nvPr>
            <p:extLst>
              <p:ext uri="{D42A27DB-BD31-4B8C-83A1-F6EECF244321}">
                <p14:modId xmlns:p14="http://schemas.microsoft.com/office/powerpoint/2010/main" val="3017933909"/>
              </p:ext>
            </p:extLst>
          </p:nvPr>
        </p:nvGraphicFramePr>
        <p:xfrm>
          <a:off x="12226503" y="4243799"/>
          <a:ext cx="11026408" cy="7912341"/>
        </p:xfrm>
        <a:graphic>
          <a:graphicData uri="http://schemas.openxmlformats.org/drawingml/2006/chart">
            <c:chart xmlns:c="http://schemas.openxmlformats.org/drawingml/2006/chart" xmlns:r="http://schemas.openxmlformats.org/officeDocument/2006/relationships" r:id="rId5"/>
          </a:graphicData>
        </a:graphic>
      </p:graphicFrame>
      <p:sp>
        <p:nvSpPr>
          <p:cNvPr id="2" name="ZoneTexte 1">
            <a:extLst>
              <a:ext uri="{FF2B5EF4-FFF2-40B4-BE49-F238E27FC236}">
                <a16:creationId xmlns:a16="http://schemas.microsoft.com/office/drawing/2014/main" id="{9D655871-DCDC-47F2-AF1F-EF4EBBFE0E59}"/>
              </a:ext>
            </a:extLst>
          </p:cNvPr>
          <p:cNvSpPr txBox="1"/>
          <p:nvPr/>
        </p:nvSpPr>
        <p:spPr>
          <a:xfrm>
            <a:off x="5616497" y="5797862"/>
            <a:ext cx="867543" cy="664795"/>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ctr" defTabSz="1828800" rtl="0" fontAlgn="auto" latinLnBrk="0" hangingPunct="0">
              <a:lnSpc>
                <a:spcPct val="130000"/>
              </a:lnSpc>
              <a:spcBef>
                <a:spcPts val="0"/>
              </a:spcBef>
              <a:spcAft>
                <a:spcPts val="0"/>
              </a:spcAft>
              <a:buClrTx/>
              <a:buSzTx/>
              <a:buFontTx/>
              <a:buNone/>
              <a:tabLst/>
            </a:pPr>
            <a:r>
              <a:rPr kumimoji="0" lang="fr-FR" sz="2400" b="1" i="0" u="none" strike="noStrike" cap="none" spc="0" normalizeH="0" baseline="0" dirty="0">
                <a:ln>
                  <a:noFill/>
                </a:ln>
                <a:solidFill>
                  <a:srgbClr val="574B5C"/>
                </a:solidFill>
                <a:effectLst/>
                <a:uFillTx/>
                <a:latin typeface="Fira Sans SemiBold"/>
                <a:ea typeface="Fira Sans SemiBold"/>
                <a:cs typeface="Fira Sans SemiBold"/>
                <a:sym typeface="Fira Sans SemiBold"/>
              </a:rPr>
              <a:t>FCVA</a:t>
            </a:r>
          </a:p>
        </p:txBody>
      </p:sp>
    </p:spTree>
    <p:extLst>
      <p:ext uri="{BB962C8B-B14F-4D97-AF65-F5344CB8AC3E}">
        <p14:creationId xmlns:p14="http://schemas.microsoft.com/office/powerpoint/2010/main" val="38296140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17</a:t>
            </a:fld>
            <a:endParaRPr/>
          </a:p>
        </p:txBody>
      </p:sp>
      <p:sp>
        <p:nvSpPr>
          <p:cNvPr id="428" name="Shape 428"/>
          <p:cNvSpPr/>
          <p:nvPr/>
        </p:nvSpPr>
        <p:spPr>
          <a:xfrm>
            <a:off x="12191999" y="5541334"/>
            <a:ext cx="1" cy="2633331"/>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14" name="Shape 486">
            <a:extLst>
              <a:ext uri="{FF2B5EF4-FFF2-40B4-BE49-F238E27FC236}">
                <a16:creationId xmlns:a16="http://schemas.microsoft.com/office/drawing/2014/main" id="{DEA1F34E-5EA9-D548-BB2D-C0583778E184}"/>
              </a:ext>
            </a:extLst>
          </p:cNvPr>
          <p:cNvSpPr txBox="1">
            <a:spLocks/>
          </p:cNvSpPr>
          <p:nvPr/>
        </p:nvSpPr>
        <p:spPr>
          <a:xfrm>
            <a:off x="2789969" y="898274"/>
            <a:ext cx="20757621" cy="1042417"/>
          </a:xfrm>
          <a:prstGeom prst="rect">
            <a:avLst/>
          </a:prstGeom>
        </p:spPr>
        <p:txBody>
          <a:bodyPr/>
          <a:lstStyle>
            <a:lvl1pPr marL="457200" marR="0" indent="-457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pPr marL="0" indent="0">
              <a:buNone/>
            </a:pPr>
            <a:r>
              <a:rPr lang="fr-FR" dirty="0">
                <a:solidFill>
                  <a:srgbClr val="574B5C"/>
                </a:solidFill>
              </a:rPr>
              <a:t>La maquette budgétaire simplifiée CA 2021</a:t>
            </a:r>
          </a:p>
        </p:txBody>
      </p:sp>
      <p:graphicFrame>
        <p:nvGraphicFramePr>
          <p:cNvPr id="15" name="Table 487">
            <a:extLst>
              <a:ext uri="{FF2B5EF4-FFF2-40B4-BE49-F238E27FC236}">
                <a16:creationId xmlns:a16="http://schemas.microsoft.com/office/drawing/2014/main" id="{8C6DB2FE-BDC9-C849-8501-14461FE2687C}"/>
              </a:ext>
            </a:extLst>
          </p:cNvPr>
          <p:cNvGraphicFramePr/>
          <p:nvPr>
            <p:extLst>
              <p:ext uri="{D42A27DB-BD31-4B8C-83A1-F6EECF244321}">
                <p14:modId xmlns:p14="http://schemas.microsoft.com/office/powerpoint/2010/main" val="1313349280"/>
              </p:ext>
            </p:extLst>
          </p:nvPr>
        </p:nvGraphicFramePr>
        <p:xfrm>
          <a:off x="442383" y="4994242"/>
          <a:ext cx="11555127" cy="6621492"/>
        </p:xfrm>
        <a:graphic>
          <a:graphicData uri="http://schemas.openxmlformats.org/drawingml/2006/table">
            <a:tbl>
              <a:tblPr firstRow="1" firstCol="1" bandRow="1">
                <a:tableStyleId>{4C3C2611-4C71-4FC5-86AE-919BDF0F9419}</a:tableStyleId>
              </a:tblPr>
              <a:tblGrid>
                <a:gridCol w="4225411">
                  <a:extLst>
                    <a:ext uri="{9D8B030D-6E8A-4147-A177-3AD203B41FA5}">
                      <a16:colId xmlns:a16="http://schemas.microsoft.com/office/drawing/2014/main" val="20000"/>
                    </a:ext>
                  </a:extLst>
                </a:gridCol>
                <a:gridCol w="1756229">
                  <a:extLst>
                    <a:ext uri="{9D8B030D-6E8A-4147-A177-3AD203B41FA5}">
                      <a16:colId xmlns:a16="http://schemas.microsoft.com/office/drawing/2014/main" val="20001"/>
                    </a:ext>
                  </a:extLst>
                </a:gridCol>
                <a:gridCol w="3976914">
                  <a:extLst>
                    <a:ext uri="{9D8B030D-6E8A-4147-A177-3AD203B41FA5}">
                      <a16:colId xmlns:a16="http://schemas.microsoft.com/office/drawing/2014/main" val="4129595755"/>
                    </a:ext>
                  </a:extLst>
                </a:gridCol>
                <a:gridCol w="1596573">
                  <a:extLst>
                    <a:ext uri="{9D8B030D-6E8A-4147-A177-3AD203B41FA5}">
                      <a16:colId xmlns:a16="http://schemas.microsoft.com/office/drawing/2014/main" val="20003"/>
                    </a:ext>
                  </a:extLst>
                </a:gridCol>
              </a:tblGrid>
              <a:tr h="906467">
                <a:tc gridSpan="2">
                  <a:txBody>
                    <a:bodyPr/>
                    <a:lstStyle/>
                    <a:p>
                      <a:pPr>
                        <a:defRPr sz="1800" b="0">
                          <a:solidFill>
                            <a:srgbClr val="000000"/>
                          </a:solidFill>
                        </a:defRPr>
                      </a:pPr>
                      <a:r>
                        <a:rPr lang="fr-FR" sz="3200" spc="-39" dirty="0">
                          <a:solidFill>
                            <a:srgbClr val="FFFFFF"/>
                          </a:solidFill>
                          <a:latin typeface="+mn-lt"/>
                          <a:ea typeface="Roboto Bold"/>
                          <a:cs typeface="Roboto Bold"/>
                          <a:sym typeface="Roboto Bold"/>
                        </a:rPr>
                        <a:t>Recettes</a:t>
                      </a:r>
                    </a:p>
                  </a:txBody>
                  <a:tcPr marL="60960" marR="60960" marT="60960" marB="60960" anchor="ctr" horzOverflow="overflow">
                    <a:lnL w="25400">
                      <a:miter lim="400000"/>
                    </a:lnL>
                    <a:lnR w="25400">
                      <a:noFill/>
                      <a:miter lim="400000"/>
                    </a:lnR>
                    <a:lnT w="25400">
                      <a:miter lim="400000"/>
                    </a:lnT>
                    <a:lnB w="12700" cap="flat" cmpd="sng" algn="ctr">
                      <a:solidFill>
                        <a:srgbClr val="7F7F7F">
                          <a:alpha val="50195"/>
                        </a:srgbClr>
                      </a:solidFill>
                      <a:prstDash val="solid"/>
                      <a:round/>
                      <a:headEnd type="none" w="med" len="med"/>
                      <a:tailEnd type="none" w="med" len="med"/>
                    </a:lnB>
                    <a:solidFill>
                      <a:srgbClr val="A8C1B9"/>
                    </a:solidFill>
                  </a:tcPr>
                </a:tc>
                <a:tc hMerge="1">
                  <a:txBody>
                    <a:bodyPr/>
                    <a:lstStyle/>
                    <a:p>
                      <a:pPr>
                        <a:defRPr sz="1800" b="0">
                          <a:solidFill>
                            <a:srgbClr val="000000"/>
                          </a:solidFill>
                        </a:defRPr>
                      </a:pPr>
                      <a:endParaRPr sz="2000" spc="-39" dirty="0">
                        <a:solidFill>
                          <a:srgbClr val="FFFFFF"/>
                        </a:solidFill>
                        <a:latin typeface="Roboto Bold"/>
                        <a:ea typeface="Roboto Bold"/>
                        <a:cs typeface="Roboto Bold"/>
                        <a:sym typeface="Roboto Bold"/>
                      </a:endParaRPr>
                    </a:p>
                  </a:txBody>
                  <a:tcPr marL="60960" marR="60960" marT="60960" marB="60960" anchor="ctr" horzOverflow="overflow">
                    <a:lnL w="25400">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tc gridSpan="2">
                  <a:txBody>
                    <a:bodyPr/>
                    <a:lstStyle/>
                    <a:p>
                      <a:pPr>
                        <a:defRPr sz="1800" b="0">
                          <a:solidFill>
                            <a:srgbClr val="000000"/>
                          </a:solidFill>
                        </a:defRPr>
                      </a:pPr>
                      <a:r>
                        <a:rPr lang="fr-FR" sz="3200" spc="-39" dirty="0">
                          <a:solidFill>
                            <a:srgbClr val="FFFFFF"/>
                          </a:solidFill>
                          <a:latin typeface="+mn-lt"/>
                          <a:ea typeface="Roboto Bold"/>
                          <a:cs typeface="Roboto Bold"/>
                          <a:sym typeface="Roboto Bold"/>
                        </a:rPr>
                        <a:t>Dépenses</a:t>
                      </a:r>
                    </a:p>
                  </a:txBody>
                  <a:tcPr marL="60960" marR="60960" marT="60960" marB="60960" anchor="ctr" horzOverflow="overflow">
                    <a:lnL w="25400">
                      <a:noFill/>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tc hMerge="1">
                  <a:txBody>
                    <a:bodyPr/>
                    <a:lstStyle/>
                    <a:p>
                      <a:pPr>
                        <a:defRPr sz="1800" b="0">
                          <a:solidFill>
                            <a:srgbClr val="000000"/>
                          </a:solidFill>
                        </a:defRPr>
                      </a:pPr>
                      <a:endParaRPr sz="2000" spc="-39" dirty="0">
                        <a:solidFill>
                          <a:srgbClr val="FFFFFF"/>
                        </a:solidFill>
                        <a:latin typeface="Roboto Bold"/>
                        <a:ea typeface="Roboto Bold"/>
                        <a:cs typeface="Roboto Bold"/>
                        <a:sym typeface="Roboto Bold"/>
                      </a:endParaRPr>
                    </a:p>
                  </a:txBody>
                  <a:tcPr marL="60960" marR="60960" marT="60960" marB="60960" anchor="ctr" horzOverflow="overflow">
                    <a:lnL w="25400">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extLst>
                  <a:ext uri="{0D108BD9-81ED-4DB2-BD59-A6C34878D82A}">
                    <a16:rowId xmlns:a16="http://schemas.microsoft.com/office/drawing/2014/main" val="10000"/>
                  </a:ext>
                </a:extLst>
              </a:tr>
              <a:tr h="1300697">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sz="1800"/>
                      </a:pPr>
                      <a:r>
                        <a:rPr lang="fr-FR" sz="2800" b="0" i="0" u="none" strike="noStrike" cap="none" spc="-39" baseline="0" dirty="0">
                          <a:ln>
                            <a:noFill/>
                          </a:ln>
                          <a:solidFill>
                            <a:srgbClr val="7E7E85"/>
                          </a:solidFill>
                          <a:uFillTx/>
                          <a:latin typeface="+mn-lt"/>
                          <a:ea typeface="Calibri"/>
                          <a:cs typeface="Calibri"/>
                          <a:sym typeface="Fira Sans Regular"/>
                        </a:rPr>
                        <a:t>Résultat de fonctionnement reporté</a:t>
                      </a: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solidFill>
                      <a:schemeClr val="bg1">
                        <a:lumMod val="10000"/>
                        <a:alpha val="14902"/>
                      </a:schemeClr>
                    </a:solidFill>
                  </a:tcPr>
                </a:tc>
                <a:tc>
                  <a:txBody>
                    <a:bodyPr/>
                    <a:lstStyle/>
                    <a:p>
                      <a:pPr algn="r">
                        <a:defRPr sz="1800"/>
                      </a:pPr>
                      <a:r>
                        <a:rPr lang="fr-FR" sz="2800" spc="-39" dirty="0">
                          <a:solidFill>
                            <a:schemeClr val="tx2"/>
                          </a:solidFill>
                          <a:latin typeface="+mn-lt"/>
                          <a:ea typeface="+mn-ea"/>
                          <a:cs typeface="+mn-cs"/>
                        </a:rPr>
                        <a:t>-</a:t>
                      </a:r>
                      <a:endParaRPr sz="2800" spc="-39" dirty="0">
                        <a:solidFill>
                          <a:schemeClr val="tx2"/>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spc="-39" dirty="0">
                          <a:solidFill>
                            <a:schemeClr val="tx2"/>
                          </a:solidFill>
                          <a:latin typeface="+mn-lt"/>
                          <a:ea typeface="+mn-ea"/>
                          <a:cs typeface="+mn-cs"/>
                        </a:rPr>
                        <a:t>Charges à caractère général</a:t>
                      </a:r>
                      <a:endParaRPr sz="2800" spc="-39" dirty="0">
                        <a:solidFill>
                          <a:schemeClr val="tx2"/>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solidFill>
                      <a:schemeClr val="bg2">
                        <a:lumMod val="60000"/>
                        <a:lumOff val="40000"/>
                      </a:schemeClr>
                    </a:solidFill>
                  </a:tcPr>
                </a:tc>
                <a:tc>
                  <a:txBody>
                    <a:bodyPr/>
                    <a:lstStyle/>
                    <a:p>
                      <a:pPr algn="r">
                        <a:defRPr sz="1800"/>
                      </a:pPr>
                      <a:r>
                        <a:rPr lang="fr-FR" sz="2800" spc="-39" dirty="0">
                          <a:solidFill>
                            <a:schemeClr val="tx2"/>
                          </a:solidFill>
                          <a:latin typeface="+mn-lt"/>
                          <a:ea typeface="+mn-ea"/>
                          <a:cs typeface="+mn-cs"/>
                        </a:rPr>
                        <a:t>87 247</a:t>
                      </a:r>
                      <a:endParaRPr sz="2800" spc="-39" dirty="0">
                        <a:solidFill>
                          <a:schemeClr val="tx2"/>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1"/>
                  </a:ext>
                </a:extLst>
              </a:tr>
              <a:tr h="1300697">
                <a:tc>
                  <a:txBody>
                    <a:bodyPr/>
                    <a:lstStyle/>
                    <a:p>
                      <a:pPr algn="l">
                        <a:defRPr sz="1800"/>
                      </a:pPr>
                      <a:r>
                        <a:rPr lang="fr-FR" sz="2800" b="0" spc="-39" dirty="0">
                          <a:solidFill>
                            <a:srgbClr val="7E7E85"/>
                          </a:solidFill>
                          <a:latin typeface="+mn-lt"/>
                          <a:ea typeface="+mn-ea"/>
                          <a:cs typeface="+mn-cs"/>
                        </a:rPr>
                        <a:t>Dotations et participations et divers</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r">
                        <a:defRPr sz="1800"/>
                      </a:pPr>
                      <a:r>
                        <a:rPr lang="fr-FR" sz="2800" spc="-39" dirty="0">
                          <a:solidFill>
                            <a:schemeClr val="tx2"/>
                          </a:solidFill>
                          <a:latin typeface="+mn-lt"/>
                          <a:ea typeface="+mn-ea"/>
                          <a:cs typeface="+mn-cs"/>
                        </a:rPr>
                        <a:t>409 273</a:t>
                      </a:r>
                      <a:endParaRPr sz="2800" spc="-39" dirty="0">
                        <a:solidFill>
                          <a:schemeClr val="tx2"/>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spc="-39" dirty="0">
                          <a:solidFill>
                            <a:schemeClr val="tx2"/>
                          </a:solidFill>
                          <a:latin typeface="+mn-lt"/>
                          <a:ea typeface="+mn-ea"/>
                          <a:cs typeface="+mn-cs"/>
                        </a:rPr>
                        <a:t>Charges de personnel et frais assimilés</a:t>
                      </a:r>
                      <a:endParaRPr sz="2800" spc="-39" dirty="0">
                        <a:solidFill>
                          <a:schemeClr val="tx2"/>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noFill/>
                  </a:tcPr>
                </a:tc>
                <a:tc>
                  <a:txBody>
                    <a:bodyPr/>
                    <a:lstStyle/>
                    <a:p>
                      <a:pPr algn="r">
                        <a:defRPr sz="1800"/>
                      </a:pPr>
                      <a:r>
                        <a:rPr lang="fr-FR" sz="2800" spc="-39" dirty="0">
                          <a:solidFill>
                            <a:schemeClr val="tx2"/>
                          </a:solidFill>
                          <a:latin typeface="+mn-lt"/>
                          <a:ea typeface="+mn-ea"/>
                          <a:cs typeface="+mn-cs"/>
                        </a:rPr>
                        <a:t>183 436</a:t>
                      </a:r>
                      <a:endParaRPr sz="2800" spc="-39" dirty="0">
                        <a:solidFill>
                          <a:schemeClr val="tx2"/>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2"/>
                  </a:ext>
                </a:extLst>
              </a:tr>
              <a:tr h="1300697">
                <a:tc>
                  <a:txBody>
                    <a:bodyPr/>
                    <a:lstStyle/>
                    <a:p>
                      <a:pPr algn="l">
                        <a:defRPr sz="1800"/>
                      </a:pPr>
                      <a:r>
                        <a:rPr lang="fr-FR" sz="2800" b="0" spc="-39" dirty="0">
                          <a:solidFill>
                            <a:srgbClr val="7E7E85"/>
                          </a:solidFill>
                          <a:latin typeface="+mn-lt"/>
                          <a:ea typeface="+mn-ea"/>
                          <a:cs typeface="+mn-cs"/>
                        </a:rPr>
                        <a:t>Atténuation des charges</a:t>
                      </a:r>
                    </a:p>
                  </a:txBody>
                  <a:tcPr marL="60960" marR="60960" marT="60960" marB="60960" anchor="ctr" horzOverflow="overflow">
                    <a:lnL w="12700">
                      <a:solidFill>
                        <a:srgbClr val="7F7F7F">
                          <a:alpha val="50195"/>
                        </a:srgbClr>
                      </a:solidFill>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bg1">
                        <a:lumMod val="10000"/>
                        <a:alpha val="14902"/>
                      </a:schemeClr>
                    </a:solidFill>
                  </a:tcPr>
                </a:tc>
                <a:tc>
                  <a:txBody>
                    <a:bodyPr/>
                    <a:lstStyle/>
                    <a:p>
                      <a:pPr algn="r">
                        <a:defRPr sz="1800"/>
                      </a:pPr>
                      <a:r>
                        <a:rPr lang="fr-FR" sz="2800" spc="-39" dirty="0">
                          <a:solidFill>
                            <a:schemeClr val="tx2"/>
                          </a:solidFill>
                          <a:latin typeface="+mn-lt"/>
                          <a:ea typeface="+mn-ea"/>
                          <a:cs typeface="+mn-cs"/>
                        </a:rPr>
                        <a:t>16 135</a:t>
                      </a:r>
                      <a:endParaRPr sz="2800" spc="-39" dirty="0">
                        <a:solidFill>
                          <a:schemeClr val="tx2"/>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noFill/>
                  </a:tcPr>
                </a:tc>
                <a:tc>
                  <a:txBody>
                    <a:bodyPr/>
                    <a:lstStyle/>
                    <a:p>
                      <a:pPr algn="l">
                        <a:defRPr sz="1800" b="0">
                          <a:solidFill>
                            <a:srgbClr val="000000"/>
                          </a:solidFill>
                        </a:defRPr>
                      </a:pPr>
                      <a:r>
                        <a:rPr lang="fr-FR" sz="2800" spc="-39" dirty="0">
                          <a:solidFill>
                            <a:schemeClr val="tx2"/>
                          </a:solidFill>
                          <a:latin typeface="+mn-lt"/>
                          <a:ea typeface="+mn-ea"/>
                          <a:cs typeface="+mn-cs"/>
                        </a:rPr>
                        <a:t>Autres charges de gestion courante</a:t>
                      </a:r>
                      <a:endParaRPr sz="2800" spc="-39" dirty="0">
                        <a:solidFill>
                          <a:schemeClr val="tx2"/>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solidFill>
                      <a:schemeClr val="bg2">
                        <a:lumMod val="60000"/>
                        <a:lumOff val="40000"/>
                      </a:schemeClr>
                    </a:solidFill>
                  </a:tcPr>
                </a:tc>
                <a:tc>
                  <a:txBody>
                    <a:bodyPr/>
                    <a:lstStyle/>
                    <a:p>
                      <a:pPr algn="r">
                        <a:defRPr sz="1800"/>
                      </a:pPr>
                      <a:r>
                        <a:rPr lang="fr-FR" sz="2800" spc="-39" dirty="0">
                          <a:solidFill>
                            <a:schemeClr val="tx2"/>
                          </a:solidFill>
                          <a:latin typeface="+mn-lt"/>
                          <a:ea typeface="+mn-ea"/>
                          <a:cs typeface="+mn-cs"/>
                        </a:rPr>
                        <a:t>84 874</a:t>
                      </a:r>
                      <a:endParaRPr sz="2800" spc="-39" dirty="0">
                        <a:solidFill>
                          <a:schemeClr val="tx2"/>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a:solidFill>
                        <a:srgbClr val="7F7F7F">
                          <a:alpha val="50195"/>
                        </a:srgbClr>
                      </a:solidFill>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noFill/>
                  </a:tcPr>
                </a:tc>
                <a:extLst>
                  <a:ext uri="{0D108BD9-81ED-4DB2-BD59-A6C34878D82A}">
                    <a16:rowId xmlns:a16="http://schemas.microsoft.com/office/drawing/2014/main" val="10003"/>
                  </a:ext>
                </a:extLst>
              </a:tr>
              <a:tr h="906467">
                <a:tc>
                  <a:txBody>
                    <a:bodyPr/>
                    <a:lstStyle/>
                    <a:p>
                      <a:pPr algn="l">
                        <a:defRPr sz="1800"/>
                      </a:pPr>
                      <a:r>
                        <a:rPr lang="fr-FR" sz="2800" b="0" spc="-39" dirty="0">
                          <a:solidFill>
                            <a:srgbClr val="7E7E85"/>
                          </a:solidFill>
                          <a:latin typeface="+mn-lt"/>
                          <a:ea typeface="+mn-ea"/>
                          <a:cs typeface="+mn-cs"/>
                        </a:rPr>
                        <a:t>Opérations d’ordre</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r">
                        <a:defRPr sz="1800"/>
                      </a:pPr>
                      <a:r>
                        <a:rPr lang="fr-FR" sz="2800" spc="-39" dirty="0">
                          <a:solidFill>
                            <a:schemeClr val="tx2"/>
                          </a:solidFill>
                          <a:latin typeface="+mn-lt"/>
                          <a:ea typeface="+mn-ea"/>
                          <a:cs typeface="+mn-cs"/>
                        </a:rPr>
                        <a:t>3 715</a:t>
                      </a:r>
                      <a:endParaRPr sz="2800" spc="-39" dirty="0">
                        <a:solidFill>
                          <a:schemeClr val="tx2"/>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spc="-39" dirty="0">
                          <a:solidFill>
                            <a:schemeClr val="tx2"/>
                          </a:solidFill>
                          <a:latin typeface="+mn-lt"/>
                          <a:ea typeface="+mn-ea"/>
                          <a:cs typeface="+mn-cs"/>
                        </a:rPr>
                        <a:t>Opérations d’ordre</a:t>
                      </a:r>
                      <a:endParaRPr sz="2800" spc="-39" dirty="0">
                        <a:solidFill>
                          <a:schemeClr val="tx2"/>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noFill/>
                  </a:tcPr>
                </a:tc>
                <a:tc>
                  <a:txBody>
                    <a:bodyPr/>
                    <a:lstStyle/>
                    <a:p>
                      <a:pPr algn="r">
                        <a:defRPr sz="1800"/>
                      </a:pPr>
                      <a:r>
                        <a:rPr lang="fr-FR" sz="2800" spc="-39" dirty="0">
                          <a:solidFill>
                            <a:schemeClr val="tx2"/>
                          </a:solidFill>
                          <a:latin typeface="+mn-lt"/>
                          <a:ea typeface="+mn-ea"/>
                          <a:cs typeface="+mn-cs"/>
                        </a:rPr>
                        <a:t>81 742</a:t>
                      </a:r>
                      <a:endParaRPr sz="2800" spc="-39" dirty="0">
                        <a:solidFill>
                          <a:schemeClr val="tx2"/>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4"/>
                  </a:ext>
                </a:extLst>
              </a:tr>
              <a:tr h="906467">
                <a:tc>
                  <a:txBody>
                    <a:bodyPr/>
                    <a:lstStyle/>
                    <a:p>
                      <a:pPr algn="l">
                        <a:defRPr sz="1800" b="0">
                          <a:solidFill>
                            <a:srgbClr val="000000"/>
                          </a:solidFill>
                        </a:defRPr>
                      </a:pPr>
                      <a:r>
                        <a:rPr sz="2800" spc="-39" dirty="0">
                          <a:solidFill>
                            <a:srgbClr val="FFFFFF"/>
                          </a:solidFill>
                          <a:latin typeface="+mn-lt"/>
                          <a:ea typeface="Fira Sans SemiBold"/>
                          <a:cs typeface="Fira Sans SemiBold"/>
                          <a:sym typeface="Fira Sans SemiBold"/>
                        </a:rPr>
                        <a:t>Total</a:t>
                      </a:r>
                    </a:p>
                  </a:txBody>
                  <a:tcPr marL="60960" marR="60960" marT="60960" marB="60960" anchor="ctr" horzOverflow="overflow">
                    <a:lnL w="12700">
                      <a:solidFill>
                        <a:srgbClr val="7F7F7F">
                          <a:alpha val="50195"/>
                        </a:srgbClr>
                      </a:solidFill>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marL="0" marR="0" indent="0" algn="r" defTabSz="1828800" rtl="0" eaLnBrk="1" latinLnBrk="0" hangingPunct="1">
                        <a:lnSpc>
                          <a:spcPct val="100000"/>
                        </a:lnSpc>
                        <a:spcBef>
                          <a:spcPts val="0"/>
                        </a:spcBef>
                        <a:spcAft>
                          <a:spcPts val="0"/>
                        </a:spcAft>
                        <a:buClrTx/>
                        <a:buSzTx/>
                        <a:buFontTx/>
                        <a:buNone/>
                        <a:tabLst/>
                        <a:defRPr sz="1800"/>
                      </a:pPr>
                      <a:r>
                        <a:rPr lang="fr-FR" sz="2800" b="0" i="0" u="none" strike="noStrike" cap="none" spc="-39" baseline="0" dirty="0">
                          <a:ln>
                            <a:noFill/>
                          </a:ln>
                          <a:solidFill>
                            <a:srgbClr val="FFFFFF"/>
                          </a:solidFill>
                          <a:uFillTx/>
                          <a:latin typeface="+mn-lt"/>
                          <a:ea typeface="Fira Sans SemiBold"/>
                          <a:cs typeface="Fira Sans SemiBold"/>
                          <a:sym typeface="Fira Sans SemiBold"/>
                        </a:rPr>
                        <a:t>429 123</a:t>
                      </a: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marL="0" marR="0" indent="0" algn="r" defTabSz="1828800" rtl="0" eaLnBrk="1" latinLnBrk="0" hangingPunct="1">
                        <a:lnSpc>
                          <a:spcPct val="100000"/>
                        </a:lnSpc>
                        <a:spcBef>
                          <a:spcPts val="0"/>
                        </a:spcBef>
                        <a:spcAft>
                          <a:spcPts val="0"/>
                        </a:spcAft>
                        <a:buClrTx/>
                        <a:buSzTx/>
                        <a:buFontTx/>
                        <a:buNone/>
                        <a:tabLst/>
                        <a:defRPr sz="1800"/>
                      </a:pPr>
                      <a:r>
                        <a:rPr sz="2800" b="0" i="0" u="none" strike="noStrike" cap="none" spc="-39" baseline="0" dirty="0">
                          <a:ln>
                            <a:noFill/>
                          </a:ln>
                          <a:solidFill>
                            <a:srgbClr val="FFFFFF"/>
                          </a:solidFill>
                          <a:uFillTx/>
                          <a:latin typeface="+mn-lt"/>
                          <a:ea typeface="Fira Sans SemiBold"/>
                          <a:cs typeface="Fira Sans SemiBold"/>
                          <a:sym typeface="Fira Sans SemiBold"/>
                        </a:rPr>
                        <a:t>Total</a:t>
                      </a: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marL="0" marR="0" indent="0" algn="r" defTabSz="1828800" rtl="0" eaLnBrk="1" latinLnBrk="0" hangingPunct="1">
                        <a:lnSpc>
                          <a:spcPct val="100000"/>
                        </a:lnSpc>
                        <a:spcBef>
                          <a:spcPts val="0"/>
                        </a:spcBef>
                        <a:spcAft>
                          <a:spcPts val="0"/>
                        </a:spcAft>
                        <a:buClrTx/>
                        <a:buSzTx/>
                        <a:buFontTx/>
                        <a:buNone/>
                        <a:tabLst/>
                        <a:defRPr sz="1800"/>
                      </a:pPr>
                      <a:r>
                        <a:rPr lang="fr-FR" sz="2800" b="0" i="0" u="none" strike="noStrike" cap="none" spc="-39" baseline="0" dirty="0">
                          <a:ln>
                            <a:noFill/>
                          </a:ln>
                          <a:solidFill>
                            <a:srgbClr val="FFFFFF"/>
                          </a:solidFill>
                          <a:uFillTx/>
                          <a:latin typeface="+mn-lt"/>
                          <a:ea typeface="Fira Sans SemiBold"/>
                          <a:cs typeface="Fira Sans SemiBold"/>
                          <a:sym typeface="Fira Sans SemiBold"/>
                        </a:rPr>
                        <a:t>437 301</a:t>
                      </a:r>
                      <a:endParaRPr sz="2800" b="0" i="0" u="none" strike="noStrike" cap="none" spc="-39" baseline="0" dirty="0">
                        <a:ln>
                          <a:noFill/>
                        </a:ln>
                        <a:solidFill>
                          <a:srgbClr val="FFFFFF"/>
                        </a:solidFill>
                        <a:uFillTx/>
                        <a:latin typeface="+mn-lt"/>
                        <a:ea typeface="Fira Sans SemiBold"/>
                        <a:cs typeface="Fira Sans SemiBold"/>
                        <a:sym typeface="Fira Sans SemiBold"/>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a:solidFill>
                        <a:srgbClr val="7F7F7F">
                          <a:alpha val="50195"/>
                        </a:srgbClr>
                      </a:solidFill>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extLst>
                  <a:ext uri="{0D108BD9-81ED-4DB2-BD59-A6C34878D82A}">
                    <a16:rowId xmlns:a16="http://schemas.microsoft.com/office/drawing/2014/main" val="10010"/>
                  </a:ext>
                </a:extLst>
              </a:tr>
            </a:tbl>
          </a:graphicData>
        </a:graphic>
      </p:graphicFrame>
      <p:graphicFrame>
        <p:nvGraphicFramePr>
          <p:cNvPr id="16" name="Table 487">
            <a:extLst>
              <a:ext uri="{FF2B5EF4-FFF2-40B4-BE49-F238E27FC236}">
                <a16:creationId xmlns:a16="http://schemas.microsoft.com/office/drawing/2014/main" id="{658603B6-7A14-8E4E-94DE-B850125E27B3}"/>
              </a:ext>
            </a:extLst>
          </p:cNvPr>
          <p:cNvGraphicFramePr/>
          <p:nvPr>
            <p:extLst>
              <p:ext uri="{D42A27DB-BD31-4B8C-83A1-F6EECF244321}">
                <p14:modId xmlns:p14="http://schemas.microsoft.com/office/powerpoint/2010/main" val="280745074"/>
              </p:ext>
            </p:extLst>
          </p:nvPr>
        </p:nvGraphicFramePr>
        <p:xfrm>
          <a:off x="12360863" y="5017036"/>
          <a:ext cx="11674793" cy="6598700"/>
        </p:xfrm>
        <a:graphic>
          <a:graphicData uri="http://schemas.openxmlformats.org/drawingml/2006/table">
            <a:tbl>
              <a:tblPr firstRow="1" firstCol="1" bandRow="1">
                <a:tableStyleId>{4C3C2611-4C71-4FC5-86AE-919BDF0F9419}</a:tableStyleId>
              </a:tblPr>
              <a:tblGrid>
                <a:gridCol w="4272508">
                  <a:extLst>
                    <a:ext uri="{9D8B030D-6E8A-4147-A177-3AD203B41FA5}">
                      <a16:colId xmlns:a16="http://schemas.microsoft.com/office/drawing/2014/main" val="20000"/>
                    </a:ext>
                  </a:extLst>
                </a:gridCol>
                <a:gridCol w="1714971">
                  <a:extLst>
                    <a:ext uri="{9D8B030D-6E8A-4147-A177-3AD203B41FA5}">
                      <a16:colId xmlns:a16="http://schemas.microsoft.com/office/drawing/2014/main" val="20001"/>
                    </a:ext>
                  </a:extLst>
                </a:gridCol>
                <a:gridCol w="4206858">
                  <a:extLst>
                    <a:ext uri="{9D8B030D-6E8A-4147-A177-3AD203B41FA5}">
                      <a16:colId xmlns:a16="http://schemas.microsoft.com/office/drawing/2014/main" val="4129595755"/>
                    </a:ext>
                  </a:extLst>
                </a:gridCol>
                <a:gridCol w="1480456">
                  <a:extLst>
                    <a:ext uri="{9D8B030D-6E8A-4147-A177-3AD203B41FA5}">
                      <a16:colId xmlns:a16="http://schemas.microsoft.com/office/drawing/2014/main" val="20003"/>
                    </a:ext>
                  </a:extLst>
                </a:gridCol>
              </a:tblGrid>
              <a:tr h="755032">
                <a:tc gridSpan="2">
                  <a:txBody>
                    <a:bodyPr/>
                    <a:lstStyle/>
                    <a:p>
                      <a:pPr>
                        <a:defRPr sz="1800" b="0">
                          <a:solidFill>
                            <a:srgbClr val="000000"/>
                          </a:solidFill>
                        </a:defRPr>
                      </a:pPr>
                      <a:r>
                        <a:rPr lang="fr-FR" sz="3200" b="0" spc="-39" dirty="0">
                          <a:solidFill>
                            <a:srgbClr val="FFFFFF"/>
                          </a:solidFill>
                          <a:latin typeface="+mn-lt"/>
                          <a:ea typeface="Roboto Bold"/>
                          <a:cs typeface="Roboto Bold"/>
                          <a:sym typeface="Roboto Bold"/>
                        </a:rPr>
                        <a:t>Recettes</a:t>
                      </a:r>
                      <a:endParaRPr sz="3200" b="0" spc="-39" dirty="0">
                        <a:solidFill>
                          <a:srgbClr val="FFFFFF"/>
                        </a:solidFill>
                        <a:latin typeface="+mn-lt"/>
                        <a:ea typeface="Roboto Bold"/>
                        <a:cs typeface="Roboto Bold"/>
                        <a:sym typeface="Roboto Bold"/>
                      </a:endParaRPr>
                    </a:p>
                  </a:txBody>
                  <a:tcPr marL="60960" marR="60960" marT="60960" marB="60960" anchor="ctr" horzOverflow="overflow">
                    <a:lnL w="25400">
                      <a:miter lim="400000"/>
                    </a:lnL>
                    <a:lnR w="25400">
                      <a:noFill/>
                      <a:miter lim="400000"/>
                    </a:lnR>
                    <a:lnT w="25400">
                      <a:miter lim="400000"/>
                    </a:lnT>
                    <a:lnB w="12700" cap="flat" cmpd="sng" algn="ctr">
                      <a:solidFill>
                        <a:srgbClr val="7F7F7F">
                          <a:alpha val="50195"/>
                        </a:srgbClr>
                      </a:solidFill>
                      <a:prstDash val="solid"/>
                      <a:round/>
                      <a:headEnd type="none" w="med" len="med"/>
                      <a:tailEnd type="none" w="med" len="med"/>
                    </a:lnB>
                    <a:solidFill>
                      <a:srgbClr val="A8C1B9"/>
                    </a:solidFill>
                  </a:tcPr>
                </a:tc>
                <a:tc hMerge="1">
                  <a:txBody>
                    <a:bodyPr/>
                    <a:lstStyle/>
                    <a:p>
                      <a:pPr>
                        <a:defRPr sz="1800" b="0">
                          <a:solidFill>
                            <a:srgbClr val="000000"/>
                          </a:solidFill>
                        </a:defRPr>
                      </a:pPr>
                      <a:endParaRPr sz="2000" spc="-39" dirty="0">
                        <a:solidFill>
                          <a:srgbClr val="FFFFFF"/>
                        </a:solidFill>
                        <a:latin typeface="Roboto Bold"/>
                        <a:ea typeface="Roboto Bold"/>
                        <a:cs typeface="Roboto Bold"/>
                        <a:sym typeface="Roboto Bold"/>
                      </a:endParaRPr>
                    </a:p>
                  </a:txBody>
                  <a:tcPr marL="60960" marR="60960" marT="60960" marB="60960" anchor="ctr" horzOverflow="overflow">
                    <a:lnL w="25400">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tc gridSpan="2">
                  <a:txBody>
                    <a:bodyPr/>
                    <a:lstStyle/>
                    <a:p>
                      <a:pPr>
                        <a:defRPr sz="1800" b="0">
                          <a:solidFill>
                            <a:srgbClr val="000000"/>
                          </a:solidFill>
                        </a:defRPr>
                      </a:pPr>
                      <a:r>
                        <a:rPr lang="fr-FR" sz="3200" b="0" spc="-39" dirty="0">
                          <a:solidFill>
                            <a:srgbClr val="FFFFFF"/>
                          </a:solidFill>
                          <a:latin typeface="+mn-lt"/>
                          <a:ea typeface="Roboto Bold"/>
                          <a:cs typeface="Roboto Bold"/>
                          <a:sym typeface="Roboto Bold"/>
                        </a:rPr>
                        <a:t>Dépenses</a:t>
                      </a:r>
                      <a:endParaRPr sz="3200" b="0" spc="-39" dirty="0">
                        <a:solidFill>
                          <a:srgbClr val="FFFFFF"/>
                        </a:solidFill>
                        <a:latin typeface="+mn-lt"/>
                        <a:ea typeface="Roboto Bold"/>
                        <a:cs typeface="Roboto Bold"/>
                        <a:sym typeface="Roboto Bold"/>
                      </a:endParaRPr>
                    </a:p>
                  </a:txBody>
                  <a:tcPr marL="60960" marR="60960" marT="60960" marB="60960" anchor="ctr" horzOverflow="overflow">
                    <a:lnL w="25400">
                      <a:noFill/>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tc hMerge="1">
                  <a:txBody>
                    <a:bodyPr/>
                    <a:lstStyle/>
                    <a:p>
                      <a:pPr>
                        <a:defRPr sz="1800" b="0">
                          <a:solidFill>
                            <a:srgbClr val="000000"/>
                          </a:solidFill>
                        </a:defRPr>
                      </a:pPr>
                      <a:endParaRPr sz="2000" spc="-39" dirty="0">
                        <a:solidFill>
                          <a:srgbClr val="FFFFFF"/>
                        </a:solidFill>
                        <a:latin typeface="Roboto Bold"/>
                        <a:ea typeface="Roboto Bold"/>
                        <a:cs typeface="Roboto Bold"/>
                        <a:sym typeface="Roboto Bold"/>
                      </a:endParaRPr>
                    </a:p>
                  </a:txBody>
                  <a:tcPr marL="60960" marR="60960" marT="60960" marB="60960" anchor="ctr" horzOverflow="overflow">
                    <a:lnL w="25400">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extLst>
                  <a:ext uri="{0D108BD9-81ED-4DB2-BD59-A6C34878D82A}">
                    <a16:rowId xmlns:a16="http://schemas.microsoft.com/office/drawing/2014/main" val="10000"/>
                  </a:ext>
                </a:extLst>
              </a:tr>
              <a:tr h="1083401">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sz="1800"/>
                      </a:pPr>
                      <a:r>
                        <a:rPr lang="fr-FR" sz="2800" b="0" i="0" u="none" strike="noStrike" cap="none" spc="-39" baseline="0" dirty="0">
                          <a:ln>
                            <a:noFill/>
                          </a:ln>
                          <a:solidFill>
                            <a:srgbClr val="7E7E85"/>
                          </a:solidFill>
                          <a:uFillTx/>
                          <a:latin typeface="+mn-lt"/>
                          <a:ea typeface="Calibri"/>
                          <a:cs typeface="Calibri"/>
                          <a:sym typeface="Fira Sans Regular"/>
                        </a:rPr>
                        <a:t>Solde d’exécution section d’ Invest.</a:t>
                      </a: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solidFill>
                      <a:schemeClr val="bg1">
                        <a:lumMod val="10000"/>
                        <a:alpha val="14902"/>
                      </a:schemeClr>
                    </a:solidFill>
                  </a:tcPr>
                </a:tc>
                <a:tc>
                  <a:txBody>
                    <a:bodyPr/>
                    <a:lstStyle/>
                    <a:p>
                      <a:pPr algn="r">
                        <a:defRPr sz="1800"/>
                      </a:pPr>
                      <a:r>
                        <a:rPr lang="fr-FR" sz="2800" b="0" spc="-39" dirty="0">
                          <a:solidFill>
                            <a:srgbClr val="7E7E85"/>
                          </a:solidFill>
                          <a:latin typeface="+mn-lt"/>
                          <a:ea typeface="+mn-ea"/>
                          <a:cs typeface="+mn-cs"/>
                        </a:rPr>
                        <a:t>-</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Emprunts et dettes assimilées</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solidFill>
                      <a:schemeClr val="bg2">
                        <a:lumMod val="60000"/>
                        <a:lumOff val="40000"/>
                      </a:schemeClr>
                    </a:solidFill>
                  </a:tcPr>
                </a:tc>
                <a:tc>
                  <a:txBody>
                    <a:bodyPr/>
                    <a:lstStyle/>
                    <a:p>
                      <a:pPr algn="r">
                        <a:defRPr sz="1800"/>
                      </a:pPr>
                      <a:r>
                        <a:rPr lang="fr-FR" sz="2800" b="0" spc="-39" dirty="0">
                          <a:solidFill>
                            <a:srgbClr val="7E7E85"/>
                          </a:solidFill>
                          <a:latin typeface="+mn-lt"/>
                          <a:ea typeface="+mn-ea"/>
                          <a:cs typeface="+mn-cs"/>
                        </a:rPr>
                        <a:t>20 000</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1"/>
                  </a:ext>
                </a:extLst>
              </a:tr>
              <a:tr h="1083401">
                <a:tc>
                  <a:txBody>
                    <a:bodyPr/>
                    <a:lstStyle/>
                    <a:p>
                      <a:pPr algn="l">
                        <a:defRPr sz="1800"/>
                      </a:pPr>
                      <a:r>
                        <a:rPr lang="fr-FR" sz="2800" b="0" spc="-39" dirty="0">
                          <a:solidFill>
                            <a:srgbClr val="7E7E85"/>
                          </a:solidFill>
                          <a:latin typeface="+mn-lt"/>
                          <a:ea typeface="+mn-ea"/>
                          <a:cs typeface="+mn-cs"/>
                        </a:rPr>
                        <a:t>Dotations, fonds divers et réserve</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r">
                        <a:defRPr sz="1800"/>
                      </a:pPr>
                      <a:r>
                        <a:rPr lang="fr-FR" sz="2800" b="0" spc="-39" dirty="0">
                          <a:solidFill>
                            <a:srgbClr val="7E7E85"/>
                          </a:solidFill>
                          <a:latin typeface="+mn-lt"/>
                          <a:ea typeface="+mn-ea"/>
                          <a:cs typeface="+mn-cs"/>
                        </a:rPr>
                        <a:t>3 435</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a:pPr>
                      <a:r>
                        <a:rPr lang="fr-FR" sz="2800" b="0" i="0" u="none" strike="noStrike" cap="none" spc="-39" baseline="0" dirty="0">
                          <a:ln>
                            <a:noFill/>
                          </a:ln>
                          <a:solidFill>
                            <a:srgbClr val="7E7E85"/>
                          </a:solidFill>
                          <a:uFillTx/>
                          <a:latin typeface="Calibri"/>
                          <a:ea typeface="Calibri"/>
                          <a:cs typeface="Calibri"/>
                          <a:sym typeface="Fira Sans Regular"/>
                        </a:rPr>
                        <a:t>Fonds divers</a:t>
                      </a: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noFill/>
                  </a:tcPr>
                </a:tc>
                <a:tc>
                  <a:txBody>
                    <a:bodyPr/>
                    <a:lstStyle/>
                    <a:p>
                      <a:pPr algn="r">
                        <a:defRPr sz="1800"/>
                      </a:pP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noFill/>
                  </a:tcPr>
                </a:tc>
                <a:extLst>
                  <a:ext uri="{0D108BD9-81ED-4DB2-BD59-A6C34878D82A}">
                    <a16:rowId xmlns:a16="http://schemas.microsoft.com/office/drawing/2014/main" val="10002"/>
                  </a:ext>
                </a:extLst>
              </a:tr>
              <a:tr h="1083401">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sz="1800"/>
                      </a:pPr>
                      <a:r>
                        <a:rPr lang="fr-FR" sz="2800" b="0" i="0" u="none" strike="noStrike" cap="none" spc="-39" baseline="0" dirty="0">
                          <a:ln>
                            <a:noFill/>
                          </a:ln>
                          <a:solidFill>
                            <a:srgbClr val="7E7E85"/>
                          </a:solidFill>
                          <a:uFillTx/>
                          <a:latin typeface="+mn-lt"/>
                          <a:ea typeface="Calibri"/>
                          <a:cs typeface="Calibri"/>
                          <a:sym typeface="Fira Sans Regular"/>
                        </a:rPr>
                        <a:t>Solde subvention</a:t>
                      </a: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bg1">
                        <a:lumMod val="10000"/>
                        <a:alpha val="14902"/>
                      </a:schemeClr>
                    </a:solidFill>
                  </a:tcPr>
                </a:tc>
                <a:tc>
                  <a:txBody>
                    <a:bodyPr/>
                    <a:lstStyle/>
                    <a:p>
                      <a:pPr algn="r">
                        <a:defRPr sz="1800"/>
                      </a:pPr>
                      <a:r>
                        <a:rPr lang="fr-FR" sz="2800" b="0" spc="-39" dirty="0">
                          <a:solidFill>
                            <a:srgbClr val="7E7E85"/>
                          </a:solidFill>
                          <a:latin typeface="+mn-lt"/>
                          <a:ea typeface="+mn-ea"/>
                          <a:cs typeface="+mn-cs"/>
                        </a:rPr>
                        <a:t>90</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cap="flat" cmpd="sng" algn="ctr">
                      <a:solidFill>
                        <a:srgbClr val="7F7F7F">
                          <a:alpha val="50195"/>
                        </a:srgbClr>
                      </a:solidFill>
                      <a:prstDash val="solid"/>
                      <a:round/>
                      <a:headEnd type="none" w="med" len="med"/>
                      <a:tailEnd type="none" w="med" len="med"/>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Immobilisations incorporelles</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solidFill>
                      <a:schemeClr val="bg2">
                        <a:lumMod val="60000"/>
                        <a:lumOff val="40000"/>
                      </a:schemeClr>
                    </a:solidFill>
                  </a:tcPr>
                </a:tc>
                <a:tc>
                  <a:txBody>
                    <a:bodyPr/>
                    <a:lstStyle/>
                    <a:p>
                      <a:pPr algn="r">
                        <a:defRPr sz="1800"/>
                      </a:pPr>
                      <a:r>
                        <a:rPr lang="fr-FR" sz="2800" b="0" spc="-39" dirty="0">
                          <a:solidFill>
                            <a:srgbClr val="7E7E85"/>
                          </a:solidFill>
                          <a:latin typeface="+mn-lt"/>
                          <a:ea typeface="+mn-ea"/>
                          <a:cs typeface="+mn-cs"/>
                        </a:rPr>
                        <a:t>4 053</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noFill/>
                  </a:tcPr>
                </a:tc>
                <a:extLst>
                  <a:ext uri="{0D108BD9-81ED-4DB2-BD59-A6C34878D82A}">
                    <a16:rowId xmlns:a16="http://schemas.microsoft.com/office/drawing/2014/main" val="10003"/>
                  </a:ext>
                </a:extLst>
              </a:tr>
              <a:tr h="1083401">
                <a:tc>
                  <a:txBody>
                    <a:bodyPr/>
                    <a:lstStyle/>
                    <a:p>
                      <a:pPr algn="l">
                        <a:defRPr sz="1800"/>
                      </a:pP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bg1">
                        <a:lumMod val="10000"/>
                        <a:alpha val="14902"/>
                      </a:schemeClr>
                    </a:solidFill>
                  </a:tcPr>
                </a:tc>
                <a:tc>
                  <a:txBody>
                    <a:bodyPr/>
                    <a:lstStyle/>
                    <a:p>
                      <a:pPr algn="r">
                        <a:defRPr sz="1800"/>
                      </a:pP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Immobilisations corporelles</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solidFill>
                      <a:schemeClr val="bg2">
                        <a:lumMod val="60000"/>
                        <a:lumOff val="40000"/>
                      </a:schemeClr>
                    </a:solidFill>
                  </a:tcPr>
                </a:tc>
                <a:tc>
                  <a:txBody>
                    <a:bodyPr/>
                    <a:lstStyle/>
                    <a:p>
                      <a:pPr algn="r">
                        <a:defRPr sz="1800"/>
                      </a:pPr>
                      <a:r>
                        <a:rPr lang="fr-FR" sz="2800" b="0" spc="-39" dirty="0">
                          <a:solidFill>
                            <a:srgbClr val="7E7E85"/>
                          </a:solidFill>
                          <a:latin typeface="+mn-lt"/>
                          <a:ea typeface="+mn-ea"/>
                          <a:cs typeface="+mn-cs"/>
                        </a:rPr>
                        <a:t>5 947</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a:solidFill>
                        <a:srgbClr val="7F7F7F">
                          <a:alpha val="50195"/>
                        </a:srgbClr>
                      </a:solidFill>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noFill/>
                  </a:tcPr>
                </a:tc>
                <a:extLst>
                  <a:ext uri="{0D108BD9-81ED-4DB2-BD59-A6C34878D82A}">
                    <a16:rowId xmlns:a16="http://schemas.microsoft.com/office/drawing/2014/main" val="2566857672"/>
                  </a:ext>
                </a:extLst>
              </a:tr>
              <a:tr h="755032">
                <a:tc>
                  <a:txBody>
                    <a:bodyPr/>
                    <a:lstStyle/>
                    <a:p>
                      <a:pPr algn="l">
                        <a:defRPr sz="1800"/>
                      </a:pPr>
                      <a:r>
                        <a:rPr lang="fr-FR" sz="2800" b="0" i="0" u="none" strike="noStrike" cap="none" spc="-39" baseline="0" dirty="0">
                          <a:ln>
                            <a:noFill/>
                          </a:ln>
                          <a:solidFill>
                            <a:srgbClr val="7E7E85"/>
                          </a:solidFill>
                          <a:uFillTx/>
                          <a:latin typeface="+mn-lt"/>
                          <a:ea typeface="Calibri"/>
                          <a:cs typeface="Calibri"/>
                          <a:sym typeface="Fira Sans Regular"/>
                        </a:rPr>
                        <a:t>Opérations d’ordre </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no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sz="1800"/>
                      </a:pPr>
                      <a:r>
                        <a:rPr lang="fr-FR" sz="2800" b="0" i="0" u="none" strike="noStrike" cap="none" spc="-39" baseline="0" dirty="0">
                          <a:ln>
                            <a:noFill/>
                          </a:ln>
                          <a:solidFill>
                            <a:srgbClr val="7E7E85"/>
                          </a:solidFill>
                          <a:uFillTx/>
                          <a:latin typeface="+mn-lt"/>
                          <a:ea typeface="Calibri"/>
                          <a:cs typeface="Calibri"/>
                          <a:sym typeface="Fira Sans Regular"/>
                        </a:rPr>
                        <a:t>81 742</a:t>
                      </a:r>
                    </a:p>
                  </a:txBody>
                  <a:tcPr marL="60960" marR="60960" marT="60960" marB="60960" anchor="ctr" horzOverflow="overflow">
                    <a:lnL w="12700">
                      <a:solidFill>
                        <a:srgbClr val="7F7F7F">
                          <a:alpha val="50195"/>
                        </a:srgbClr>
                      </a:solidFill>
                    </a:lnL>
                    <a:lnR w="12700">
                      <a:solidFill>
                        <a:srgbClr val="7F7F7F">
                          <a:alpha val="50195"/>
                        </a:srgbClr>
                      </a:solidFill>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Opérations d’ordre</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noFill/>
                  </a:tcPr>
                </a:tc>
                <a:tc>
                  <a:txBody>
                    <a:bodyPr/>
                    <a:lstStyle/>
                    <a:p>
                      <a:pPr algn="r">
                        <a:defRPr sz="1800"/>
                      </a:pPr>
                      <a:r>
                        <a:rPr lang="fr-FR" sz="2800" b="0" spc="-39" dirty="0">
                          <a:solidFill>
                            <a:srgbClr val="7E7E85"/>
                          </a:solidFill>
                          <a:latin typeface="+mn-lt"/>
                          <a:ea typeface="+mn-ea"/>
                          <a:cs typeface="+mn-cs"/>
                        </a:rPr>
                        <a:t>3 715</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noFill/>
                  </a:tcPr>
                </a:tc>
                <a:extLst>
                  <a:ext uri="{0D108BD9-81ED-4DB2-BD59-A6C34878D82A}">
                    <a16:rowId xmlns:a16="http://schemas.microsoft.com/office/drawing/2014/main" val="10004"/>
                  </a:ext>
                </a:extLst>
              </a:tr>
              <a:tr h="755032">
                <a:tc>
                  <a:txBody>
                    <a:bodyPr/>
                    <a:lstStyle/>
                    <a:p>
                      <a:pPr algn="l">
                        <a:defRPr sz="1800"/>
                      </a:pPr>
                      <a:r>
                        <a:rPr lang="fr-FR" sz="2800" b="0" spc="-39" dirty="0">
                          <a:solidFill>
                            <a:srgbClr val="FFFFFF"/>
                          </a:solidFill>
                          <a:latin typeface="+mn-lt"/>
                          <a:ea typeface="Fira Sans SemiBold"/>
                          <a:cs typeface="Fira Sans SemiBold"/>
                          <a:sym typeface="Fira Sans SemiBold"/>
                        </a:rPr>
                        <a:t>Total</a:t>
                      </a:r>
                      <a:endParaRPr sz="2800" b="0" spc="-39" dirty="0">
                        <a:solidFill>
                          <a:srgbClr val="FFFFFF"/>
                        </a:solidFill>
                        <a:latin typeface="+mn-lt"/>
                        <a:ea typeface="Fira Sans SemiBold"/>
                        <a:cs typeface="Fira Sans SemiBold"/>
                        <a:sym typeface="Fira Sans SemiBold"/>
                      </a:endParaRPr>
                    </a:p>
                  </a:txBody>
                  <a:tcPr marL="60960" marR="60960" marT="60960" marB="60960" anchor="ctr" horzOverflow="overflow">
                    <a:lnL w="12700">
                      <a:solidFill>
                        <a:srgbClr val="7F7F7F">
                          <a:alpha val="50195"/>
                        </a:srgbClr>
                      </a:solidFill>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algn="r">
                        <a:defRPr sz="1800"/>
                      </a:pPr>
                      <a:r>
                        <a:rPr lang="fr-FR" sz="2800" b="0" spc="-39" dirty="0">
                          <a:solidFill>
                            <a:srgbClr val="FFFFFF"/>
                          </a:solidFill>
                          <a:latin typeface="+mn-lt"/>
                          <a:ea typeface="Fira Sans SemiBold"/>
                          <a:cs typeface="Fira Sans SemiBold"/>
                          <a:sym typeface="Fira Sans SemiBold"/>
                        </a:rPr>
                        <a:t>85 268</a:t>
                      </a:r>
                      <a:endParaRPr sz="2800" b="0" spc="-39" dirty="0">
                        <a:solidFill>
                          <a:srgbClr val="FFFFFF"/>
                        </a:solidFill>
                        <a:latin typeface="+mn-lt"/>
                        <a:ea typeface="Fira Sans SemiBold"/>
                        <a:cs typeface="Fira Sans SemiBold"/>
                        <a:sym typeface="Fira Sans SemiBold"/>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algn="l">
                        <a:defRPr sz="1800" b="0">
                          <a:solidFill>
                            <a:srgbClr val="000000"/>
                          </a:solidFill>
                        </a:defRPr>
                      </a:pPr>
                      <a:r>
                        <a:rPr lang="fr-FR" sz="2800" b="0" spc="-39" dirty="0">
                          <a:solidFill>
                            <a:srgbClr val="FFFFFF"/>
                          </a:solidFill>
                          <a:latin typeface="+mn-lt"/>
                          <a:ea typeface="Fira Sans SemiBold"/>
                          <a:cs typeface="Fira Sans SemiBold"/>
                          <a:sym typeface="Fira Sans SemiBold"/>
                        </a:rPr>
                        <a:t>Total</a:t>
                      </a:r>
                      <a:endParaRPr sz="2800" b="0" spc="-39" dirty="0">
                        <a:solidFill>
                          <a:srgbClr val="FFFFFF"/>
                        </a:solidFill>
                        <a:latin typeface="+mn-lt"/>
                        <a:ea typeface="Fira Sans SemiBold"/>
                        <a:cs typeface="Fira Sans SemiBold"/>
                        <a:sym typeface="Fira Sans SemiBold"/>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algn="r">
                        <a:defRPr sz="1800"/>
                      </a:pPr>
                      <a:r>
                        <a:rPr lang="fr-FR" sz="2800" b="0" spc="-39" dirty="0">
                          <a:solidFill>
                            <a:srgbClr val="FFFFFF"/>
                          </a:solidFill>
                          <a:latin typeface="+mn-lt"/>
                          <a:ea typeface="Fira Sans SemiBold"/>
                          <a:cs typeface="Fira Sans SemiBold"/>
                          <a:sym typeface="Fira Sans SemiBold"/>
                        </a:rPr>
                        <a:t>33 716</a:t>
                      </a:r>
                      <a:endParaRPr sz="2800" b="0" spc="-39" dirty="0">
                        <a:solidFill>
                          <a:srgbClr val="FFFFFF"/>
                        </a:solidFill>
                        <a:latin typeface="+mn-lt"/>
                        <a:ea typeface="Fira Sans SemiBold"/>
                        <a:cs typeface="Fira Sans SemiBold"/>
                        <a:sym typeface="Fira Sans SemiBold"/>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a:solidFill>
                        <a:srgbClr val="7F7F7F">
                          <a:alpha val="50195"/>
                        </a:srgbClr>
                      </a:solidFill>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extLst>
                  <a:ext uri="{0D108BD9-81ED-4DB2-BD59-A6C34878D82A}">
                    <a16:rowId xmlns:a16="http://schemas.microsoft.com/office/drawing/2014/main" val="10010"/>
                  </a:ext>
                </a:extLst>
              </a:tr>
            </a:tbl>
          </a:graphicData>
        </a:graphic>
      </p:graphicFrame>
      <p:sp>
        <p:nvSpPr>
          <p:cNvPr id="17" name="Shape 485">
            <a:extLst>
              <a:ext uri="{FF2B5EF4-FFF2-40B4-BE49-F238E27FC236}">
                <a16:creationId xmlns:a16="http://schemas.microsoft.com/office/drawing/2014/main" id="{DB120E3A-EB69-5140-B524-682D410F9FB3}"/>
              </a:ext>
            </a:extLst>
          </p:cNvPr>
          <p:cNvSpPr txBox="1">
            <a:spLocks/>
          </p:cNvSpPr>
          <p:nvPr/>
        </p:nvSpPr>
        <p:spPr>
          <a:xfrm>
            <a:off x="941673" y="3779860"/>
            <a:ext cx="10678728" cy="705611"/>
          </a:xfrm>
          <a:prstGeom prst="rect">
            <a:avLst/>
          </a:prstGeom>
          <a:ln w="12700"/>
        </p:spPr>
        <p:txBody>
          <a:bodyPr>
            <a:normAutofit/>
          </a:bodyPr>
          <a:lstStyle>
            <a:lvl1pPr marL="0" marR="0" indent="0" algn="l" defTabSz="1261872" rtl="0" eaLnBrk="1" latinLnBrk="0" hangingPunct="1">
              <a:lnSpc>
                <a:spcPct val="90000"/>
              </a:lnSpc>
              <a:spcBef>
                <a:spcPts val="1300"/>
              </a:spcBef>
              <a:spcAft>
                <a:spcPts val="0"/>
              </a:spcAft>
              <a:buClrTx/>
              <a:buSzTx/>
              <a:buFontTx/>
              <a:buNone/>
              <a:tabLst/>
              <a:defRPr sz="3450" b="0" i="1" u="none" strike="noStrike" cap="none" spc="0" baseline="0">
                <a:ln>
                  <a:noFill/>
                </a:ln>
                <a:solidFill>
                  <a:schemeClr val="accent1">
                    <a:hueOff val="-10891698"/>
                    <a:satOff val="15195"/>
                    <a:lumOff val="-20585"/>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3600" dirty="0"/>
              <a:t>Section de fonctionnement</a:t>
            </a:r>
          </a:p>
        </p:txBody>
      </p:sp>
      <p:sp>
        <p:nvSpPr>
          <p:cNvPr id="18" name="Shape 485">
            <a:extLst>
              <a:ext uri="{FF2B5EF4-FFF2-40B4-BE49-F238E27FC236}">
                <a16:creationId xmlns:a16="http://schemas.microsoft.com/office/drawing/2014/main" id="{62F0DFCD-3FD1-D84B-B368-DCA85E55F0BB}"/>
              </a:ext>
            </a:extLst>
          </p:cNvPr>
          <p:cNvSpPr txBox="1">
            <a:spLocks/>
          </p:cNvSpPr>
          <p:nvPr/>
        </p:nvSpPr>
        <p:spPr>
          <a:xfrm>
            <a:off x="12868862" y="3779859"/>
            <a:ext cx="10678728" cy="705611"/>
          </a:xfrm>
          <a:prstGeom prst="rect">
            <a:avLst/>
          </a:prstGeom>
          <a:ln w="12700"/>
        </p:spPr>
        <p:txBody>
          <a:bodyPr>
            <a:normAutofit/>
          </a:bodyPr>
          <a:lstStyle>
            <a:lvl1pPr marL="0" marR="0" indent="0" algn="l" defTabSz="1261872" rtl="0" eaLnBrk="1" latinLnBrk="0" hangingPunct="1">
              <a:lnSpc>
                <a:spcPct val="90000"/>
              </a:lnSpc>
              <a:spcBef>
                <a:spcPts val="1300"/>
              </a:spcBef>
              <a:spcAft>
                <a:spcPts val="0"/>
              </a:spcAft>
              <a:buClrTx/>
              <a:buSzTx/>
              <a:buFontTx/>
              <a:buNone/>
              <a:tabLst/>
              <a:defRPr sz="3450" b="0" i="1" u="none" strike="noStrike" cap="none" spc="0" baseline="0">
                <a:ln>
                  <a:noFill/>
                </a:ln>
                <a:solidFill>
                  <a:schemeClr val="accent1">
                    <a:hueOff val="-10891698"/>
                    <a:satOff val="15195"/>
                    <a:lumOff val="-20585"/>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3600" dirty="0"/>
              <a:t>Section d’investissement</a:t>
            </a:r>
          </a:p>
        </p:txBody>
      </p:sp>
      <p:pic>
        <p:nvPicPr>
          <p:cNvPr id="4" name="Image 3">
            <a:extLst>
              <a:ext uri="{FF2B5EF4-FFF2-40B4-BE49-F238E27FC236}">
                <a16:creationId xmlns:a16="http://schemas.microsoft.com/office/drawing/2014/main" id="{374D3E08-2306-7041-963D-7D4FB2390AB4}"/>
              </a:ext>
            </a:extLst>
          </p:cNvPr>
          <p:cNvPicPr>
            <a:picLocks noChangeAspect="1"/>
          </p:cNvPicPr>
          <p:nvPr/>
        </p:nvPicPr>
        <p:blipFill>
          <a:blip r:embed="rId3"/>
          <a:stretch>
            <a:fillRect/>
          </a:stretch>
        </p:blipFill>
        <p:spPr>
          <a:xfrm>
            <a:off x="941674" y="695582"/>
            <a:ext cx="1535394" cy="1535394"/>
          </a:xfrm>
          <a:prstGeom prst="rect">
            <a:avLst/>
          </a:prstGeom>
        </p:spPr>
      </p:pic>
      <p:sp>
        <p:nvSpPr>
          <p:cNvPr id="11" name="Shape 500">
            <a:extLst>
              <a:ext uri="{FF2B5EF4-FFF2-40B4-BE49-F238E27FC236}">
                <a16:creationId xmlns:a16="http://schemas.microsoft.com/office/drawing/2014/main" id="{6894880A-4FF6-FE45-90F1-61C7B56E6C2F}"/>
              </a:ext>
            </a:extLst>
          </p:cNvPr>
          <p:cNvSpPr/>
          <p:nvPr/>
        </p:nvSpPr>
        <p:spPr>
          <a:xfrm>
            <a:off x="442382" y="12029470"/>
            <a:ext cx="11674793" cy="694547"/>
          </a:xfrm>
          <a:prstGeom prst="rect">
            <a:avLst/>
          </a:prstGeom>
          <a:solidFill>
            <a:srgbClr val="A8C1B9"/>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2800" dirty="0">
                <a:solidFill>
                  <a:schemeClr val="bg1">
                    <a:lumMod val="10000"/>
                  </a:schemeClr>
                </a:solidFill>
              </a:rPr>
              <a:t>Déficit de fonctionnement de 8 178€</a:t>
            </a:r>
            <a:endParaRPr sz="2800" dirty="0">
              <a:solidFill>
                <a:schemeClr val="bg1">
                  <a:lumMod val="10000"/>
                </a:schemeClr>
              </a:solidFill>
            </a:endParaRPr>
          </a:p>
        </p:txBody>
      </p:sp>
      <p:sp>
        <p:nvSpPr>
          <p:cNvPr id="12" name="Shape 500">
            <a:extLst>
              <a:ext uri="{FF2B5EF4-FFF2-40B4-BE49-F238E27FC236}">
                <a16:creationId xmlns:a16="http://schemas.microsoft.com/office/drawing/2014/main" id="{9914F292-DB2F-164E-BC21-8B8BAA7DB28D}"/>
              </a:ext>
            </a:extLst>
          </p:cNvPr>
          <p:cNvSpPr/>
          <p:nvPr/>
        </p:nvSpPr>
        <p:spPr>
          <a:xfrm>
            <a:off x="12191999" y="12000442"/>
            <a:ext cx="11674793" cy="693329"/>
          </a:xfrm>
          <a:prstGeom prst="rect">
            <a:avLst/>
          </a:prstGeom>
          <a:solidFill>
            <a:srgbClr val="A8C1B9"/>
          </a:solidFill>
          <a:ln w="25400">
            <a:miter lim="400000"/>
          </a:ln>
          <a:extLst>
            <a:ext uri="{C572A759-6A51-4108-AA02-DFA0A04FC94B}">
              <ma14:wrappingTextBoxFlag xmlns="" xmlns:ma14="http://schemas.microsoft.com/office/mac/drawingml/2011/main" val="1"/>
            </a:ext>
          </a:extLst>
        </p:spPr>
        <p:txBody>
          <a:bodyPr wrap="square" tIns="91439" bIns="91439">
            <a:spAutoFit/>
          </a:bodyPr>
          <a:lstStyle>
            <a:lvl1pPr>
              <a:defRPr sz="1600">
                <a:solidFill>
                  <a:srgbClr val="FFFFFF"/>
                </a:solidFill>
                <a:latin typeface="Roboto Bold"/>
                <a:ea typeface="Roboto Bold"/>
                <a:cs typeface="Roboto Bold"/>
                <a:sym typeface="Roboto Bold"/>
              </a:defRPr>
            </a:lvl1pPr>
          </a:lstStyle>
          <a:p>
            <a:r>
              <a:rPr lang="fr-FR" sz="2800" dirty="0">
                <a:solidFill>
                  <a:schemeClr val="bg1">
                    <a:lumMod val="10000"/>
                  </a:schemeClr>
                </a:solidFill>
              </a:rPr>
              <a:t>Excédent d’investissement de 51 552 €</a:t>
            </a:r>
            <a:endParaRPr sz="2800" dirty="0">
              <a:solidFill>
                <a:schemeClr val="bg1">
                  <a:lumMod val="10000"/>
                </a:schemeClr>
              </a:solidFill>
            </a:endParaRPr>
          </a:p>
        </p:txBody>
      </p:sp>
    </p:spTree>
    <p:extLst>
      <p:ext uri="{BB962C8B-B14F-4D97-AF65-F5344CB8AC3E}">
        <p14:creationId xmlns:p14="http://schemas.microsoft.com/office/powerpoint/2010/main" val="8950520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 grpId="0" animBg="1"/>
      <p:bldP spid="17" grpId="0" animBg="1"/>
      <p:bldP spid="18" grpId="0" animBg="1"/>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a:p>
        </p:txBody>
      </p:sp>
      <p:pic>
        <p:nvPicPr>
          <p:cNvPr id="477" name="08_Urbanisme.jpg"/>
          <p:cNvPicPr>
            <a:picLocks noGrp="1" noChangeAspect="1"/>
          </p:cNvPicPr>
          <p:nvPr>
            <p:ph type="pic" idx="4294967295"/>
          </p:nvPr>
        </p:nvPicPr>
        <p:blipFill>
          <a:blip r:embed="rId2"/>
          <a:srcRect t="7812" b="7812"/>
          <a:stretch>
            <a:fillRect/>
          </a:stretch>
        </p:blipFill>
        <p:spPr>
          <a:xfrm>
            <a:off x="0" y="0"/>
            <a:ext cx="24384000" cy="13716000"/>
          </a:xfrm>
          <a:prstGeom prst="rect">
            <a:avLst/>
          </a:prstGeom>
        </p:spPr>
      </p:pic>
      <p:sp>
        <p:nvSpPr>
          <p:cNvPr id="478" name="Shape 478"/>
          <p:cNvSpPr/>
          <p:nvPr/>
        </p:nvSpPr>
        <p:spPr>
          <a:xfrm>
            <a:off x="0" y="9230062"/>
            <a:ext cx="24384000" cy="2504739"/>
          </a:xfrm>
          <a:prstGeom prst="rect">
            <a:avLst/>
          </a:prstGeom>
          <a:solidFill>
            <a:schemeClr val="accent3">
              <a:hueOff val="3956102"/>
              <a:satOff val="-37830"/>
              <a:lumOff val="-30327"/>
              <a:alpha val="78925"/>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79" name="Shape 479"/>
          <p:cNvSpPr/>
          <p:nvPr/>
        </p:nvSpPr>
        <p:spPr>
          <a:xfrm>
            <a:off x="3517051" y="9629888"/>
            <a:ext cx="8247741" cy="960261"/>
          </a:xfrm>
          <a:prstGeom prst="rect">
            <a:avLst/>
          </a:prstGeom>
          <a:ln w="25400">
            <a:miter lim="400000"/>
          </a:ln>
          <a:extLst>
            <a:ext uri="{C572A759-6A51-4108-AA02-DFA0A04FC94B}">
              <ma14:wrappingTextBoxFlag xmlns="" xmlns:ma14="http://schemas.microsoft.com/office/mac/drawingml/2011/main" val="1"/>
            </a:ext>
          </a:extLst>
        </p:spPr>
        <p:txBody>
          <a:bodyPr tIns="91439" bIns="91439">
            <a:spAutoFit/>
          </a:bodyPr>
          <a:lstStyle/>
          <a:p>
            <a:pPr algn="l">
              <a:lnSpc>
                <a:spcPct val="90000"/>
              </a:lnSpc>
              <a:spcBef>
                <a:spcPts val="2000"/>
              </a:spcBef>
              <a:defRPr sz="5600">
                <a:solidFill>
                  <a:srgbClr val="FFFFFF"/>
                </a:solidFill>
                <a:latin typeface="+mn-lt"/>
                <a:ea typeface="+mn-ea"/>
                <a:cs typeface="+mn-cs"/>
                <a:sym typeface="Fira Sans Regular"/>
              </a:defRPr>
            </a:pPr>
            <a:r>
              <a:rPr lang="fr-FR" dirty="0"/>
              <a:t>BUDGET PRIMITIF 2022</a:t>
            </a:r>
            <a:endParaRPr dirty="0">
              <a:latin typeface="Fira Sans SemiBold"/>
              <a:ea typeface="Fira Sans SemiBold"/>
              <a:cs typeface="Fira Sans SemiBold"/>
              <a:sym typeface="Fira Sans SemiBold"/>
            </a:endParaRPr>
          </a:p>
        </p:txBody>
      </p:sp>
    </p:spTree>
    <p:extLst>
      <p:ext uri="{BB962C8B-B14F-4D97-AF65-F5344CB8AC3E}">
        <p14:creationId xmlns:p14="http://schemas.microsoft.com/office/powerpoint/2010/main" val="190001996"/>
      </p:ext>
    </p:extLst>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19</a:t>
            </a:fld>
            <a:endParaRPr/>
          </a:p>
        </p:txBody>
      </p:sp>
      <p:pic>
        <p:nvPicPr>
          <p:cNvPr id="406" name="01_Generique.jpg"/>
          <p:cNvPicPr>
            <a:picLocks noGrp="1" noChangeAspect="1"/>
          </p:cNvPicPr>
          <p:nvPr>
            <p:ph type="pic" idx="13"/>
          </p:nvPr>
        </p:nvPicPr>
        <p:blipFill>
          <a:blip r:embed="rId3"/>
          <a:srcRect l="188" t="60898" b="15085"/>
          <a:stretch>
            <a:fillRect/>
          </a:stretch>
        </p:blipFill>
        <p:spPr>
          <a:xfrm>
            <a:off x="-46043" y="0"/>
            <a:ext cx="24430043" cy="6045200"/>
          </a:xfrm>
          <a:prstGeom prst="rect">
            <a:avLst/>
          </a:prstGeom>
        </p:spPr>
      </p:pic>
      <p:sp>
        <p:nvSpPr>
          <p:cNvPr id="407" name="Shape 407"/>
          <p:cNvSpPr/>
          <p:nvPr/>
        </p:nvSpPr>
        <p:spPr>
          <a:xfrm>
            <a:off x="-46043" y="3077427"/>
            <a:ext cx="24384000" cy="1816213"/>
          </a:xfrm>
          <a:prstGeom prst="rect">
            <a:avLst/>
          </a:prstGeom>
          <a:solidFill>
            <a:schemeClr val="accent3">
              <a:hueOff val="3956102"/>
              <a:satOff val="-37830"/>
              <a:lumOff val="-30327"/>
              <a:alpha val="76152"/>
            </a:schemeClr>
          </a:solidFill>
          <a:ln w="12700">
            <a:miter lim="400000"/>
          </a:ln>
        </p:spPr>
        <p:txBody>
          <a:bodyPr tIns="91439" bIns="91439" anchor="ctr"/>
          <a:lstStyle/>
          <a:p>
            <a:pPr>
              <a:lnSpc>
                <a:spcPct val="90000"/>
              </a:lnSpc>
              <a:spcBef>
                <a:spcPts val="2000"/>
              </a:spcBef>
              <a:defRPr sz="5000" i="1">
                <a:solidFill>
                  <a:schemeClr val="accent5">
                    <a:hueOff val="-10611120"/>
                    <a:satOff val="-44289"/>
                    <a:lumOff val="18183"/>
                  </a:schemeClr>
                </a:solidFill>
                <a:latin typeface="Roboto Regular"/>
                <a:ea typeface="Roboto Regular"/>
                <a:cs typeface="Roboto Regular"/>
                <a:sym typeface="Roboto Regular"/>
              </a:defRPr>
            </a:pPr>
            <a:endParaRPr/>
          </a:p>
        </p:txBody>
      </p:sp>
      <p:sp>
        <p:nvSpPr>
          <p:cNvPr id="412" name="Shape 412"/>
          <p:cNvSpPr/>
          <p:nvPr/>
        </p:nvSpPr>
        <p:spPr>
          <a:xfrm>
            <a:off x="1244076" y="3452531"/>
            <a:ext cx="713251" cy="713071"/>
          </a:xfrm>
          <a:custGeom>
            <a:avLst/>
            <a:gdLst/>
            <a:ahLst/>
            <a:cxnLst>
              <a:cxn ang="0">
                <a:pos x="wd2" y="hd2"/>
              </a:cxn>
              <a:cxn ang="5400000">
                <a:pos x="wd2" y="hd2"/>
              </a:cxn>
              <a:cxn ang="10800000">
                <a:pos x="wd2" y="hd2"/>
              </a:cxn>
              <a:cxn ang="16200000">
                <a:pos x="wd2" y="hd2"/>
              </a:cxn>
            </a:cxnLst>
            <a:rect l="0" t="0" r="r" b="b"/>
            <a:pathLst>
              <a:path w="20956" h="21600" extrusionOk="0">
                <a:moveTo>
                  <a:pt x="19309" y="1688"/>
                </a:moveTo>
                <a:cubicBezTo>
                  <a:pt x="18164" y="675"/>
                  <a:pt x="16691" y="0"/>
                  <a:pt x="15382" y="0"/>
                </a:cubicBezTo>
                <a:cubicBezTo>
                  <a:pt x="14236" y="0"/>
                  <a:pt x="13091" y="506"/>
                  <a:pt x="12273" y="1350"/>
                </a:cubicBezTo>
                <a:cubicBezTo>
                  <a:pt x="9164" y="4556"/>
                  <a:pt x="9164" y="4556"/>
                  <a:pt x="9164" y="4556"/>
                </a:cubicBezTo>
                <a:cubicBezTo>
                  <a:pt x="9164" y="4556"/>
                  <a:pt x="9164" y="4556"/>
                  <a:pt x="9000" y="4556"/>
                </a:cubicBezTo>
                <a:cubicBezTo>
                  <a:pt x="9000" y="4556"/>
                  <a:pt x="9000" y="4556"/>
                  <a:pt x="9000" y="4556"/>
                </a:cubicBezTo>
                <a:cubicBezTo>
                  <a:pt x="9000" y="4556"/>
                  <a:pt x="9000" y="4556"/>
                  <a:pt x="9000" y="4556"/>
                </a:cubicBezTo>
                <a:cubicBezTo>
                  <a:pt x="2291" y="11644"/>
                  <a:pt x="2291" y="11644"/>
                  <a:pt x="2291" y="11644"/>
                </a:cubicBezTo>
                <a:cubicBezTo>
                  <a:pt x="1964" y="11981"/>
                  <a:pt x="1800" y="12319"/>
                  <a:pt x="1636" y="12825"/>
                </a:cubicBezTo>
                <a:cubicBezTo>
                  <a:pt x="164" y="18562"/>
                  <a:pt x="164" y="18562"/>
                  <a:pt x="164" y="18562"/>
                </a:cubicBezTo>
                <a:cubicBezTo>
                  <a:pt x="164" y="18562"/>
                  <a:pt x="0" y="19069"/>
                  <a:pt x="0" y="19238"/>
                </a:cubicBezTo>
                <a:cubicBezTo>
                  <a:pt x="0" y="20588"/>
                  <a:pt x="982" y="21600"/>
                  <a:pt x="2291" y="21600"/>
                </a:cubicBezTo>
                <a:cubicBezTo>
                  <a:pt x="2618" y="21600"/>
                  <a:pt x="3109" y="21431"/>
                  <a:pt x="3109" y="21431"/>
                </a:cubicBezTo>
                <a:cubicBezTo>
                  <a:pt x="8673" y="19913"/>
                  <a:pt x="8673" y="19913"/>
                  <a:pt x="8673" y="19913"/>
                </a:cubicBezTo>
                <a:cubicBezTo>
                  <a:pt x="9000" y="19913"/>
                  <a:pt x="9327" y="19575"/>
                  <a:pt x="9655" y="19238"/>
                </a:cubicBezTo>
                <a:cubicBezTo>
                  <a:pt x="19636" y="8944"/>
                  <a:pt x="19636" y="8944"/>
                  <a:pt x="19636" y="8944"/>
                </a:cubicBezTo>
                <a:cubicBezTo>
                  <a:pt x="21600" y="7088"/>
                  <a:pt x="21273" y="3881"/>
                  <a:pt x="19309" y="1688"/>
                </a:cubicBezTo>
                <a:close/>
                <a:moveTo>
                  <a:pt x="10473" y="16031"/>
                </a:moveTo>
                <a:cubicBezTo>
                  <a:pt x="10473" y="15525"/>
                  <a:pt x="10309" y="14850"/>
                  <a:pt x="9982" y="14344"/>
                </a:cubicBezTo>
                <a:cubicBezTo>
                  <a:pt x="16200" y="7931"/>
                  <a:pt x="16200" y="7931"/>
                  <a:pt x="16200" y="7931"/>
                </a:cubicBezTo>
                <a:cubicBezTo>
                  <a:pt x="16527" y="9113"/>
                  <a:pt x="16364" y="10463"/>
                  <a:pt x="15545" y="11306"/>
                </a:cubicBezTo>
                <a:cubicBezTo>
                  <a:pt x="15545" y="11306"/>
                  <a:pt x="15545" y="11306"/>
                  <a:pt x="15545" y="11306"/>
                </a:cubicBezTo>
                <a:cubicBezTo>
                  <a:pt x="15545" y="11306"/>
                  <a:pt x="15545" y="11306"/>
                  <a:pt x="15545" y="11306"/>
                </a:cubicBezTo>
                <a:cubicBezTo>
                  <a:pt x="10473" y="16538"/>
                  <a:pt x="10473" y="16538"/>
                  <a:pt x="10473" y="16538"/>
                </a:cubicBezTo>
                <a:cubicBezTo>
                  <a:pt x="10473" y="16369"/>
                  <a:pt x="10473" y="16200"/>
                  <a:pt x="10473" y="16031"/>
                </a:cubicBezTo>
                <a:close/>
                <a:moveTo>
                  <a:pt x="9655" y="13669"/>
                </a:moveTo>
                <a:cubicBezTo>
                  <a:pt x="9491" y="13331"/>
                  <a:pt x="9164" y="12825"/>
                  <a:pt x="8836" y="12487"/>
                </a:cubicBezTo>
                <a:cubicBezTo>
                  <a:pt x="8345" y="12150"/>
                  <a:pt x="8018" y="11813"/>
                  <a:pt x="7527" y="11475"/>
                </a:cubicBezTo>
                <a:cubicBezTo>
                  <a:pt x="13745" y="5063"/>
                  <a:pt x="13745" y="5063"/>
                  <a:pt x="13745" y="5063"/>
                </a:cubicBezTo>
                <a:cubicBezTo>
                  <a:pt x="14236" y="5231"/>
                  <a:pt x="14727" y="5569"/>
                  <a:pt x="15055" y="6075"/>
                </a:cubicBezTo>
                <a:cubicBezTo>
                  <a:pt x="15382" y="6412"/>
                  <a:pt x="15709" y="6750"/>
                  <a:pt x="15873" y="7256"/>
                </a:cubicBezTo>
                <a:lnTo>
                  <a:pt x="9655" y="13669"/>
                </a:lnTo>
                <a:close/>
                <a:moveTo>
                  <a:pt x="6873" y="11138"/>
                </a:moveTo>
                <a:cubicBezTo>
                  <a:pt x="6218" y="10969"/>
                  <a:pt x="5564" y="10800"/>
                  <a:pt x="4909" y="10800"/>
                </a:cubicBezTo>
                <a:cubicBezTo>
                  <a:pt x="9982" y="5569"/>
                  <a:pt x="9982" y="5569"/>
                  <a:pt x="9982" y="5569"/>
                </a:cubicBezTo>
                <a:cubicBezTo>
                  <a:pt x="10800" y="4725"/>
                  <a:pt x="11945" y="4556"/>
                  <a:pt x="13091" y="4894"/>
                </a:cubicBezTo>
                <a:lnTo>
                  <a:pt x="6873" y="11138"/>
                </a:lnTo>
                <a:close/>
                <a:moveTo>
                  <a:pt x="2782" y="20081"/>
                </a:moveTo>
                <a:cubicBezTo>
                  <a:pt x="2618" y="20250"/>
                  <a:pt x="2455" y="20250"/>
                  <a:pt x="2291" y="20250"/>
                </a:cubicBezTo>
                <a:cubicBezTo>
                  <a:pt x="1800" y="20250"/>
                  <a:pt x="1309" y="19744"/>
                  <a:pt x="1309" y="19238"/>
                </a:cubicBezTo>
                <a:cubicBezTo>
                  <a:pt x="1309" y="19069"/>
                  <a:pt x="1309" y="18900"/>
                  <a:pt x="1309" y="18900"/>
                </a:cubicBezTo>
                <a:cubicBezTo>
                  <a:pt x="2127" y="16200"/>
                  <a:pt x="2127" y="16200"/>
                  <a:pt x="2127" y="16200"/>
                </a:cubicBezTo>
                <a:cubicBezTo>
                  <a:pt x="2782" y="16200"/>
                  <a:pt x="3600" y="16538"/>
                  <a:pt x="4255" y="17213"/>
                </a:cubicBezTo>
                <a:cubicBezTo>
                  <a:pt x="4909" y="17888"/>
                  <a:pt x="5236" y="18731"/>
                  <a:pt x="5236" y="19575"/>
                </a:cubicBezTo>
                <a:lnTo>
                  <a:pt x="2782" y="20081"/>
                </a:lnTo>
                <a:close/>
                <a:moveTo>
                  <a:pt x="5727" y="19406"/>
                </a:moveTo>
                <a:cubicBezTo>
                  <a:pt x="5727" y="18394"/>
                  <a:pt x="5400" y="17550"/>
                  <a:pt x="4745" y="16706"/>
                </a:cubicBezTo>
                <a:cubicBezTo>
                  <a:pt x="4091" y="16031"/>
                  <a:pt x="3109" y="15694"/>
                  <a:pt x="2291" y="15525"/>
                </a:cubicBezTo>
                <a:cubicBezTo>
                  <a:pt x="2945" y="13162"/>
                  <a:pt x="2945" y="13162"/>
                  <a:pt x="2945" y="13162"/>
                </a:cubicBezTo>
                <a:cubicBezTo>
                  <a:pt x="2945" y="12994"/>
                  <a:pt x="3109" y="12825"/>
                  <a:pt x="3109" y="12656"/>
                </a:cubicBezTo>
                <a:cubicBezTo>
                  <a:pt x="4418" y="11644"/>
                  <a:pt x="6545" y="11981"/>
                  <a:pt x="7855" y="13500"/>
                </a:cubicBezTo>
                <a:cubicBezTo>
                  <a:pt x="9327" y="15019"/>
                  <a:pt x="9655" y="17213"/>
                  <a:pt x="8509" y="18562"/>
                </a:cubicBezTo>
                <a:cubicBezTo>
                  <a:pt x="8345" y="18562"/>
                  <a:pt x="8345" y="18731"/>
                  <a:pt x="8182" y="18731"/>
                </a:cubicBezTo>
                <a:lnTo>
                  <a:pt x="5727" y="19406"/>
                </a:lnTo>
                <a:close/>
                <a:moveTo>
                  <a:pt x="18818" y="7931"/>
                </a:moveTo>
                <a:cubicBezTo>
                  <a:pt x="17673" y="9113"/>
                  <a:pt x="17673" y="9113"/>
                  <a:pt x="17673" y="9113"/>
                </a:cubicBezTo>
                <a:cubicBezTo>
                  <a:pt x="17673" y="8944"/>
                  <a:pt x="17673" y="8775"/>
                  <a:pt x="17673" y="8606"/>
                </a:cubicBezTo>
                <a:cubicBezTo>
                  <a:pt x="17509" y="7256"/>
                  <a:pt x="17018" y="6075"/>
                  <a:pt x="16036" y="5063"/>
                </a:cubicBezTo>
                <a:cubicBezTo>
                  <a:pt x="14891" y="4050"/>
                  <a:pt x="13582" y="3375"/>
                  <a:pt x="12109" y="3375"/>
                </a:cubicBezTo>
                <a:cubicBezTo>
                  <a:pt x="13255" y="2194"/>
                  <a:pt x="13255" y="2194"/>
                  <a:pt x="13255" y="2194"/>
                </a:cubicBezTo>
                <a:cubicBezTo>
                  <a:pt x="13745" y="1688"/>
                  <a:pt x="14564" y="1350"/>
                  <a:pt x="15382" y="1350"/>
                </a:cubicBezTo>
                <a:cubicBezTo>
                  <a:pt x="16364" y="1350"/>
                  <a:pt x="17509" y="1856"/>
                  <a:pt x="18327" y="2700"/>
                </a:cubicBezTo>
                <a:cubicBezTo>
                  <a:pt x="19145" y="3544"/>
                  <a:pt x="19636" y="4556"/>
                  <a:pt x="19636" y="5569"/>
                </a:cubicBezTo>
                <a:cubicBezTo>
                  <a:pt x="19636" y="6412"/>
                  <a:pt x="19309" y="7256"/>
                  <a:pt x="18818" y="7931"/>
                </a:cubicBezTo>
                <a:close/>
              </a:path>
            </a:pathLst>
          </a:custGeom>
          <a:solidFill>
            <a:srgbClr val="FFFFFF"/>
          </a:solidFill>
          <a:ln w="12700">
            <a:miter lim="400000"/>
          </a:ln>
        </p:spPr>
        <p:txBody>
          <a:bodyPr tIns="91439" bIns="91439"/>
          <a:lstStyle/>
          <a:p>
            <a:pPr algn="l">
              <a:lnSpc>
                <a:spcPct val="90000"/>
              </a:lnSpc>
              <a:spcBef>
                <a:spcPts val="2000"/>
              </a:spcBef>
              <a:defRPr sz="5000" i="1">
                <a:latin typeface="Roboto Regular"/>
                <a:ea typeface="Roboto Regular"/>
                <a:cs typeface="Roboto Regular"/>
                <a:sym typeface="Roboto Regular"/>
              </a:defRPr>
            </a:pPr>
            <a:endParaRPr/>
          </a:p>
        </p:txBody>
      </p:sp>
      <p:sp>
        <p:nvSpPr>
          <p:cNvPr id="417" name="Shape 417"/>
          <p:cNvSpPr/>
          <p:nvPr/>
        </p:nvSpPr>
        <p:spPr>
          <a:xfrm>
            <a:off x="2110073" y="7733854"/>
            <a:ext cx="4878652" cy="2678745"/>
          </a:xfrm>
          <a:prstGeom prst="rect">
            <a:avLst/>
          </a:prstGeom>
          <a:ln w="25400">
            <a:miter lim="400000"/>
          </a:ln>
          <a:extLst>
            <a:ext uri="{C572A759-6A51-4108-AA02-DFA0A04FC94B}">
              <ma14:wrappingTextBoxFlag xmlns="" xmlns:ma14="http://schemas.microsoft.com/office/mac/drawingml/2011/main" val="1"/>
            </a:ext>
          </a:extLst>
        </p:spPr>
        <p:txBody>
          <a:bodyPr tIns="91439" bIns="91439">
            <a:spAutoFit/>
          </a:bodyPr>
          <a:lstStyle/>
          <a:p>
            <a:r>
              <a:rPr lang="fr-FR" sz="3200" dirty="0">
                <a:latin typeface="Roboto Bold"/>
                <a:ea typeface="Roboto Bold"/>
                <a:cs typeface="Roboto Bold"/>
                <a:sym typeface="Roboto Bold"/>
              </a:rPr>
              <a:t>Optimisation des dépenses de fonctionnement</a:t>
            </a:r>
            <a:endParaRPr sz="3200" dirty="0">
              <a:latin typeface="Roboto Bold"/>
              <a:ea typeface="Roboto Bold"/>
              <a:cs typeface="Roboto Bold"/>
              <a:sym typeface="Roboto Bold"/>
            </a:endParaRPr>
          </a:p>
          <a:p>
            <a:pPr>
              <a:defRPr>
                <a:latin typeface="Roboto Bold"/>
                <a:ea typeface="Roboto Bold"/>
                <a:cs typeface="Roboto Bold"/>
                <a:sym typeface="Roboto Bold"/>
              </a:defRPr>
            </a:pPr>
            <a:endParaRPr sz="3200" dirty="0">
              <a:latin typeface="Roboto Bold"/>
              <a:ea typeface="Roboto Bold"/>
              <a:cs typeface="Roboto Bold"/>
              <a:sym typeface="Roboto Bold"/>
            </a:endParaRPr>
          </a:p>
        </p:txBody>
      </p:sp>
      <p:sp>
        <p:nvSpPr>
          <p:cNvPr id="418" name="Shape 418"/>
          <p:cNvSpPr/>
          <p:nvPr/>
        </p:nvSpPr>
        <p:spPr>
          <a:xfrm>
            <a:off x="8671411" y="7733854"/>
            <a:ext cx="4878651" cy="3108670"/>
          </a:xfrm>
          <a:prstGeom prst="rect">
            <a:avLst/>
          </a:prstGeom>
          <a:ln w="25400">
            <a:miter lim="400000"/>
          </a:ln>
          <a:extLst>
            <a:ext uri="{C572A759-6A51-4108-AA02-DFA0A04FC94B}">
              <ma14:wrappingTextBoxFlag xmlns="" xmlns:ma14="http://schemas.microsoft.com/office/mac/drawingml/2011/main" val="1"/>
            </a:ext>
          </a:extLst>
        </p:spPr>
        <p:txBody>
          <a:bodyPr tIns="91439" bIns="91439">
            <a:spAutoFit/>
          </a:bodyPr>
          <a:lstStyle/>
          <a:p>
            <a:r>
              <a:rPr lang="fr-FR" sz="3200" dirty="0">
                <a:latin typeface="Roboto Bold"/>
                <a:ea typeface="Roboto Bold"/>
                <a:cs typeface="Roboto Bold"/>
                <a:sym typeface="Roboto Bold"/>
              </a:rPr>
              <a:t>Maintien de la cotisation  de 2021</a:t>
            </a:r>
            <a:endParaRPr sz="3200" dirty="0">
              <a:latin typeface="Roboto Bold"/>
              <a:ea typeface="Roboto Bold"/>
              <a:cs typeface="Roboto Bold"/>
              <a:sym typeface="Roboto Bold"/>
            </a:endParaRPr>
          </a:p>
          <a:p>
            <a:pPr>
              <a:defRPr>
                <a:latin typeface="Roboto Bold"/>
                <a:ea typeface="Roboto Bold"/>
                <a:cs typeface="Roboto Bold"/>
                <a:sym typeface="Roboto Bold"/>
              </a:defRPr>
            </a:pPr>
            <a:endParaRPr sz="3200" dirty="0">
              <a:latin typeface="Roboto Bold"/>
              <a:ea typeface="Roboto Bold"/>
              <a:cs typeface="Roboto Bold"/>
              <a:sym typeface="Roboto Bold"/>
            </a:endParaRPr>
          </a:p>
          <a:p>
            <a:r>
              <a:rPr lang="fr-FR" sz="3200" dirty="0"/>
              <a:t>2,37 €</a:t>
            </a:r>
          </a:p>
          <a:p>
            <a:pPr>
              <a:defRPr>
                <a:latin typeface="Roboto Bold"/>
                <a:ea typeface="Roboto Bold"/>
                <a:cs typeface="Roboto Bold"/>
                <a:sym typeface="Roboto Bold"/>
              </a:defRPr>
            </a:pPr>
            <a:endParaRPr lang="fr-FR" dirty="0">
              <a:latin typeface="Roboto Bold"/>
              <a:ea typeface="Roboto Bold"/>
              <a:cs typeface="Roboto Bold"/>
              <a:sym typeface="Roboto Bold"/>
            </a:endParaRPr>
          </a:p>
        </p:txBody>
      </p:sp>
      <p:sp>
        <p:nvSpPr>
          <p:cNvPr id="420" name="Shape 420"/>
          <p:cNvSpPr/>
          <p:nvPr/>
        </p:nvSpPr>
        <p:spPr>
          <a:xfrm>
            <a:off x="15629670" y="7733854"/>
            <a:ext cx="4878651" cy="3318920"/>
          </a:xfrm>
          <a:prstGeom prst="rect">
            <a:avLst/>
          </a:prstGeom>
          <a:ln w="25400">
            <a:miter lim="400000"/>
          </a:ln>
          <a:extLst>
            <a:ext uri="{C572A759-6A51-4108-AA02-DFA0A04FC94B}">
              <ma14:wrappingTextBoxFlag xmlns="" xmlns:ma14="http://schemas.microsoft.com/office/mac/drawingml/2011/main" val="1"/>
            </a:ext>
          </a:extLst>
        </p:spPr>
        <p:txBody>
          <a:bodyPr tIns="91439" bIns="91439">
            <a:spAutoFit/>
          </a:bodyPr>
          <a:lstStyle/>
          <a:p>
            <a:r>
              <a:rPr lang="fr-FR" sz="3200" dirty="0">
                <a:latin typeface="Roboto Bold"/>
                <a:ea typeface="Roboto Bold"/>
                <a:cs typeface="Roboto Bold"/>
                <a:sym typeface="Roboto Bold"/>
              </a:rPr>
              <a:t>Utilisation du fonds de roulement</a:t>
            </a:r>
          </a:p>
          <a:p>
            <a:r>
              <a:rPr lang="fr-FR" sz="3200" dirty="0">
                <a:solidFill>
                  <a:schemeClr val="tx2"/>
                </a:solidFill>
                <a:latin typeface="Roboto Bold"/>
                <a:ea typeface="Roboto Bold"/>
                <a:cs typeface="Roboto Bold"/>
                <a:sym typeface="Roboto Bold"/>
              </a:rPr>
              <a:t>Financement de la section d’investissement</a:t>
            </a:r>
          </a:p>
          <a:p>
            <a:endParaRPr lang="fr-FR" sz="3200" dirty="0">
              <a:latin typeface="Roboto Bold"/>
              <a:ea typeface="Roboto Bold"/>
              <a:cs typeface="Roboto Bold"/>
              <a:sym typeface="Roboto Bold"/>
            </a:endParaRPr>
          </a:p>
        </p:txBody>
      </p:sp>
      <p:sp>
        <p:nvSpPr>
          <p:cNvPr id="2" name="ZoneTexte 1">
            <a:extLst>
              <a:ext uri="{FF2B5EF4-FFF2-40B4-BE49-F238E27FC236}">
                <a16:creationId xmlns:a16="http://schemas.microsoft.com/office/drawing/2014/main" id="{96B28C08-3511-C541-A127-F6ADD828CAAD}"/>
              </a:ext>
            </a:extLst>
          </p:cNvPr>
          <p:cNvSpPr txBox="1"/>
          <p:nvPr/>
        </p:nvSpPr>
        <p:spPr>
          <a:xfrm>
            <a:off x="5060529" y="3233040"/>
            <a:ext cx="14545907" cy="146501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r>
              <a:rPr lang="fr-FR" sz="3200" b="1" dirty="0">
                <a:solidFill>
                  <a:schemeClr val="bg1"/>
                </a:solidFill>
              </a:rPr>
              <a:t>Le Budget Primitif 2022 a été construit selon les orientations débattues lors du Débat d’Orientation Budgétaire du 22 mars 2022</a:t>
            </a:r>
            <a:endParaRPr kumimoji="0" lang="fr-FR" sz="2000" b="0" i="0" u="none" strike="noStrike" cap="none" spc="0" normalizeH="0" baseline="0" dirty="0">
              <a:ln>
                <a:noFill/>
              </a:ln>
              <a:solidFill>
                <a:srgbClr val="7E7E85"/>
              </a:solidFill>
              <a:effectLst/>
              <a:uFillTx/>
              <a:latin typeface="Fira Sans SemiBold"/>
              <a:ea typeface="Fira Sans SemiBold"/>
              <a:cs typeface="Fira Sans SemiBold"/>
              <a:sym typeface="Fira Sans SemiBold"/>
            </a:endParaRPr>
          </a:p>
        </p:txBody>
      </p:sp>
      <p:sp>
        <p:nvSpPr>
          <p:cNvPr id="11" name="Shape 427">
            <a:extLst>
              <a:ext uri="{FF2B5EF4-FFF2-40B4-BE49-F238E27FC236}">
                <a16:creationId xmlns:a16="http://schemas.microsoft.com/office/drawing/2014/main" id="{3419AA81-255D-C144-989E-5A1A89C247C3}"/>
              </a:ext>
            </a:extLst>
          </p:cNvPr>
          <p:cNvSpPr/>
          <p:nvPr/>
        </p:nvSpPr>
        <p:spPr>
          <a:xfrm>
            <a:off x="7631608" y="7670801"/>
            <a:ext cx="0" cy="4067543"/>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12" name="Shape 427">
            <a:extLst>
              <a:ext uri="{FF2B5EF4-FFF2-40B4-BE49-F238E27FC236}">
                <a16:creationId xmlns:a16="http://schemas.microsoft.com/office/drawing/2014/main" id="{D9D6B5FF-2ACA-424D-B169-96599A9FC7C2}"/>
              </a:ext>
            </a:extLst>
          </p:cNvPr>
          <p:cNvSpPr/>
          <p:nvPr/>
        </p:nvSpPr>
        <p:spPr>
          <a:xfrm>
            <a:off x="14558005" y="7733854"/>
            <a:ext cx="31814" cy="4067543"/>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Tree>
    <p:extLst>
      <p:ext uri="{BB962C8B-B14F-4D97-AF65-F5344CB8AC3E}">
        <p14:creationId xmlns:p14="http://schemas.microsoft.com/office/powerpoint/2010/main" val="341793027"/>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endParaRPr lang="fr-FR"/>
          </a:p>
        </p:txBody>
      </p:sp>
      <p:sp>
        <p:nvSpPr>
          <p:cNvPr id="3" name="Espace réservé du texte 2"/>
          <p:cNvSpPr>
            <a:spLocks noGrp="1"/>
          </p:cNvSpPr>
          <p:nvPr>
            <p:ph type="body" sz="quarter" idx="14"/>
          </p:nvPr>
        </p:nvSpPr>
        <p:spPr/>
        <p:txBody>
          <a:bodyPr/>
          <a:lstStyle/>
          <a:p>
            <a:endParaRPr lang="fr-FR"/>
          </a:p>
        </p:txBody>
      </p:sp>
      <p:pic>
        <p:nvPicPr>
          <p:cNvPr id="477" name="08_Urbanisme.jpg"/>
          <p:cNvPicPr>
            <a:picLocks noGrp="1" noChangeAspect="1"/>
          </p:cNvPicPr>
          <p:nvPr>
            <p:ph type="pic" idx="4294967295"/>
          </p:nvPr>
        </p:nvPicPr>
        <p:blipFill>
          <a:blip r:embed="rId3"/>
          <a:srcRect t="7812" b="7812"/>
          <a:stretch>
            <a:fillRect/>
          </a:stretch>
        </p:blipFill>
        <p:spPr>
          <a:xfrm>
            <a:off x="0" y="0"/>
            <a:ext cx="24384000" cy="13716000"/>
          </a:xfrm>
          <a:prstGeom prst="rect">
            <a:avLst/>
          </a:prstGeom>
        </p:spPr>
      </p:pic>
      <p:sp>
        <p:nvSpPr>
          <p:cNvPr id="478" name="Shape 478"/>
          <p:cNvSpPr/>
          <p:nvPr/>
        </p:nvSpPr>
        <p:spPr>
          <a:xfrm>
            <a:off x="0" y="9230062"/>
            <a:ext cx="24384000" cy="2504739"/>
          </a:xfrm>
          <a:prstGeom prst="rect">
            <a:avLst/>
          </a:prstGeom>
          <a:solidFill>
            <a:schemeClr val="accent3">
              <a:hueOff val="3956102"/>
              <a:satOff val="-37830"/>
              <a:lumOff val="-30327"/>
              <a:alpha val="78925"/>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79" name="Shape 479"/>
          <p:cNvSpPr/>
          <p:nvPr/>
        </p:nvSpPr>
        <p:spPr>
          <a:xfrm>
            <a:off x="3517050" y="9629888"/>
            <a:ext cx="20866949" cy="960261"/>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lnSpc>
                <a:spcPct val="90000"/>
              </a:lnSpc>
              <a:spcBef>
                <a:spcPts val="2000"/>
              </a:spcBef>
              <a:defRPr sz="5600">
                <a:solidFill>
                  <a:srgbClr val="FFFFFF"/>
                </a:solidFill>
                <a:latin typeface="+mn-lt"/>
                <a:ea typeface="+mn-ea"/>
                <a:cs typeface="+mn-cs"/>
                <a:sym typeface="Fira Sans Regular"/>
              </a:defRPr>
            </a:pPr>
            <a:r>
              <a:rPr lang="fr-FR" dirty="0">
                <a:latin typeface="Fira Sans SemiBold"/>
                <a:ea typeface="Fira Sans SemiBold"/>
                <a:cs typeface="Fira Sans SemiBold"/>
                <a:sym typeface="Fira Sans SemiBold"/>
              </a:rPr>
              <a:t>Propositions de délibérations Comité Syndical du 22 Mars 2022</a:t>
            </a:r>
            <a:endParaRPr dirty="0">
              <a:latin typeface="Fira Sans SemiBold"/>
              <a:ea typeface="Fira Sans SemiBold"/>
              <a:cs typeface="Fira Sans SemiBold"/>
              <a:sym typeface="Fira Sans SemiBold"/>
            </a:endParaRPr>
          </a:p>
        </p:txBody>
      </p:sp>
    </p:spTree>
    <p:extLst>
      <p:ext uri="{BB962C8B-B14F-4D97-AF65-F5344CB8AC3E}">
        <p14:creationId xmlns:p14="http://schemas.microsoft.com/office/powerpoint/2010/main" val="3098320951"/>
      </p:ext>
    </p:extLst>
  </p:cSld>
  <p:clrMapOvr>
    <a:masterClrMapping/>
  </p:clrMapOvr>
  <mc:AlternateContent xmlns:mc="http://schemas.openxmlformats.org/markup-compatibility/2006" xmlns:p14="http://schemas.microsoft.com/office/powerpoint/2010/main">
    <mc:Choice Requires="p14">
      <p:transition spd="slow" p14:dur="1200">
        <p14:warp/>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03_Agriculture.jpg">
            <a:extLst>
              <a:ext uri="{FF2B5EF4-FFF2-40B4-BE49-F238E27FC236}">
                <a16:creationId xmlns:a16="http://schemas.microsoft.com/office/drawing/2014/main" id="{9D1EA588-5318-0044-8376-6261A4F3EC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4" y="0"/>
            <a:ext cx="24374366" cy="4278209"/>
          </a:xfrm>
          <a:prstGeom prst="rect">
            <a:avLst/>
          </a:prstGeom>
          <a:ln w="12700"/>
        </p:spPr>
      </p:pic>
      <p:sp>
        <p:nvSpPr>
          <p:cNvPr id="422" name="Shape 42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20</a:t>
            </a:fld>
            <a:endParaRPr/>
          </a:p>
        </p:txBody>
      </p:sp>
      <p:sp>
        <p:nvSpPr>
          <p:cNvPr id="424" name="Shape 424"/>
          <p:cNvSpPr/>
          <p:nvPr/>
        </p:nvSpPr>
        <p:spPr>
          <a:xfrm>
            <a:off x="1447799" y="0"/>
            <a:ext cx="6377764" cy="3381830"/>
          </a:xfrm>
          <a:prstGeom prst="rect">
            <a:avLst/>
          </a:prstGeom>
          <a:solidFill>
            <a:schemeClr val="accent3">
              <a:hueOff val="3956102"/>
              <a:satOff val="-37830"/>
              <a:lumOff val="-30327"/>
              <a:alpha val="90000"/>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25" name="Shape 425"/>
          <p:cNvSpPr/>
          <p:nvPr/>
        </p:nvSpPr>
        <p:spPr>
          <a:xfrm>
            <a:off x="1447799" y="1234781"/>
            <a:ext cx="6377764" cy="846705"/>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defRPr>
                <a:solidFill>
                  <a:srgbClr val="FFFFFF"/>
                </a:solidFill>
              </a:defRPr>
            </a:pPr>
            <a:r>
              <a:rPr lang="fr-FR" sz="3600" dirty="0"/>
              <a:t>La section de fonctionnement</a:t>
            </a:r>
            <a:endParaRPr sz="3600" dirty="0"/>
          </a:p>
        </p:txBody>
      </p:sp>
      <p:sp>
        <p:nvSpPr>
          <p:cNvPr id="426" name="Shape 426"/>
          <p:cNvSpPr/>
          <p:nvPr/>
        </p:nvSpPr>
        <p:spPr>
          <a:xfrm>
            <a:off x="275771" y="4775338"/>
            <a:ext cx="9444228" cy="5113962"/>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r>
              <a:rPr lang="fr-FR" sz="3600" dirty="0">
                <a:solidFill>
                  <a:srgbClr val="574B5C"/>
                </a:solidFill>
              </a:rPr>
              <a:t>Recettes de fonctionnement</a:t>
            </a:r>
            <a:endParaRPr sz="3600" dirty="0">
              <a:solidFill>
                <a:srgbClr val="574B5C"/>
              </a:solidFill>
              <a:latin typeface="Roboto Bold"/>
              <a:ea typeface="Roboto Bold"/>
              <a:cs typeface="Roboto Bold"/>
              <a:sym typeface="Roboto Bold"/>
            </a:endParaRPr>
          </a:p>
          <a:p>
            <a:pPr>
              <a:defRPr>
                <a:latin typeface="Roboto Bold"/>
                <a:ea typeface="Roboto Bold"/>
                <a:cs typeface="Roboto Bold"/>
                <a:sym typeface="Roboto Bold"/>
              </a:defRPr>
            </a:pPr>
            <a:endParaRPr sz="3200" dirty="0">
              <a:latin typeface="Roboto Bold"/>
              <a:ea typeface="Roboto Bold"/>
              <a:cs typeface="Roboto Bold"/>
              <a:sym typeface="Roboto Bold"/>
            </a:endParaRPr>
          </a:p>
          <a:p>
            <a:pPr algn="l"/>
            <a:r>
              <a:rPr lang="fr-FR" sz="3200" dirty="0"/>
              <a:t>Cotisations			410 000 €</a:t>
            </a:r>
          </a:p>
          <a:p>
            <a:pPr algn="l"/>
            <a:r>
              <a:rPr lang="fr-FR" sz="3200" dirty="0"/>
              <a:t>Atténuation des charges		     1 549 €</a:t>
            </a:r>
          </a:p>
          <a:p>
            <a:pPr algn="l"/>
            <a:r>
              <a:rPr lang="fr-FR" sz="3200" dirty="0"/>
              <a:t>Résultat de fonctionnement reporté       420 168 €</a:t>
            </a:r>
          </a:p>
          <a:p>
            <a:pPr algn="l"/>
            <a:r>
              <a:rPr lang="fr-FR" sz="3200" dirty="0"/>
              <a:t>Recettes exceptionnelles		        100 €</a:t>
            </a:r>
          </a:p>
          <a:p>
            <a:endParaRPr lang="fr-FR" sz="3200" dirty="0"/>
          </a:p>
          <a:p>
            <a:pPr algn="l"/>
            <a:endParaRPr dirty="0"/>
          </a:p>
        </p:txBody>
      </p:sp>
      <p:sp>
        <p:nvSpPr>
          <p:cNvPr id="427" name="Shape 427"/>
          <p:cNvSpPr/>
          <p:nvPr/>
        </p:nvSpPr>
        <p:spPr>
          <a:xfrm flipH="1">
            <a:off x="9720000" y="5760000"/>
            <a:ext cx="1" cy="576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428" name="Shape 428"/>
          <p:cNvSpPr/>
          <p:nvPr/>
        </p:nvSpPr>
        <p:spPr>
          <a:xfrm>
            <a:off x="14040000" y="5759999"/>
            <a:ext cx="1" cy="5760000"/>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429" name="Shape 429"/>
          <p:cNvSpPr/>
          <p:nvPr/>
        </p:nvSpPr>
        <p:spPr>
          <a:xfrm>
            <a:off x="9884286" y="7354460"/>
            <a:ext cx="3991428" cy="2694069"/>
          </a:xfrm>
          <a:prstGeom prst="rect">
            <a:avLst/>
          </a:prstGeom>
          <a:noFill/>
          <a:ln w="25400">
            <a:miter lim="400000"/>
          </a:ln>
          <a:scene3d>
            <a:camera prst="orthographicFront"/>
            <a:lightRig rig="threePt" dir="t"/>
          </a:scene3d>
          <a:sp3d>
            <a:bevelB/>
          </a:sp3d>
          <a:extLst>
            <a:ext uri="{C572A759-6A51-4108-AA02-DFA0A04FC94B}">
              <ma14:wrappingTextBoxFlag xmlns="" xmlns:ma14="http://schemas.microsoft.com/office/mac/drawingml/2011/main" val="1"/>
            </a:ext>
          </a:extLst>
        </p:spPr>
        <p:txBody>
          <a:bodyPr wrap="square" tIns="91439" bIns="91439">
            <a:spAutoFit/>
          </a:bodyPr>
          <a:lstStyle/>
          <a:p>
            <a:r>
              <a:rPr lang="fr-FR" sz="3200" b="1" dirty="0">
                <a:solidFill>
                  <a:srgbClr val="574B5C"/>
                </a:solidFill>
                <a:latin typeface="Roboto Bold"/>
                <a:ea typeface="Roboto Bold"/>
                <a:cs typeface="Roboto Bold"/>
                <a:sym typeface="Roboto Bold"/>
              </a:rPr>
              <a:t>A RETENIR</a:t>
            </a:r>
            <a:endParaRPr sz="3200" b="1" dirty="0">
              <a:solidFill>
                <a:srgbClr val="574B5C"/>
              </a:solidFill>
              <a:latin typeface="Roboto Bold"/>
              <a:ea typeface="Roboto Bold"/>
              <a:cs typeface="Roboto Bold"/>
              <a:sym typeface="Roboto Bold"/>
            </a:endParaRPr>
          </a:p>
          <a:p>
            <a:pPr>
              <a:defRPr>
                <a:latin typeface="Roboto Bold"/>
                <a:ea typeface="Roboto Bold"/>
                <a:cs typeface="Roboto Bold"/>
                <a:sym typeface="Roboto Bold"/>
              </a:defRPr>
            </a:pPr>
            <a:endParaRPr sz="3200" dirty="0">
              <a:latin typeface="Roboto Bold"/>
              <a:ea typeface="Roboto Bold"/>
              <a:cs typeface="Roboto Bold"/>
              <a:sym typeface="Roboto Bold"/>
            </a:endParaRPr>
          </a:p>
          <a:p>
            <a:r>
              <a:rPr lang="fr-FR" sz="3200" dirty="0"/>
              <a:t>Cotisation</a:t>
            </a:r>
          </a:p>
          <a:p>
            <a:r>
              <a:rPr lang="fr-FR" sz="3200" b="1" dirty="0">
                <a:solidFill>
                  <a:srgbClr val="574B5C"/>
                </a:solidFill>
              </a:rPr>
              <a:t>2,37 € par habitant</a:t>
            </a:r>
          </a:p>
        </p:txBody>
      </p:sp>
      <p:sp>
        <p:nvSpPr>
          <p:cNvPr id="430" name="Shape 430"/>
          <p:cNvSpPr/>
          <p:nvPr/>
        </p:nvSpPr>
        <p:spPr>
          <a:xfrm>
            <a:off x="14400000" y="4773600"/>
            <a:ext cx="10058400" cy="639431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r>
              <a:rPr lang="fr-FR" sz="3600" dirty="0">
                <a:solidFill>
                  <a:srgbClr val="574B5C"/>
                </a:solidFill>
              </a:rPr>
              <a:t>Dépenses de fonctionnement</a:t>
            </a:r>
            <a:endParaRPr lang="fr-FR" sz="3600" dirty="0">
              <a:solidFill>
                <a:srgbClr val="574B5C"/>
              </a:solidFill>
              <a:latin typeface="Roboto Bold"/>
              <a:ea typeface="Roboto Bold"/>
              <a:cs typeface="Roboto Bold"/>
              <a:sym typeface="Roboto Bold"/>
            </a:endParaRPr>
          </a:p>
          <a:p>
            <a:pPr>
              <a:defRPr>
                <a:latin typeface="Roboto Bold"/>
                <a:ea typeface="Roboto Bold"/>
                <a:cs typeface="Roboto Bold"/>
                <a:sym typeface="Roboto Bold"/>
              </a:defRPr>
            </a:pPr>
            <a:endParaRPr sz="3200" dirty="0">
              <a:latin typeface="Roboto Bold"/>
              <a:ea typeface="Roboto Bold"/>
              <a:cs typeface="Roboto Bold"/>
              <a:sym typeface="Roboto Bold"/>
            </a:endParaRPr>
          </a:p>
          <a:p>
            <a:pPr algn="l"/>
            <a:r>
              <a:rPr lang="fr-FR" sz="3200" dirty="0"/>
              <a:t>Charges à caractère général                     	  362 983 €</a:t>
            </a:r>
          </a:p>
          <a:p>
            <a:pPr algn="l"/>
            <a:r>
              <a:rPr lang="fr-FR" sz="3200" dirty="0"/>
              <a:t>Charges de personnel et frais assimilés	  260 250 €</a:t>
            </a:r>
          </a:p>
          <a:p>
            <a:pPr algn="l"/>
            <a:r>
              <a:rPr lang="fr-FR" sz="3200" dirty="0"/>
              <a:t>Autres charges de gestion courante	   121 325 €</a:t>
            </a:r>
          </a:p>
          <a:p>
            <a:pPr algn="l"/>
            <a:r>
              <a:rPr lang="fr-FR" sz="3200" dirty="0"/>
              <a:t>Charges exceptionnelles                                      100 €</a:t>
            </a:r>
          </a:p>
          <a:p>
            <a:pPr algn="l"/>
            <a:endParaRPr lang="fr-FR" sz="3200" dirty="0"/>
          </a:p>
          <a:p>
            <a:r>
              <a:rPr lang="fr-FR" sz="3200" dirty="0"/>
              <a:t>Dépenses d’Ordre</a:t>
            </a:r>
          </a:p>
          <a:p>
            <a:pPr algn="l"/>
            <a:r>
              <a:rPr lang="fr-FR" sz="3200" dirty="0"/>
              <a:t>Amortissements			    87 160 €</a:t>
            </a:r>
          </a:p>
          <a:p>
            <a:pPr algn="l"/>
            <a:endParaRPr dirty="0"/>
          </a:p>
        </p:txBody>
      </p:sp>
      <p:sp>
        <p:nvSpPr>
          <p:cNvPr id="11" name="Shape 425">
            <a:extLst>
              <a:ext uri="{FF2B5EF4-FFF2-40B4-BE49-F238E27FC236}">
                <a16:creationId xmlns:a16="http://schemas.microsoft.com/office/drawing/2014/main" id="{863D57D4-5CF6-0A49-BE75-C485DA625224}"/>
              </a:ext>
            </a:extLst>
          </p:cNvPr>
          <p:cNvSpPr/>
          <p:nvPr/>
        </p:nvSpPr>
        <p:spPr>
          <a:xfrm>
            <a:off x="1447800" y="2469562"/>
            <a:ext cx="6377764" cy="84715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r">
              <a:defRPr>
                <a:solidFill>
                  <a:srgbClr val="FFFFFF"/>
                </a:solidFill>
              </a:defRPr>
            </a:pPr>
            <a:r>
              <a:rPr lang="fr-FR" sz="3600" dirty="0"/>
              <a:t>831 818 €</a:t>
            </a:r>
            <a:endParaRPr sz="3600" dirty="0"/>
          </a:p>
        </p:txBody>
      </p:sp>
      <p:sp>
        <p:nvSpPr>
          <p:cNvPr id="4" name="ZoneTexte 3">
            <a:extLst>
              <a:ext uri="{FF2B5EF4-FFF2-40B4-BE49-F238E27FC236}">
                <a16:creationId xmlns:a16="http://schemas.microsoft.com/office/drawing/2014/main" id="{3375E8ED-AC7D-4177-B2FB-91D11EDBBED4}"/>
              </a:ext>
            </a:extLst>
          </p:cNvPr>
          <p:cNvSpPr txBox="1"/>
          <p:nvPr/>
        </p:nvSpPr>
        <p:spPr>
          <a:xfrm flipH="1">
            <a:off x="20410097" y="11107580"/>
            <a:ext cx="3761118" cy="82483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30000"/>
              </a:lnSpc>
              <a:spcBef>
                <a:spcPts val="0"/>
              </a:spcBef>
              <a:spcAft>
                <a:spcPts val="0"/>
              </a:spcAft>
              <a:buClrTx/>
              <a:buSzTx/>
              <a:buFontTx/>
              <a:buNone/>
              <a:tabLst/>
            </a:pPr>
            <a:r>
              <a:rPr kumimoji="0" lang="fr-FR" sz="3200" b="0" i="0" u="none" strike="noStrike" cap="none" spc="0" normalizeH="0" baseline="0" dirty="0">
                <a:ln>
                  <a:noFill/>
                </a:ln>
                <a:solidFill>
                  <a:srgbClr val="7E7E85"/>
                </a:solidFill>
                <a:effectLst/>
                <a:uFillTx/>
                <a:latin typeface="Fira Sans SemiBold"/>
                <a:ea typeface="Fira Sans SemiBold"/>
                <a:cs typeface="Fira Sans SemiBold"/>
                <a:sym typeface="Fira Sans SemiBold"/>
              </a:rPr>
              <a:t>Total  831 818 €</a:t>
            </a:r>
          </a:p>
        </p:txBody>
      </p:sp>
      <p:sp>
        <p:nvSpPr>
          <p:cNvPr id="5" name="ZoneTexte 4">
            <a:extLst>
              <a:ext uri="{FF2B5EF4-FFF2-40B4-BE49-F238E27FC236}">
                <a16:creationId xmlns:a16="http://schemas.microsoft.com/office/drawing/2014/main" id="{59A1AEE9-945A-4175-9A7D-36ABFF6B67C8}"/>
              </a:ext>
            </a:extLst>
          </p:cNvPr>
          <p:cNvSpPr txBox="1"/>
          <p:nvPr/>
        </p:nvSpPr>
        <p:spPr>
          <a:xfrm>
            <a:off x="6238323" y="11107579"/>
            <a:ext cx="3761118" cy="82483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indent="0" algn="ctr" defTabSz="1828800" rtl="0" fontAlgn="auto" latinLnBrk="0" hangingPunct="0">
              <a:lnSpc>
                <a:spcPct val="130000"/>
              </a:lnSpc>
              <a:spcBef>
                <a:spcPts val="0"/>
              </a:spcBef>
              <a:spcAft>
                <a:spcPts val="0"/>
              </a:spcAft>
              <a:buClrTx/>
              <a:buSzTx/>
              <a:buFontTx/>
              <a:buNone/>
              <a:tabLst/>
            </a:pPr>
            <a:r>
              <a:rPr kumimoji="0" lang="fr-FR" sz="3200" b="0" i="0" u="none" strike="noStrike" cap="none" spc="0" normalizeH="0" baseline="0" dirty="0">
                <a:ln>
                  <a:noFill/>
                </a:ln>
                <a:solidFill>
                  <a:srgbClr val="7E7E85"/>
                </a:solidFill>
                <a:effectLst/>
                <a:uFillTx/>
                <a:latin typeface="Fira Sans SemiBold"/>
                <a:ea typeface="Fira Sans SemiBold"/>
                <a:cs typeface="Fira Sans SemiBold"/>
                <a:sym typeface="Fira Sans SemiBold"/>
              </a:rPr>
              <a:t>Total 831 818 €</a:t>
            </a:r>
          </a:p>
        </p:txBody>
      </p:sp>
    </p:spTree>
    <p:extLst>
      <p:ext uri="{BB962C8B-B14F-4D97-AF65-F5344CB8AC3E}">
        <p14:creationId xmlns:p14="http://schemas.microsoft.com/office/powerpoint/2010/main" val="42690555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5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p:bldP spid="429" grpId="0" animBg="1"/>
      <p:bldP spid="43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21</a:t>
            </a:fld>
            <a:endParaRPr/>
          </a:p>
        </p:txBody>
      </p:sp>
      <p:pic>
        <p:nvPicPr>
          <p:cNvPr id="423" name="03_Agriculture.jpg"/>
          <p:cNvPicPr>
            <a:picLocks noGrp="1" noChangeAspect="1"/>
          </p:cNvPicPr>
          <p:nvPr>
            <p:ph type="pic" idx="13"/>
          </p:nvPr>
        </p:nvPicPr>
        <p:blipFill>
          <a:blip r:embed="rId3">
            <a:extLst>
              <a:ext uri="{28A0092B-C50C-407E-A947-70E740481C1C}">
                <a14:useLocalDpi xmlns:a14="http://schemas.microsoft.com/office/drawing/2010/main" val="0"/>
              </a:ext>
            </a:extLst>
          </a:blip>
          <a:stretch>
            <a:fillRect/>
          </a:stretch>
        </p:blipFill>
        <p:spPr>
          <a:xfrm>
            <a:off x="-1" y="0"/>
            <a:ext cx="24384000" cy="4279900"/>
          </a:xfrm>
          <a:prstGeom prst="rect">
            <a:avLst/>
          </a:prstGeom>
        </p:spPr>
      </p:pic>
      <p:sp>
        <p:nvSpPr>
          <p:cNvPr id="424" name="Shape 424"/>
          <p:cNvSpPr/>
          <p:nvPr/>
        </p:nvSpPr>
        <p:spPr>
          <a:xfrm>
            <a:off x="1446363" y="-64133"/>
            <a:ext cx="6379200" cy="3380400"/>
          </a:xfrm>
          <a:prstGeom prst="rect">
            <a:avLst/>
          </a:prstGeom>
          <a:solidFill>
            <a:schemeClr val="accent3">
              <a:hueOff val="3956102"/>
              <a:satOff val="-37830"/>
              <a:lumOff val="-30327"/>
              <a:alpha val="90000"/>
            </a:schemeClr>
          </a:solidFill>
          <a:ln w="12700">
            <a:miter lim="400000"/>
          </a:ln>
        </p:spPr>
        <p:txBody>
          <a:bodyPr tIns="91439" bIns="91439" anchor="ctr"/>
          <a:lstStyle/>
          <a:p>
            <a:pPr>
              <a:lnSpc>
                <a:spcPct val="90000"/>
              </a:lnSpc>
              <a:spcBef>
                <a:spcPts val="2000"/>
              </a:spcBef>
              <a:defRPr sz="5000" i="1">
                <a:solidFill>
                  <a:srgbClr val="FFFFFF"/>
                </a:solidFill>
                <a:latin typeface="Roboto Regular"/>
                <a:ea typeface="Roboto Regular"/>
                <a:cs typeface="Roboto Regular"/>
                <a:sym typeface="Roboto Regular"/>
              </a:defRPr>
            </a:pPr>
            <a:endParaRPr/>
          </a:p>
        </p:txBody>
      </p:sp>
      <p:sp>
        <p:nvSpPr>
          <p:cNvPr id="425" name="Shape 425"/>
          <p:cNvSpPr/>
          <p:nvPr/>
        </p:nvSpPr>
        <p:spPr>
          <a:xfrm>
            <a:off x="1857089" y="1234781"/>
            <a:ext cx="5559181" cy="846705"/>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a:defRPr>
                <a:solidFill>
                  <a:srgbClr val="FFFFFF"/>
                </a:solidFill>
              </a:defRPr>
            </a:pPr>
            <a:r>
              <a:rPr lang="fr-FR" sz="3600" dirty="0"/>
              <a:t>La section d’investissement</a:t>
            </a:r>
            <a:endParaRPr sz="3600" dirty="0"/>
          </a:p>
        </p:txBody>
      </p:sp>
      <p:sp>
        <p:nvSpPr>
          <p:cNvPr id="426" name="Shape 426"/>
          <p:cNvSpPr/>
          <p:nvPr/>
        </p:nvSpPr>
        <p:spPr>
          <a:xfrm>
            <a:off x="180591" y="4773600"/>
            <a:ext cx="9427866" cy="639431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r>
              <a:rPr lang="fr-FR" sz="3600" dirty="0">
                <a:solidFill>
                  <a:srgbClr val="574B5C"/>
                </a:solidFill>
              </a:rPr>
              <a:t>Recettes d’investissement</a:t>
            </a:r>
            <a:endParaRPr sz="3600" dirty="0">
              <a:solidFill>
                <a:srgbClr val="574B5C"/>
              </a:solidFill>
              <a:latin typeface="Roboto Bold"/>
              <a:ea typeface="Roboto Bold"/>
              <a:cs typeface="Roboto Bold"/>
              <a:sym typeface="Roboto Bold"/>
            </a:endParaRPr>
          </a:p>
          <a:p>
            <a:pPr>
              <a:defRPr>
                <a:latin typeface="Roboto Bold"/>
                <a:ea typeface="Roboto Bold"/>
                <a:cs typeface="Roboto Bold"/>
                <a:sym typeface="Roboto Bold"/>
              </a:defRPr>
            </a:pPr>
            <a:endParaRPr sz="3200" dirty="0">
              <a:latin typeface="Roboto Bold"/>
              <a:ea typeface="Roboto Bold"/>
              <a:cs typeface="Roboto Bold"/>
              <a:sym typeface="Roboto Bold"/>
            </a:endParaRPr>
          </a:p>
          <a:p>
            <a:pPr algn="l"/>
            <a:r>
              <a:rPr lang="fr-FR" sz="3200" dirty="0"/>
              <a:t>Solde d’exécution de la section d’</a:t>
            </a:r>
            <a:r>
              <a:rPr lang="fr-FR" sz="3200" dirty="0" err="1"/>
              <a:t>inv</a:t>
            </a:r>
            <a:r>
              <a:rPr lang="fr-FR" sz="3200" dirty="0"/>
              <a:t>…	 271 542 €</a:t>
            </a:r>
          </a:p>
          <a:p>
            <a:pPr algn="l"/>
            <a:r>
              <a:rPr lang="fr-FR" sz="3200" dirty="0"/>
              <a:t>FCTVA			 	     1 639 €</a:t>
            </a:r>
          </a:p>
          <a:p>
            <a:endParaRPr lang="fr-FR" sz="3200" dirty="0"/>
          </a:p>
          <a:p>
            <a:endParaRPr lang="fr-FR" sz="3200" dirty="0"/>
          </a:p>
          <a:p>
            <a:endParaRPr lang="fr-FR" sz="3200" dirty="0"/>
          </a:p>
          <a:p>
            <a:r>
              <a:rPr lang="fr-FR" sz="3200" dirty="0"/>
              <a:t>Recettes d’Ordre</a:t>
            </a:r>
          </a:p>
          <a:p>
            <a:pPr algn="l"/>
            <a:r>
              <a:rPr lang="fr-FR" sz="3200" dirty="0"/>
              <a:t>Opération d’ordre entre sections 	87 160 €</a:t>
            </a:r>
          </a:p>
          <a:p>
            <a:pPr algn="l"/>
            <a:endParaRPr dirty="0"/>
          </a:p>
        </p:txBody>
      </p:sp>
      <p:sp>
        <p:nvSpPr>
          <p:cNvPr id="427" name="Shape 427"/>
          <p:cNvSpPr/>
          <p:nvPr/>
        </p:nvSpPr>
        <p:spPr>
          <a:xfrm flipH="1">
            <a:off x="9539422" y="5759999"/>
            <a:ext cx="14322" cy="6688264"/>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428" name="Shape 428"/>
          <p:cNvSpPr/>
          <p:nvPr/>
        </p:nvSpPr>
        <p:spPr>
          <a:xfrm>
            <a:off x="14344807" y="5759999"/>
            <a:ext cx="481" cy="6688264"/>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429" name="Shape 429"/>
          <p:cNvSpPr/>
          <p:nvPr/>
        </p:nvSpPr>
        <p:spPr>
          <a:xfrm>
            <a:off x="9539422" y="6553318"/>
            <a:ext cx="4748904" cy="3974419"/>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r>
              <a:rPr lang="fr-FR" sz="3200" b="1" dirty="0">
                <a:solidFill>
                  <a:srgbClr val="574B5C"/>
                </a:solidFill>
                <a:latin typeface="Roboto Bold"/>
                <a:ea typeface="Roboto Bold"/>
                <a:cs typeface="Roboto Bold"/>
                <a:sym typeface="Roboto Bold"/>
              </a:rPr>
              <a:t>A RETENIR</a:t>
            </a:r>
            <a:endParaRPr sz="3200" b="1" dirty="0">
              <a:solidFill>
                <a:srgbClr val="574B5C"/>
              </a:solidFill>
              <a:latin typeface="Roboto Bold"/>
              <a:ea typeface="Roboto Bold"/>
              <a:cs typeface="Roboto Bold"/>
              <a:sym typeface="Roboto Bold"/>
            </a:endParaRPr>
          </a:p>
          <a:p>
            <a:pPr>
              <a:defRPr>
                <a:latin typeface="Roboto Bold"/>
                <a:ea typeface="Roboto Bold"/>
                <a:cs typeface="Roboto Bold"/>
                <a:sym typeface="Roboto Bold"/>
              </a:defRPr>
            </a:pPr>
            <a:endParaRPr sz="3200" dirty="0">
              <a:latin typeface="Roboto Bold"/>
              <a:ea typeface="Roboto Bold"/>
              <a:cs typeface="Roboto Bold"/>
              <a:sym typeface="Roboto Bold"/>
            </a:endParaRPr>
          </a:p>
          <a:p>
            <a:r>
              <a:rPr lang="fr-FR" sz="3200" u="sng" dirty="0">
                <a:solidFill>
                  <a:schemeClr val="bg1">
                    <a:lumMod val="10000"/>
                  </a:schemeClr>
                </a:solidFill>
              </a:rPr>
              <a:t>L’exécutif devra définir les futures dépenses de l’exercice 2022</a:t>
            </a:r>
            <a:endParaRPr lang="fr-FR" sz="3200" b="1" dirty="0"/>
          </a:p>
          <a:p>
            <a:endParaRPr lang="fr-FR" sz="3200" dirty="0"/>
          </a:p>
        </p:txBody>
      </p:sp>
      <p:sp>
        <p:nvSpPr>
          <p:cNvPr id="430" name="Shape 430"/>
          <p:cNvSpPr/>
          <p:nvPr/>
        </p:nvSpPr>
        <p:spPr>
          <a:xfrm>
            <a:off x="14400000" y="4773600"/>
            <a:ext cx="9984000" cy="575413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r>
              <a:rPr lang="fr-FR" sz="3600" dirty="0">
                <a:solidFill>
                  <a:srgbClr val="574B5C"/>
                </a:solidFill>
              </a:rPr>
              <a:t>Dépenses d’investissement</a:t>
            </a:r>
            <a:endParaRPr lang="fr-FR" sz="3600" dirty="0">
              <a:solidFill>
                <a:srgbClr val="574B5C"/>
              </a:solidFill>
              <a:latin typeface="Roboto Bold"/>
              <a:ea typeface="Roboto Bold"/>
              <a:cs typeface="Roboto Bold"/>
              <a:sym typeface="Roboto Bold"/>
            </a:endParaRPr>
          </a:p>
          <a:p>
            <a:pPr>
              <a:defRPr>
                <a:latin typeface="Roboto Bold"/>
                <a:ea typeface="Roboto Bold"/>
                <a:cs typeface="Roboto Bold"/>
                <a:sym typeface="Roboto Bold"/>
              </a:defRPr>
            </a:pPr>
            <a:endParaRPr sz="3200" dirty="0">
              <a:latin typeface="Roboto Bold"/>
              <a:ea typeface="Roboto Bold"/>
              <a:cs typeface="Roboto Bold"/>
              <a:sym typeface="Roboto Bold"/>
            </a:endParaRPr>
          </a:p>
          <a:p>
            <a:pPr algn="l"/>
            <a:r>
              <a:rPr lang="fr-FR" sz="3200" dirty="0"/>
              <a:t>Immobilisations incorporelles   	    112 000 €</a:t>
            </a:r>
          </a:p>
          <a:p>
            <a:pPr algn="l"/>
            <a:r>
              <a:rPr lang="fr-FR" sz="3200" dirty="0"/>
              <a:t>Immobilisations corporelles    	    233 341 €</a:t>
            </a:r>
          </a:p>
          <a:p>
            <a:pPr algn="l"/>
            <a:r>
              <a:rPr lang="fr-FR" sz="3200" dirty="0"/>
              <a:t>Remboursement avance remboursable	                0 €</a:t>
            </a:r>
          </a:p>
          <a:p>
            <a:pPr algn="l"/>
            <a:r>
              <a:rPr lang="fr-FR" sz="3200" dirty="0"/>
              <a:t>RAR                                                                         15 000 €</a:t>
            </a:r>
          </a:p>
          <a:p>
            <a:pPr algn="l"/>
            <a:endParaRPr lang="fr-FR" sz="3200" dirty="0"/>
          </a:p>
          <a:p>
            <a:pPr algn="l"/>
            <a:endParaRPr lang="fr-FR" sz="3200" dirty="0"/>
          </a:p>
          <a:p>
            <a:pPr algn="l"/>
            <a:endParaRPr dirty="0"/>
          </a:p>
        </p:txBody>
      </p:sp>
      <p:sp>
        <p:nvSpPr>
          <p:cNvPr id="11" name="Shape 425">
            <a:extLst>
              <a:ext uri="{FF2B5EF4-FFF2-40B4-BE49-F238E27FC236}">
                <a16:creationId xmlns:a16="http://schemas.microsoft.com/office/drawing/2014/main" id="{863D57D4-5CF6-0A49-BE75-C485DA625224}"/>
              </a:ext>
            </a:extLst>
          </p:cNvPr>
          <p:cNvSpPr/>
          <p:nvPr/>
        </p:nvSpPr>
        <p:spPr>
          <a:xfrm>
            <a:off x="1929394" y="2469562"/>
            <a:ext cx="5896169" cy="846705"/>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r">
              <a:defRPr>
                <a:solidFill>
                  <a:srgbClr val="FFFFFF"/>
                </a:solidFill>
              </a:defRPr>
            </a:pPr>
            <a:r>
              <a:rPr lang="fr-FR" sz="3600" dirty="0"/>
              <a:t>360 341 €</a:t>
            </a:r>
            <a:endParaRPr sz="3600" dirty="0"/>
          </a:p>
        </p:txBody>
      </p:sp>
      <p:sp>
        <p:nvSpPr>
          <p:cNvPr id="2" name="ZoneTexte 1">
            <a:extLst>
              <a:ext uri="{FF2B5EF4-FFF2-40B4-BE49-F238E27FC236}">
                <a16:creationId xmlns:a16="http://schemas.microsoft.com/office/drawing/2014/main" id="{D40EEF72-68D3-46C7-AC43-4910A0536234}"/>
              </a:ext>
            </a:extLst>
          </p:cNvPr>
          <p:cNvSpPr txBox="1"/>
          <p:nvPr/>
        </p:nvSpPr>
        <p:spPr>
          <a:xfrm>
            <a:off x="6330603" y="11592990"/>
            <a:ext cx="2989919" cy="824839"/>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91439" tIns="91439" rIns="91439" bIns="91439" numCol="1" spcCol="38100" rtlCol="0" anchor="t">
            <a:spAutoFit/>
          </a:bodyPr>
          <a:lstStyle/>
          <a:p>
            <a:pPr marL="0" marR="0" indent="0" algn="ctr" defTabSz="1828800" rtl="0" fontAlgn="auto" latinLnBrk="0" hangingPunct="0">
              <a:lnSpc>
                <a:spcPct val="130000"/>
              </a:lnSpc>
              <a:spcBef>
                <a:spcPts val="0"/>
              </a:spcBef>
              <a:spcAft>
                <a:spcPts val="0"/>
              </a:spcAft>
              <a:buClrTx/>
              <a:buSzTx/>
              <a:buFontTx/>
              <a:buNone/>
              <a:tabLst/>
            </a:pPr>
            <a:r>
              <a:rPr kumimoji="0" lang="fr-FR" sz="3200" b="0" i="0" u="none" strike="noStrike" cap="none" spc="0" normalizeH="0" baseline="0" dirty="0">
                <a:ln>
                  <a:noFill/>
                </a:ln>
                <a:solidFill>
                  <a:srgbClr val="7E7E85"/>
                </a:solidFill>
                <a:effectLst/>
                <a:uFillTx/>
                <a:latin typeface="Fira Sans SemiBold"/>
                <a:ea typeface="Fira Sans SemiBold"/>
                <a:cs typeface="Fira Sans SemiBold"/>
                <a:sym typeface="Fira Sans SemiBold"/>
              </a:rPr>
              <a:t>Total 360 341 €</a:t>
            </a:r>
          </a:p>
        </p:txBody>
      </p:sp>
      <p:pic>
        <p:nvPicPr>
          <p:cNvPr id="4" name="Image 3">
            <a:extLst>
              <a:ext uri="{FF2B5EF4-FFF2-40B4-BE49-F238E27FC236}">
                <a16:creationId xmlns:a16="http://schemas.microsoft.com/office/drawing/2014/main" id="{F968B889-1D94-489B-8FDA-9B10CAB3F412}"/>
              </a:ext>
            </a:extLst>
          </p:cNvPr>
          <p:cNvPicPr>
            <a:picLocks noChangeAspect="1"/>
          </p:cNvPicPr>
          <p:nvPr/>
        </p:nvPicPr>
        <p:blipFill>
          <a:blip r:embed="rId4"/>
          <a:stretch>
            <a:fillRect/>
          </a:stretch>
        </p:blipFill>
        <p:spPr>
          <a:xfrm>
            <a:off x="21110164" y="11592990"/>
            <a:ext cx="3273836" cy="920576"/>
          </a:xfrm>
          <a:prstGeom prst="rect">
            <a:avLst/>
          </a:prstGeom>
        </p:spPr>
      </p:pic>
    </p:spTree>
    <p:extLst>
      <p:ext uri="{BB962C8B-B14F-4D97-AF65-F5344CB8AC3E}">
        <p14:creationId xmlns:p14="http://schemas.microsoft.com/office/powerpoint/2010/main" val="3645352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9"/>
                                        </p:tgtEl>
                                        <p:attrNameLst>
                                          <p:attrName>style.visibility</p:attrName>
                                        </p:attrNameLst>
                                      </p:cBhvr>
                                      <p:to>
                                        <p:strVal val="visible"/>
                                      </p:to>
                                    </p:set>
                                    <p:animEffect transition="in" filter="fade">
                                      <p:cBhvr>
                                        <p:cTn id="7" dur="500"/>
                                        <p:tgtEl>
                                          <p:spTgt spid="4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6" grpId="0" animBg="1"/>
      <p:bldP spid="429" grpId="0" animBg="1"/>
      <p:bldP spid="4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 name="Shape 422"/>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22</a:t>
            </a:fld>
            <a:endParaRPr/>
          </a:p>
        </p:txBody>
      </p:sp>
      <p:sp>
        <p:nvSpPr>
          <p:cNvPr id="428" name="Shape 428"/>
          <p:cNvSpPr/>
          <p:nvPr/>
        </p:nvSpPr>
        <p:spPr>
          <a:xfrm>
            <a:off x="12191999" y="5541334"/>
            <a:ext cx="1" cy="2633331"/>
          </a:xfrm>
          <a:prstGeom prst="line">
            <a:avLst/>
          </a:prstGeom>
          <a:ln w="12700">
            <a:solidFill>
              <a:srgbClr val="AAB2BD"/>
            </a:solidFill>
            <a:prstDash val="dash"/>
            <a:miter/>
          </a:ln>
        </p:spPr>
        <p:txBody>
          <a:bodyPr tIns="91439" bIns="91439"/>
          <a:lstStyle/>
          <a:p>
            <a:pPr algn="l">
              <a:lnSpc>
                <a:spcPct val="90000"/>
              </a:lnSpc>
              <a:spcBef>
                <a:spcPts val="2000"/>
              </a:spcBef>
              <a:defRPr sz="5000" i="1">
                <a:latin typeface="+mn-lt"/>
                <a:ea typeface="+mn-ea"/>
                <a:cs typeface="+mn-cs"/>
                <a:sym typeface="Fira Sans Regular"/>
              </a:defRPr>
            </a:pPr>
            <a:endParaRPr/>
          </a:p>
        </p:txBody>
      </p:sp>
      <p:sp>
        <p:nvSpPr>
          <p:cNvPr id="14" name="Shape 486">
            <a:extLst>
              <a:ext uri="{FF2B5EF4-FFF2-40B4-BE49-F238E27FC236}">
                <a16:creationId xmlns:a16="http://schemas.microsoft.com/office/drawing/2014/main" id="{DEA1F34E-5EA9-D548-BB2D-C0583778E184}"/>
              </a:ext>
            </a:extLst>
          </p:cNvPr>
          <p:cNvSpPr txBox="1">
            <a:spLocks/>
          </p:cNvSpPr>
          <p:nvPr/>
        </p:nvSpPr>
        <p:spPr>
          <a:xfrm>
            <a:off x="2789969" y="898274"/>
            <a:ext cx="20757621" cy="1042417"/>
          </a:xfrm>
          <a:prstGeom prst="rect">
            <a:avLst/>
          </a:prstGeom>
        </p:spPr>
        <p:txBody>
          <a:bodyPr/>
          <a:lstStyle>
            <a:lvl1pPr marL="457200" marR="0" indent="-457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pPr marL="0" indent="0">
              <a:buNone/>
            </a:pPr>
            <a:r>
              <a:rPr lang="fr-FR" dirty="0">
                <a:solidFill>
                  <a:srgbClr val="574B5C"/>
                </a:solidFill>
              </a:rPr>
              <a:t>La maquette budgétaire simplifiée</a:t>
            </a:r>
          </a:p>
        </p:txBody>
      </p:sp>
      <p:graphicFrame>
        <p:nvGraphicFramePr>
          <p:cNvPr id="15" name="Table 487">
            <a:extLst>
              <a:ext uri="{FF2B5EF4-FFF2-40B4-BE49-F238E27FC236}">
                <a16:creationId xmlns:a16="http://schemas.microsoft.com/office/drawing/2014/main" id="{8C6DB2FE-BDC9-C849-8501-14461FE2687C}"/>
              </a:ext>
            </a:extLst>
          </p:cNvPr>
          <p:cNvGraphicFramePr/>
          <p:nvPr>
            <p:extLst>
              <p:ext uri="{D42A27DB-BD31-4B8C-83A1-F6EECF244321}">
                <p14:modId xmlns:p14="http://schemas.microsoft.com/office/powerpoint/2010/main" val="2866514656"/>
              </p:ext>
            </p:extLst>
          </p:nvPr>
        </p:nvGraphicFramePr>
        <p:xfrm>
          <a:off x="317560" y="4904128"/>
          <a:ext cx="11598668" cy="5383581"/>
        </p:xfrm>
        <a:graphic>
          <a:graphicData uri="http://schemas.openxmlformats.org/drawingml/2006/table">
            <a:tbl>
              <a:tblPr firstRow="1" firstCol="1" bandRow="1">
                <a:tableStyleId>{4C3C2611-4C71-4FC5-86AE-919BDF0F9419}</a:tableStyleId>
              </a:tblPr>
              <a:tblGrid>
                <a:gridCol w="4428611">
                  <a:extLst>
                    <a:ext uri="{9D8B030D-6E8A-4147-A177-3AD203B41FA5}">
                      <a16:colId xmlns:a16="http://schemas.microsoft.com/office/drawing/2014/main" val="20000"/>
                    </a:ext>
                  </a:extLst>
                </a:gridCol>
                <a:gridCol w="1519827">
                  <a:extLst>
                    <a:ext uri="{9D8B030D-6E8A-4147-A177-3AD203B41FA5}">
                      <a16:colId xmlns:a16="http://schemas.microsoft.com/office/drawing/2014/main" val="20001"/>
                    </a:ext>
                  </a:extLst>
                </a:gridCol>
                <a:gridCol w="4024631">
                  <a:extLst>
                    <a:ext uri="{9D8B030D-6E8A-4147-A177-3AD203B41FA5}">
                      <a16:colId xmlns:a16="http://schemas.microsoft.com/office/drawing/2014/main" val="4129595755"/>
                    </a:ext>
                  </a:extLst>
                </a:gridCol>
                <a:gridCol w="1625599">
                  <a:extLst>
                    <a:ext uri="{9D8B030D-6E8A-4147-A177-3AD203B41FA5}">
                      <a16:colId xmlns:a16="http://schemas.microsoft.com/office/drawing/2014/main" val="20003"/>
                    </a:ext>
                  </a:extLst>
                </a:gridCol>
              </a:tblGrid>
              <a:tr h="679737">
                <a:tc gridSpan="2">
                  <a:txBody>
                    <a:bodyPr/>
                    <a:lstStyle/>
                    <a:p>
                      <a:pPr>
                        <a:defRPr sz="1800" b="0">
                          <a:solidFill>
                            <a:srgbClr val="000000"/>
                          </a:solidFill>
                        </a:defRPr>
                      </a:pPr>
                      <a:r>
                        <a:rPr lang="fr-FR" sz="3200" b="0" spc="-39" dirty="0">
                          <a:solidFill>
                            <a:srgbClr val="FFFFFF"/>
                          </a:solidFill>
                          <a:latin typeface="+mn-lt"/>
                          <a:ea typeface="Roboto Bold"/>
                          <a:cs typeface="Roboto Bold"/>
                          <a:sym typeface="Roboto Bold"/>
                        </a:rPr>
                        <a:t>Recettes</a:t>
                      </a:r>
                      <a:endParaRPr sz="3200" b="0" spc="-39" dirty="0">
                        <a:solidFill>
                          <a:srgbClr val="FFFFFF"/>
                        </a:solidFill>
                        <a:latin typeface="+mn-lt"/>
                        <a:ea typeface="Roboto Bold"/>
                        <a:cs typeface="Roboto Bold"/>
                        <a:sym typeface="Roboto Bold"/>
                      </a:endParaRPr>
                    </a:p>
                  </a:txBody>
                  <a:tcPr marL="60960" marR="60960" marT="60960" marB="60960" anchor="ctr" horzOverflow="overflow">
                    <a:lnL w="25400">
                      <a:miter lim="400000"/>
                    </a:lnL>
                    <a:lnR w="25400">
                      <a:noFill/>
                      <a:miter lim="400000"/>
                    </a:lnR>
                    <a:lnT w="25400">
                      <a:miter lim="400000"/>
                    </a:lnT>
                    <a:lnB w="12700" cap="flat" cmpd="sng" algn="ctr">
                      <a:solidFill>
                        <a:srgbClr val="7F7F7F">
                          <a:alpha val="50195"/>
                        </a:srgbClr>
                      </a:solidFill>
                      <a:prstDash val="solid"/>
                      <a:round/>
                      <a:headEnd type="none" w="med" len="med"/>
                      <a:tailEnd type="none" w="med" len="med"/>
                    </a:lnB>
                    <a:solidFill>
                      <a:srgbClr val="A8C1B9"/>
                    </a:solidFill>
                  </a:tcPr>
                </a:tc>
                <a:tc hMerge="1">
                  <a:txBody>
                    <a:bodyPr/>
                    <a:lstStyle/>
                    <a:p>
                      <a:pPr>
                        <a:defRPr sz="1800" b="0">
                          <a:solidFill>
                            <a:srgbClr val="000000"/>
                          </a:solidFill>
                        </a:defRPr>
                      </a:pPr>
                      <a:endParaRPr sz="2000" spc="-39" dirty="0">
                        <a:solidFill>
                          <a:srgbClr val="FFFFFF"/>
                        </a:solidFill>
                        <a:latin typeface="Roboto Bold"/>
                        <a:ea typeface="Roboto Bold"/>
                        <a:cs typeface="Roboto Bold"/>
                        <a:sym typeface="Roboto Bold"/>
                      </a:endParaRPr>
                    </a:p>
                  </a:txBody>
                  <a:tcPr marL="60960" marR="60960" marT="60960" marB="60960" anchor="ctr" horzOverflow="overflow">
                    <a:lnL w="25400">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tc gridSpan="2">
                  <a:txBody>
                    <a:bodyPr/>
                    <a:lstStyle/>
                    <a:p>
                      <a:pPr>
                        <a:defRPr sz="1800" b="0">
                          <a:solidFill>
                            <a:srgbClr val="000000"/>
                          </a:solidFill>
                        </a:defRPr>
                      </a:pPr>
                      <a:r>
                        <a:rPr lang="fr-FR" sz="3200" b="0" spc="-39" dirty="0">
                          <a:solidFill>
                            <a:srgbClr val="FFFFFF"/>
                          </a:solidFill>
                          <a:latin typeface="+mn-lt"/>
                          <a:ea typeface="Roboto Bold"/>
                          <a:cs typeface="Roboto Bold"/>
                          <a:sym typeface="Roboto Bold"/>
                        </a:rPr>
                        <a:t>Dépenses</a:t>
                      </a:r>
                    </a:p>
                  </a:txBody>
                  <a:tcPr marL="60960" marR="60960" marT="60960" marB="60960" anchor="ctr" horzOverflow="overflow">
                    <a:lnL w="25400">
                      <a:noFill/>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tc hMerge="1">
                  <a:txBody>
                    <a:bodyPr/>
                    <a:lstStyle/>
                    <a:p>
                      <a:pPr>
                        <a:defRPr sz="1800" b="0">
                          <a:solidFill>
                            <a:srgbClr val="000000"/>
                          </a:solidFill>
                        </a:defRPr>
                      </a:pPr>
                      <a:endParaRPr sz="2000" spc="-39" dirty="0">
                        <a:solidFill>
                          <a:srgbClr val="FFFFFF"/>
                        </a:solidFill>
                        <a:latin typeface="Roboto Bold"/>
                        <a:ea typeface="Roboto Bold"/>
                        <a:cs typeface="Roboto Bold"/>
                        <a:sym typeface="Roboto Bold"/>
                      </a:endParaRPr>
                    </a:p>
                  </a:txBody>
                  <a:tcPr marL="60960" marR="60960" marT="60960" marB="60960" anchor="ctr" horzOverflow="overflow">
                    <a:lnL w="25400">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extLst>
                  <a:ext uri="{0D108BD9-81ED-4DB2-BD59-A6C34878D82A}">
                    <a16:rowId xmlns:a16="http://schemas.microsoft.com/office/drawing/2014/main" val="10000"/>
                  </a:ext>
                </a:extLst>
              </a:tr>
              <a:tr h="679737">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sz="1800"/>
                      </a:pPr>
                      <a:r>
                        <a:rPr lang="fr-FR" sz="2800" b="0" i="0" u="none" strike="noStrike" cap="none" spc="-39" baseline="0" dirty="0">
                          <a:ln>
                            <a:noFill/>
                          </a:ln>
                          <a:solidFill>
                            <a:srgbClr val="7E7E85"/>
                          </a:solidFill>
                          <a:uFillTx/>
                          <a:latin typeface="+mn-lt"/>
                          <a:ea typeface="Calibri"/>
                          <a:cs typeface="Calibri"/>
                          <a:sym typeface="Fira Sans Regular"/>
                        </a:rPr>
                        <a:t>Résultat de fonctionnement reporté</a:t>
                      </a: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solidFill>
                      <a:schemeClr val="bg1">
                        <a:lumMod val="10000"/>
                        <a:alpha val="14902"/>
                      </a:schemeClr>
                    </a:solidFill>
                  </a:tcPr>
                </a:tc>
                <a:tc>
                  <a:txBody>
                    <a:bodyPr/>
                    <a:lstStyle/>
                    <a:p>
                      <a:pPr algn="r">
                        <a:defRPr sz="1800"/>
                      </a:pPr>
                      <a:r>
                        <a:rPr lang="fr-FR" sz="2800" b="0" spc="-39" dirty="0">
                          <a:solidFill>
                            <a:srgbClr val="7E7E85"/>
                          </a:solidFill>
                          <a:latin typeface="+mn-lt"/>
                          <a:ea typeface="+mn-ea"/>
                          <a:cs typeface="+mn-cs"/>
                        </a:rPr>
                        <a:t>420 148</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Charges à caractère général</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solidFill>
                      <a:schemeClr val="bg2">
                        <a:lumMod val="60000"/>
                        <a:lumOff val="40000"/>
                      </a:schemeClr>
                    </a:solidFill>
                  </a:tcPr>
                </a:tc>
                <a:tc>
                  <a:txBody>
                    <a:bodyPr/>
                    <a:lstStyle/>
                    <a:p>
                      <a:pPr algn="r">
                        <a:defRPr sz="1800"/>
                      </a:pPr>
                      <a:r>
                        <a:rPr lang="fr-FR" sz="2800" b="0" spc="-39" dirty="0">
                          <a:solidFill>
                            <a:srgbClr val="7E7E85"/>
                          </a:solidFill>
                          <a:latin typeface="+mn-lt"/>
                          <a:ea typeface="+mn-ea"/>
                          <a:cs typeface="+mn-cs"/>
                        </a:rPr>
                        <a:t>362 983</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1"/>
                  </a:ext>
                </a:extLst>
              </a:tr>
              <a:tr h="1082144">
                <a:tc>
                  <a:txBody>
                    <a:bodyPr/>
                    <a:lstStyle/>
                    <a:p>
                      <a:pPr algn="l">
                        <a:defRPr sz="1800"/>
                      </a:pPr>
                      <a:r>
                        <a:rPr lang="fr-FR" sz="2800" b="0" spc="-39" dirty="0">
                          <a:solidFill>
                            <a:srgbClr val="7E7E85"/>
                          </a:solidFill>
                          <a:latin typeface="+mn-lt"/>
                          <a:ea typeface="+mn-ea"/>
                          <a:cs typeface="+mn-cs"/>
                        </a:rPr>
                        <a:t>Dotations et participations</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r">
                        <a:defRPr sz="1800"/>
                      </a:pPr>
                      <a:r>
                        <a:rPr lang="fr-FR" sz="2800" b="0" spc="-39" dirty="0">
                          <a:solidFill>
                            <a:srgbClr val="7E7E85"/>
                          </a:solidFill>
                          <a:latin typeface="+mn-lt"/>
                          <a:ea typeface="+mn-ea"/>
                          <a:cs typeface="+mn-cs"/>
                        </a:rPr>
                        <a:t>410 000</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Charges de personnel et frais assimilés</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noFill/>
                  </a:tcPr>
                </a:tc>
                <a:tc>
                  <a:txBody>
                    <a:bodyPr/>
                    <a:lstStyle/>
                    <a:p>
                      <a:pPr algn="r">
                        <a:defRPr sz="1800"/>
                      </a:pPr>
                      <a:r>
                        <a:rPr lang="fr-FR" sz="2800" b="0" spc="-39" dirty="0">
                          <a:solidFill>
                            <a:srgbClr val="7E7E85"/>
                          </a:solidFill>
                          <a:latin typeface="+mn-lt"/>
                          <a:ea typeface="+mn-ea"/>
                          <a:cs typeface="+mn-cs"/>
                        </a:rPr>
                        <a:t>260 250</a:t>
                      </a: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2"/>
                  </a:ext>
                </a:extLst>
              </a:tr>
              <a:tr h="679737">
                <a:tc>
                  <a:txBody>
                    <a:bodyPr/>
                    <a:lstStyle/>
                    <a:p>
                      <a:pPr algn="l">
                        <a:defRPr sz="1800"/>
                      </a:pPr>
                      <a:r>
                        <a:rPr lang="fr-FR" sz="2800" b="0" spc="-39" dirty="0">
                          <a:solidFill>
                            <a:srgbClr val="7E7E85"/>
                          </a:solidFill>
                          <a:latin typeface="+mn-lt"/>
                          <a:ea typeface="+mn-ea"/>
                          <a:cs typeface="+mn-cs"/>
                        </a:rPr>
                        <a:t>Produits exceptionnels et atténuation des dépenses</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solidFill>
                      <a:schemeClr val="bg1">
                        <a:lumMod val="10000"/>
                        <a:alpha val="14902"/>
                      </a:schemeClr>
                    </a:solidFill>
                  </a:tcPr>
                </a:tc>
                <a:tc>
                  <a:txBody>
                    <a:bodyPr/>
                    <a:lstStyle/>
                    <a:p>
                      <a:pPr algn="r">
                        <a:defRPr sz="1800"/>
                      </a:pPr>
                      <a:r>
                        <a:rPr lang="fr-FR" sz="2800" b="0" spc="-39" dirty="0">
                          <a:solidFill>
                            <a:srgbClr val="7E7E85"/>
                          </a:solidFill>
                          <a:latin typeface="+mn-lt"/>
                          <a:ea typeface="+mn-ea"/>
                          <a:cs typeface="+mn-cs"/>
                        </a:rPr>
                        <a:t>1 549</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Autres charges de gestion courante</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solidFill>
                      <a:schemeClr val="bg2">
                        <a:lumMod val="60000"/>
                        <a:lumOff val="40000"/>
                      </a:schemeClr>
                    </a:solidFill>
                  </a:tcPr>
                </a:tc>
                <a:tc>
                  <a:txBody>
                    <a:bodyPr/>
                    <a:lstStyle/>
                    <a:p>
                      <a:pPr algn="r">
                        <a:defRPr sz="1800"/>
                      </a:pPr>
                      <a:r>
                        <a:rPr lang="fr-FR" sz="2800" b="0" spc="-39" dirty="0">
                          <a:solidFill>
                            <a:srgbClr val="7E7E85"/>
                          </a:solidFill>
                          <a:latin typeface="+mn-lt"/>
                          <a:ea typeface="+mn-ea"/>
                          <a:cs typeface="+mn-cs"/>
                        </a:rPr>
                        <a:t>121 325</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3"/>
                  </a:ext>
                </a:extLst>
              </a:tr>
              <a:tr h="991243">
                <a:tc>
                  <a:txBody>
                    <a:bodyPr/>
                    <a:lstStyle/>
                    <a:p>
                      <a:pPr algn="l">
                        <a:defRPr sz="1800"/>
                      </a:pPr>
                      <a:r>
                        <a:rPr lang="fr-FR" sz="2800" b="0" spc="-39" dirty="0">
                          <a:solidFill>
                            <a:srgbClr val="7E7E85"/>
                          </a:solidFill>
                          <a:latin typeface="+mn-lt"/>
                          <a:ea typeface="+mn-ea"/>
                          <a:cs typeface="+mn-cs"/>
                        </a:rPr>
                        <a:t>Opérations d’ordre</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r">
                        <a:defRPr sz="1800"/>
                      </a:pP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Opérations d’ordre</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noFill/>
                  </a:tcPr>
                </a:tc>
                <a:tc>
                  <a:txBody>
                    <a:bodyPr/>
                    <a:lstStyle/>
                    <a:p>
                      <a:pPr algn="r">
                        <a:defRPr sz="1800"/>
                      </a:pPr>
                      <a:r>
                        <a:rPr lang="fr-FR" sz="2800" b="0" spc="-39" dirty="0">
                          <a:solidFill>
                            <a:srgbClr val="7E7E85"/>
                          </a:solidFill>
                          <a:latin typeface="+mn-lt"/>
                          <a:ea typeface="+mn-ea"/>
                          <a:cs typeface="+mn-cs"/>
                        </a:rPr>
                        <a:t>87 160</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4"/>
                  </a:ext>
                </a:extLst>
              </a:tr>
              <a:tr h="679737">
                <a:tc>
                  <a:txBody>
                    <a:bodyPr/>
                    <a:lstStyle/>
                    <a:p>
                      <a:pPr algn="l">
                        <a:defRPr sz="1800"/>
                      </a:pPr>
                      <a:r>
                        <a:rPr lang="fr-FR" sz="2800" b="1" spc="-39" dirty="0">
                          <a:solidFill>
                            <a:srgbClr val="FFFFFF"/>
                          </a:solidFill>
                          <a:latin typeface="+mn-lt"/>
                          <a:ea typeface="Fira Sans SemiBold"/>
                          <a:cs typeface="Fira Sans SemiBold"/>
                          <a:sym typeface="Fira Sans SemiBold"/>
                        </a:rPr>
                        <a:t>Total</a:t>
                      </a:r>
                      <a:endParaRPr sz="2800" b="1" spc="-39" dirty="0">
                        <a:solidFill>
                          <a:srgbClr val="FFFFFF"/>
                        </a:solidFill>
                        <a:latin typeface="+mn-lt"/>
                        <a:ea typeface="Fira Sans SemiBold"/>
                        <a:cs typeface="Fira Sans SemiBold"/>
                        <a:sym typeface="Fira Sans SemiBold"/>
                      </a:endParaRPr>
                    </a:p>
                  </a:txBody>
                  <a:tcPr marL="60960" marR="60960" marT="60960" marB="60960" anchor="ctr" horzOverflow="overflow">
                    <a:lnL w="12700">
                      <a:solidFill>
                        <a:srgbClr val="7F7F7F">
                          <a:alpha val="50195"/>
                        </a:srgbClr>
                      </a:solidFill>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algn="r">
                        <a:defRPr sz="1800"/>
                      </a:pPr>
                      <a:r>
                        <a:rPr lang="fr-FR" sz="2800" b="1" spc="-39" dirty="0">
                          <a:solidFill>
                            <a:srgbClr val="FFFFFF"/>
                          </a:solidFill>
                          <a:latin typeface="+mn-lt"/>
                          <a:ea typeface="Fira Sans SemiBold"/>
                          <a:cs typeface="Fira Sans SemiBold"/>
                          <a:sym typeface="Fira Sans SemiBold"/>
                        </a:rPr>
                        <a:t>831 818</a:t>
                      </a:r>
                      <a:endParaRPr sz="2800" b="1" spc="-39" dirty="0">
                        <a:solidFill>
                          <a:srgbClr val="FFFFFF"/>
                        </a:solidFill>
                        <a:latin typeface="+mn-lt"/>
                        <a:ea typeface="Fira Sans SemiBold"/>
                        <a:cs typeface="Fira Sans SemiBold"/>
                        <a:sym typeface="Fira Sans SemiBold"/>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algn="l">
                        <a:defRPr sz="1800" b="0">
                          <a:solidFill>
                            <a:srgbClr val="000000"/>
                          </a:solidFill>
                        </a:defRPr>
                      </a:pPr>
                      <a:r>
                        <a:rPr sz="2800" b="1" spc="-39" dirty="0">
                          <a:solidFill>
                            <a:srgbClr val="FFFFFF"/>
                          </a:solidFill>
                          <a:latin typeface="+mn-lt"/>
                          <a:ea typeface="Fira Sans SemiBold"/>
                          <a:cs typeface="Fira Sans SemiBold"/>
                          <a:sym typeface="Fira Sans SemiBold"/>
                        </a:rPr>
                        <a:t>Total</a:t>
                      </a: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algn="r">
                        <a:defRPr sz="1800"/>
                      </a:pPr>
                      <a:r>
                        <a:rPr lang="fr-FR" sz="2800" b="1" spc="-39" dirty="0">
                          <a:solidFill>
                            <a:srgbClr val="FFFFFF"/>
                          </a:solidFill>
                          <a:latin typeface="+mn-lt"/>
                          <a:ea typeface="Fira Sans SemiBold"/>
                          <a:cs typeface="Fira Sans SemiBold"/>
                          <a:sym typeface="Fira Sans SemiBold"/>
                        </a:rPr>
                        <a:t>831 818</a:t>
                      </a:r>
                      <a:endParaRPr sz="2800" b="1" spc="-39" dirty="0">
                        <a:solidFill>
                          <a:srgbClr val="FFFFFF"/>
                        </a:solidFill>
                        <a:latin typeface="+mn-lt"/>
                        <a:ea typeface="Fira Sans SemiBold"/>
                        <a:cs typeface="Fira Sans SemiBold"/>
                        <a:sym typeface="Fira Sans SemiBold"/>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a:solidFill>
                        <a:srgbClr val="7F7F7F">
                          <a:alpha val="50195"/>
                        </a:srgbClr>
                      </a:solidFill>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extLst>
                  <a:ext uri="{0D108BD9-81ED-4DB2-BD59-A6C34878D82A}">
                    <a16:rowId xmlns:a16="http://schemas.microsoft.com/office/drawing/2014/main" val="10010"/>
                  </a:ext>
                </a:extLst>
              </a:tr>
            </a:tbl>
          </a:graphicData>
        </a:graphic>
      </p:graphicFrame>
      <p:graphicFrame>
        <p:nvGraphicFramePr>
          <p:cNvPr id="16" name="Table 487">
            <a:extLst>
              <a:ext uri="{FF2B5EF4-FFF2-40B4-BE49-F238E27FC236}">
                <a16:creationId xmlns:a16="http://schemas.microsoft.com/office/drawing/2014/main" id="{658603B6-7A14-8E4E-94DE-B850125E27B3}"/>
              </a:ext>
            </a:extLst>
          </p:cNvPr>
          <p:cNvGraphicFramePr/>
          <p:nvPr>
            <p:extLst>
              <p:ext uri="{D42A27DB-BD31-4B8C-83A1-F6EECF244321}">
                <p14:modId xmlns:p14="http://schemas.microsoft.com/office/powerpoint/2010/main" val="2984802629"/>
              </p:ext>
            </p:extLst>
          </p:nvPr>
        </p:nvGraphicFramePr>
        <p:xfrm>
          <a:off x="12467771" y="4904128"/>
          <a:ext cx="11509830" cy="5449821"/>
        </p:xfrm>
        <a:graphic>
          <a:graphicData uri="http://schemas.openxmlformats.org/drawingml/2006/table">
            <a:tbl>
              <a:tblPr firstRow="1" firstCol="1" bandRow="1">
                <a:tableStyleId>{4C3C2611-4C71-4FC5-86AE-919BDF0F9419}</a:tableStyleId>
              </a:tblPr>
              <a:tblGrid>
                <a:gridCol w="4064581">
                  <a:extLst>
                    <a:ext uri="{9D8B030D-6E8A-4147-A177-3AD203B41FA5}">
                      <a16:colId xmlns:a16="http://schemas.microsoft.com/office/drawing/2014/main" val="20000"/>
                    </a:ext>
                  </a:extLst>
                </a:gridCol>
                <a:gridCol w="1669384">
                  <a:extLst>
                    <a:ext uri="{9D8B030D-6E8A-4147-A177-3AD203B41FA5}">
                      <a16:colId xmlns:a16="http://schemas.microsoft.com/office/drawing/2014/main" val="20001"/>
                    </a:ext>
                  </a:extLst>
                </a:gridCol>
                <a:gridCol w="4255928">
                  <a:extLst>
                    <a:ext uri="{9D8B030D-6E8A-4147-A177-3AD203B41FA5}">
                      <a16:colId xmlns:a16="http://schemas.microsoft.com/office/drawing/2014/main" val="4129595755"/>
                    </a:ext>
                  </a:extLst>
                </a:gridCol>
                <a:gridCol w="1519937">
                  <a:extLst>
                    <a:ext uri="{9D8B030D-6E8A-4147-A177-3AD203B41FA5}">
                      <a16:colId xmlns:a16="http://schemas.microsoft.com/office/drawing/2014/main" val="20003"/>
                    </a:ext>
                  </a:extLst>
                </a:gridCol>
              </a:tblGrid>
              <a:tr h="679737">
                <a:tc gridSpan="2">
                  <a:txBody>
                    <a:bodyPr/>
                    <a:lstStyle/>
                    <a:p>
                      <a:pPr>
                        <a:defRPr sz="1800" b="0">
                          <a:solidFill>
                            <a:srgbClr val="000000"/>
                          </a:solidFill>
                        </a:defRPr>
                      </a:pPr>
                      <a:r>
                        <a:rPr lang="fr-FR" sz="3200" b="0" spc="-39" dirty="0">
                          <a:solidFill>
                            <a:srgbClr val="FFFFFF"/>
                          </a:solidFill>
                          <a:latin typeface="+mn-lt"/>
                          <a:ea typeface="Roboto Bold"/>
                          <a:cs typeface="Roboto Bold"/>
                          <a:sym typeface="Roboto Bold"/>
                        </a:rPr>
                        <a:t>Recettes</a:t>
                      </a:r>
                      <a:endParaRPr sz="3200" b="0" spc="-39" dirty="0">
                        <a:solidFill>
                          <a:srgbClr val="FFFFFF"/>
                        </a:solidFill>
                        <a:latin typeface="+mn-lt"/>
                        <a:ea typeface="Roboto Bold"/>
                        <a:cs typeface="Roboto Bold"/>
                        <a:sym typeface="Roboto Bold"/>
                      </a:endParaRPr>
                    </a:p>
                  </a:txBody>
                  <a:tcPr marL="60960" marR="60960" marT="60960" marB="60960" anchor="ctr" horzOverflow="overflow">
                    <a:lnL w="25400">
                      <a:miter lim="400000"/>
                    </a:lnL>
                    <a:lnR w="25400">
                      <a:noFill/>
                      <a:miter lim="400000"/>
                    </a:lnR>
                    <a:lnT w="25400">
                      <a:miter lim="400000"/>
                    </a:lnT>
                    <a:lnB w="12700" cap="flat" cmpd="sng" algn="ctr">
                      <a:solidFill>
                        <a:srgbClr val="7F7F7F">
                          <a:alpha val="50195"/>
                        </a:srgbClr>
                      </a:solidFill>
                      <a:prstDash val="solid"/>
                      <a:round/>
                      <a:headEnd type="none" w="med" len="med"/>
                      <a:tailEnd type="none" w="med" len="med"/>
                    </a:lnB>
                    <a:solidFill>
                      <a:srgbClr val="A8C1B9"/>
                    </a:solidFill>
                  </a:tcPr>
                </a:tc>
                <a:tc hMerge="1">
                  <a:txBody>
                    <a:bodyPr/>
                    <a:lstStyle/>
                    <a:p>
                      <a:pPr>
                        <a:defRPr sz="1800" b="0">
                          <a:solidFill>
                            <a:srgbClr val="000000"/>
                          </a:solidFill>
                        </a:defRPr>
                      </a:pPr>
                      <a:endParaRPr sz="2000" spc="-39" dirty="0">
                        <a:solidFill>
                          <a:srgbClr val="FFFFFF"/>
                        </a:solidFill>
                        <a:latin typeface="Roboto Bold"/>
                        <a:ea typeface="Roboto Bold"/>
                        <a:cs typeface="Roboto Bold"/>
                        <a:sym typeface="Roboto Bold"/>
                      </a:endParaRPr>
                    </a:p>
                  </a:txBody>
                  <a:tcPr marL="60960" marR="60960" marT="60960" marB="60960" anchor="ctr" horzOverflow="overflow">
                    <a:lnL w="25400">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tc gridSpan="2">
                  <a:txBody>
                    <a:bodyPr/>
                    <a:lstStyle/>
                    <a:p>
                      <a:pPr>
                        <a:defRPr sz="1800" b="0">
                          <a:solidFill>
                            <a:srgbClr val="000000"/>
                          </a:solidFill>
                        </a:defRPr>
                      </a:pPr>
                      <a:r>
                        <a:rPr lang="fr-FR" sz="3200" b="0" spc="-39" dirty="0">
                          <a:solidFill>
                            <a:srgbClr val="FFFFFF"/>
                          </a:solidFill>
                          <a:latin typeface="+mn-lt"/>
                          <a:ea typeface="Roboto Bold"/>
                          <a:cs typeface="Roboto Bold"/>
                          <a:sym typeface="Roboto Bold"/>
                        </a:rPr>
                        <a:t>Dépenses</a:t>
                      </a:r>
                      <a:endParaRPr sz="3200" b="0" spc="-39" dirty="0">
                        <a:solidFill>
                          <a:srgbClr val="FFFFFF"/>
                        </a:solidFill>
                        <a:latin typeface="+mn-lt"/>
                        <a:ea typeface="Roboto Bold"/>
                        <a:cs typeface="Roboto Bold"/>
                        <a:sym typeface="Roboto Bold"/>
                      </a:endParaRPr>
                    </a:p>
                  </a:txBody>
                  <a:tcPr marL="60960" marR="60960" marT="60960" marB="60960" anchor="ctr" horzOverflow="overflow">
                    <a:lnL w="25400">
                      <a:noFill/>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tc hMerge="1">
                  <a:txBody>
                    <a:bodyPr/>
                    <a:lstStyle/>
                    <a:p>
                      <a:pPr>
                        <a:defRPr sz="1800" b="0">
                          <a:solidFill>
                            <a:srgbClr val="000000"/>
                          </a:solidFill>
                        </a:defRPr>
                      </a:pPr>
                      <a:endParaRPr sz="2000" spc="-39" dirty="0">
                        <a:solidFill>
                          <a:srgbClr val="FFFFFF"/>
                        </a:solidFill>
                        <a:latin typeface="Roboto Bold"/>
                        <a:ea typeface="Roboto Bold"/>
                        <a:cs typeface="Roboto Bold"/>
                        <a:sym typeface="Roboto Bold"/>
                      </a:endParaRPr>
                    </a:p>
                  </a:txBody>
                  <a:tcPr marL="60960" marR="60960" marT="60960" marB="60960" anchor="ctr" horzOverflow="overflow">
                    <a:lnL w="25400">
                      <a:miter lim="400000"/>
                    </a:lnL>
                    <a:lnR w="25400">
                      <a:noFill/>
                      <a:miter lim="400000"/>
                    </a:lnR>
                    <a:lnT w="12700">
                      <a:solidFill>
                        <a:srgbClr val="7F7F7F">
                          <a:alpha val="50195"/>
                        </a:srgbClr>
                      </a:solidFill>
                    </a:lnT>
                    <a:lnB w="12700" cap="flat" cmpd="sng" algn="ctr">
                      <a:solidFill>
                        <a:srgbClr val="7F7F7F">
                          <a:alpha val="50195"/>
                        </a:srgbClr>
                      </a:solidFill>
                      <a:prstDash val="solid"/>
                      <a:round/>
                      <a:headEnd type="none" w="med" len="med"/>
                      <a:tailEnd type="none" w="med" len="med"/>
                    </a:lnB>
                    <a:solidFill>
                      <a:schemeClr val="accent2">
                        <a:hueOff val="-8260724"/>
                        <a:satOff val="-13769"/>
                        <a:lumOff val="30251"/>
                      </a:schemeClr>
                    </a:solidFill>
                  </a:tcPr>
                </a:tc>
                <a:extLst>
                  <a:ext uri="{0D108BD9-81ED-4DB2-BD59-A6C34878D82A}">
                    <a16:rowId xmlns:a16="http://schemas.microsoft.com/office/drawing/2014/main" val="10000"/>
                  </a:ext>
                </a:extLst>
              </a:tr>
              <a:tr h="679737">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sz="1800"/>
                      </a:pPr>
                      <a:r>
                        <a:rPr lang="fr-FR" sz="2800" b="0" i="0" u="none" strike="noStrike" cap="none" spc="-39" baseline="0" dirty="0">
                          <a:ln>
                            <a:noFill/>
                          </a:ln>
                          <a:solidFill>
                            <a:srgbClr val="7E7E85"/>
                          </a:solidFill>
                          <a:uFillTx/>
                          <a:latin typeface="+mn-lt"/>
                          <a:ea typeface="Calibri"/>
                          <a:cs typeface="Calibri"/>
                          <a:sym typeface="Fira Sans Regular"/>
                        </a:rPr>
                        <a:t>Solde d’exécution section d’ Invest.</a:t>
                      </a: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solidFill>
                      <a:schemeClr val="bg1">
                        <a:lumMod val="10000"/>
                        <a:alpha val="14902"/>
                      </a:schemeClr>
                    </a:solidFill>
                  </a:tcPr>
                </a:tc>
                <a:tc>
                  <a:txBody>
                    <a:bodyPr/>
                    <a:lstStyle/>
                    <a:p>
                      <a:pPr algn="r">
                        <a:defRPr sz="1800"/>
                      </a:pPr>
                      <a:r>
                        <a:rPr lang="fr-FR" sz="2800" b="0" spc="-39" dirty="0">
                          <a:solidFill>
                            <a:srgbClr val="7E7E85"/>
                          </a:solidFill>
                          <a:latin typeface="+mn-lt"/>
                          <a:ea typeface="+mn-ea"/>
                          <a:cs typeface="+mn-cs"/>
                        </a:rPr>
                        <a:t>271 542</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Emprunts et dettes assimilées</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solidFill>
                      <a:schemeClr val="bg2">
                        <a:lumMod val="60000"/>
                        <a:lumOff val="40000"/>
                      </a:schemeClr>
                    </a:solidFill>
                  </a:tcPr>
                </a:tc>
                <a:tc>
                  <a:txBody>
                    <a:bodyPr/>
                    <a:lstStyle/>
                    <a:p>
                      <a:pPr algn="r">
                        <a:defRPr sz="1800"/>
                      </a:pPr>
                      <a:r>
                        <a:rPr lang="fr-FR" sz="2800" b="0" spc="-39" dirty="0">
                          <a:solidFill>
                            <a:srgbClr val="7E7E85"/>
                          </a:solidFill>
                          <a:latin typeface="+mn-lt"/>
                          <a:ea typeface="+mn-ea"/>
                          <a:cs typeface="+mn-cs"/>
                        </a:rPr>
                        <a:t>0</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1"/>
                  </a:ext>
                </a:extLst>
              </a:tr>
              <a:tr h="1268039">
                <a:tc>
                  <a:txBody>
                    <a:bodyPr/>
                    <a:lstStyle/>
                    <a:p>
                      <a:pPr algn="l">
                        <a:defRPr sz="1800"/>
                      </a:pPr>
                      <a:r>
                        <a:rPr lang="fr-FR" sz="2800" b="0" spc="-39" dirty="0">
                          <a:solidFill>
                            <a:srgbClr val="7E7E85"/>
                          </a:solidFill>
                          <a:latin typeface="+mn-lt"/>
                          <a:ea typeface="+mn-ea"/>
                          <a:cs typeface="+mn-cs"/>
                        </a:rPr>
                        <a:t>Dotations, fonds divers et réserve</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r">
                        <a:defRPr sz="1800"/>
                      </a:pPr>
                      <a:r>
                        <a:rPr lang="fr-FR" sz="2800" b="0" spc="-39" dirty="0">
                          <a:solidFill>
                            <a:srgbClr val="7E7E85"/>
                          </a:solidFill>
                          <a:latin typeface="+mn-lt"/>
                          <a:ea typeface="+mn-ea"/>
                          <a:cs typeface="+mn-cs"/>
                        </a:rPr>
                        <a:t>1 639</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Immobilisations incorporelles</a:t>
                      </a:r>
                      <a:r>
                        <a:rPr lang="fr-FR" sz="1600" b="0" spc="-39" dirty="0">
                          <a:solidFill>
                            <a:srgbClr val="7E7E85"/>
                          </a:solidFill>
                          <a:latin typeface="+mn-lt"/>
                          <a:ea typeface="+mn-ea"/>
                          <a:cs typeface="+mn-cs"/>
                        </a:rPr>
                        <a:t> </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noFill/>
                  </a:tcPr>
                </a:tc>
                <a:tc>
                  <a:txBody>
                    <a:bodyPr/>
                    <a:lstStyle/>
                    <a:p>
                      <a:pPr algn="r">
                        <a:defRPr sz="1800"/>
                      </a:pPr>
                      <a:r>
                        <a:rPr lang="fr-FR" sz="2800" b="0" spc="-39" dirty="0">
                          <a:solidFill>
                            <a:srgbClr val="7E7E85"/>
                          </a:solidFill>
                          <a:latin typeface="+mn-lt"/>
                          <a:ea typeface="+mn-ea"/>
                          <a:cs typeface="+mn-cs"/>
                        </a:rPr>
                        <a:t>112 000</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2"/>
                  </a:ext>
                </a:extLst>
              </a:tr>
              <a:tr h="1031489">
                <a:tc>
                  <a:txBody>
                    <a:bodyPr/>
                    <a:lstStyle/>
                    <a:p>
                      <a:pPr marL="0" marR="0" lvl="0" indent="0" algn="l" defTabSz="1828800" rtl="0" eaLnBrk="1" fontAlgn="auto" latinLnBrk="0" hangingPunct="1">
                        <a:lnSpc>
                          <a:spcPct val="100000"/>
                        </a:lnSpc>
                        <a:spcBef>
                          <a:spcPts val="0"/>
                        </a:spcBef>
                        <a:spcAft>
                          <a:spcPts val="0"/>
                        </a:spcAft>
                        <a:buClrTx/>
                        <a:buSzTx/>
                        <a:buFontTx/>
                        <a:buNone/>
                        <a:tabLst/>
                        <a:defRPr sz="1800"/>
                      </a:pPr>
                      <a:r>
                        <a:rPr lang="fr-FR" sz="2800" b="0" i="0" u="none" strike="noStrike" cap="none" spc="-39" baseline="0" dirty="0">
                          <a:ln>
                            <a:noFill/>
                          </a:ln>
                          <a:solidFill>
                            <a:srgbClr val="7E7E85"/>
                          </a:solidFill>
                          <a:uFillTx/>
                          <a:latin typeface="+mn-lt"/>
                          <a:ea typeface="Calibri"/>
                          <a:cs typeface="Calibri"/>
                          <a:sym typeface="Fira Sans Regular"/>
                        </a:rPr>
                        <a:t>Opérations d’ordre</a:t>
                      </a: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solidFill>
                      <a:schemeClr val="bg1">
                        <a:lumMod val="10000"/>
                        <a:alpha val="14902"/>
                      </a:schemeClr>
                    </a:solidFill>
                  </a:tcPr>
                </a:tc>
                <a:tc>
                  <a:txBody>
                    <a:bodyPr/>
                    <a:lstStyle/>
                    <a:p>
                      <a:pPr algn="r">
                        <a:defRPr sz="1800"/>
                      </a:pPr>
                      <a:r>
                        <a:rPr lang="fr-FR" sz="2800" b="0" spc="-39" dirty="0">
                          <a:solidFill>
                            <a:srgbClr val="7E7E85"/>
                          </a:solidFill>
                          <a:latin typeface="+mn-lt"/>
                          <a:ea typeface="+mn-ea"/>
                          <a:cs typeface="+mn-cs"/>
                        </a:rPr>
                        <a:t>87 160</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Immobilisations corporelles</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solidFill>
                      <a:schemeClr val="bg2">
                        <a:lumMod val="60000"/>
                        <a:lumOff val="40000"/>
                      </a:schemeClr>
                    </a:solidFill>
                  </a:tcPr>
                </a:tc>
                <a:tc>
                  <a:txBody>
                    <a:bodyPr/>
                    <a:lstStyle/>
                    <a:p>
                      <a:pPr algn="r">
                        <a:defRPr sz="1800"/>
                      </a:pPr>
                      <a:r>
                        <a:rPr lang="fr-FR" sz="2800" b="0" spc="-39" dirty="0">
                          <a:solidFill>
                            <a:srgbClr val="7E7E85"/>
                          </a:solidFill>
                          <a:latin typeface="+mn-lt"/>
                          <a:ea typeface="+mn-ea"/>
                          <a:cs typeface="+mn-cs"/>
                        </a:rPr>
                        <a:t>233 341 </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3"/>
                  </a:ext>
                </a:extLst>
              </a:tr>
              <a:tr h="815459">
                <a:tc>
                  <a:txBody>
                    <a:bodyPr/>
                    <a:lstStyle/>
                    <a:p>
                      <a:pPr algn="l">
                        <a:defRPr sz="1800"/>
                      </a:pP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marL="0" marR="0" lvl="0" indent="0" algn="r" defTabSz="1828800" rtl="0" eaLnBrk="1" fontAlgn="auto" latinLnBrk="0" hangingPunct="1">
                        <a:lnSpc>
                          <a:spcPct val="100000"/>
                        </a:lnSpc>
                        <a:spcBef>
                          <a:spcPts val="0"/>
                        </a:spcBef>
                        <a:spcAft>
                          <a:spcPts val="0"/>
                        </a:spcAft>
                        <a:buClrTx/>
                        <a:buSzTx/>
                        <a:buFontTx/>
                        <a:buNone/>
                        <a:tabLst/>
                        <a:defRPr sz="1800"/>
                      </a:pPr>
                      <a:endParaRPr lang="fr-FR" sz="2800" b="1" i="0" u="none" strike="noStrike" cap="none" spc="-39" baseline="0" dirty="0">
                        <a:ln>
                          <a:noFill/>
                        </a:ln>
                        <a:solidFill>
                          <a:srgbClr val="7E7E85"/>
                        </a:solidFill>
                        <a:uFillTx/>
                        <a:latin typeface="+mn-lt"/>
                        <a:ea typeface="Calibri"/>
                        <a:cs typeface="Calibri"/>
                        <a:sym typeface="Fira Sans Regular"/>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tc>
                  <a:txBody>
                    <a:bodyPr/>
                    <a:lstStyle/>
                    <a:p>
                      <a:pPr algn="l">
                        <a:defRPr sz="1800" b="0">
                          <a:solidFill>
                            <a:srgbClr val="000000"/>
                          </a:solidFill>
                        </a:defRPr>
                      </a:pPr>
                      <a:r>
                        <a:rPr lang="fr-FR" sz="2800" b="0" spc="-39" dirty="0">
                          <a:solidFill>
                            <a:srgbClr val="7E7E85"/>
                          </a:solidFill>
                          <a:latin typeface="+mn-lt"/>
                          <a:ea typeface="+mn-ea"/>
                          <a:cs typeface="+mn-cs"/>
                        </a:rPr>
                        <a:t>RAR N-1</a:t>
                      </a:r>
                      <a:endParaRPr sz="2800" b="0" spc="-39" dirty="0">
                        <a:solidFill>
                          <a:srgbClr val="7E7E85"/>
                        </a:solidFill>
                        <a:latin typeface="+mn-lt"/>
                        <a:ea typeface="+mn-ea"/>
                        <a:cs typeface="+mn-cs"/>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cap="flat" cmpd="sng" algn="ctr">
                      <a:solidFill>
                        <a:srgbClr val="7F7F7F">
                          <a:alpha val="50195"/>
                        </a:srgbClr>
                      </a:solidFill>
                      <a:prstDash val="solid"/>
                      <a:round/>
                      <a:headEnd type="none" w="med" len="med"/>
                      <a:tailEnd type="none" w="med" len="med"/>
                    </a:lnB>
                    <a:noFill/>
                  </a:tcPr>
                </a:tc>
                <a:tc>
                  <a:txBody>
                    <a:bodyPr/>
                    <a:lstStyle/>
                    <a:p>
                      <a:pPr algn="r">
                        <a:defRPr sz="1800"/>
                      </a:pPr>
                      <a:r>
                        <a:rPr lang="fr-FR" sz="2800" b="0" spc="-39" dirty="0">
                          <a:solidFill>
                            <a:srgbClr val="7E7E85"/>
                          </a:solidFill>
                          <a:latin typeface="+mn-lt"/>
                          <a:ea typeface="+mn-ea"/>
                          <a:cs typeface="+mn-cs"/>
                        </a:rPr>
                        <a:t>15 000</a:t>
                      </a:r>
                      <a:endParaRPr sz="2800" b="0" spc="-39" dirty="0">
                        <a:solidFill>
                          <a:srgbClr val="7E7E85"/>
                        </a:solidFill>
                        <a:latin typeface="+mn-lt"/>
                        <a:ea typeface="+mn-ea"/>
                        <a:cs typeface="+mn-cs"/>
                      </a:endParaRPr>
                    </a:p>
                  </a:txBody>
                  <a:tcPr marL="60960" marR="60960" marT="60960" marB="60960" anchor="ctr" horzOverflow="overflow">
                    <a:lnL w="12700">
                      <a:solidFill>
                        <a:srgbClr val="7F7F7F">
                          <a:alpha val="50195"/>
                        </a:srgbClr>
                      </a:solidFill>
                    </a:lnL>
                    <a:lnR w="12700">
                      <a:solidFill>
                        <a:srgbClr val="7F7F7F">
                          <a:alpha val="50195"/>
                        </a:srgbClr>
                      </a:solidFill>
                    </a:lnR>
                    <a:lnT w="12700">
                      <a:solidFill>
                        <a:srgbClr val="7F7F7F">
                          <a:alpha val="50195"/>
                        </a:srgbClr>
                      </a:solidFill>
                    </a:lnT>
                    <a:lnB w="12700">
                      <a:solidFill>
                        <a:srgbClr val="7F7F7F">
                          <a:alpha val="50195"/>
                        </a:srgbClr>
                      </a:solidFill>
                    </a:lnB>
                    <a:noFill/>
                  </a:tcPr>
                </a:tc>
                <a:extLst>
                  <a:ext uri="{0D108BD9-81ED-4DB2-BD59-A6C34878D82A}">
                    <a16:rowId xmlns:a16="http://schemas.microsoft.com/office/drawing/2014/main" val="10004"/>
                  </a:ext>
                </a:extLst>
              </a:tr>
              <a:tr h="679737">
                <a:tc>
                  <a:txBody>
                    <a:bodyPr/>
                    <a:lstStyle/>
                    <a:p>
                      <a:pPr>
                        <a:defRPr sz="1800"/>
                      </a:pPr>
                      <a:r>
                        <a:rPr lang="fr-FR" sz="2800" b="1" spc="-39" dirty="0">
                          <a:solidFill>
                            <a:srgbClr val="FFFFFF"/>
                          </a:solidFill>
                          <a:latin typeface="+mn-lt"/>
                          <a:ea typeface="Fira Sans SemiBold"/>
                          <a:cs typeface="Fira Sans SemiBold"/>
                          <a:sym typeface="Fira Sans SemiBold"/>
                        </a:rPr>
                        <a:t>Total </a:t>
                      </a:r>
                    </a:p>
                  </a:txBody>
                  <a:tcPr marL="60960" marR="60960" marT="60960" marB="60960" anchor="ctr" horzOverflow="overflow">
                    <a:lnL w="12700">
                      <a:solidFill>
                        <a:srgbClr val="7F7F7F">
                          <a:alpha val="50195"/>
                        </a:srgbClr>
                      </a:solidFill>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algn="r">
                        <a:defRPr sz="1800"/>
                      </a:pPr>
                      <a:r>
                        <a:rPr lang="fr-FR" sz="2800" b="1" spc="-39" dirty="0">
                          <a:solidFill>
                            <a:srgbClr val="FFFFFF"/>
                          </a:solidFill>
                          <a:latin typeface="+mn-lt"/>
                          <a:ea typeface="Fira Sans SemiBold"/>
                          <a:cs typeface="Fira Sans SemiBold"/>
                          <a:sym typeface="Fira Sans SemiBold"/>
                        </a:rPr>
                        <a:t>360 341</a:t>
                      </a:r>
                      <a:endParaRPr sz="2800" b="1" spc="-39" dirty="0">
                        <a:solidFill>
                          <a:srgbClr val="FFFFFF"/>
                        </a:solidFill>
                        <a:latin typeface="+mn-lt"/>
                        <a:ea typeface="Fira Sans SemiBold"/>
                        <a:cs typeface="Fira Sans SemiBold"/>
                        <a:sym typeface="Fira Sans SemiBold"/>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algn="l">
                        <a:defRPr sz="1800" b="0">
                          <a:solidFill>
                            <a:srgbClr val="000000"/>
                          </a:solidFill>
                        </a:defRPr>
                      </a:pPr>
                      <a:r>
                        <a:rPr lang="fr-FR" sz="2800" b="1" spc="-39" dirty="0">
                          <a:solidFill>
                            <a:srgbClr val="FFFFFF"/>
                          </a:solidFill>
                          <a:latin typeface="+mn-lt"/>
                          <a:ea typeface="Fira Sans SemiBold"/>
                          <a:cs typeface="Fira Sans SemiBold"/>
                          <a:sym typeface="Fira Sans SemiBold"/>
                        </a:rPr>
                        <a:t>Total </a:t>
                      </a:r>
                      <a:endParaRPr sz="2800" b="1" spc="-39" dirty="0">
                        <a:solidFill>
                          <a:srgbClr val="FFFFFF"/>
                        </a:solidFill>
                        <a:latin typeface="+mn-lt"/>
                        <a:ea typeface="Fira Sans SemiBold"/>
                        <a:cs typeface="Fira Sans SemiBold"/>
                        <a:sym typeface="Fira Sans SemiBold"/>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cap="flat" cmpd="sng" algn="ctr">
                      <a:solidFill>
                        <a:srgbClr val="7F7F7F">
                          <a:alpha val="50195"/>
                        </a:srgbClr>
                      </a:solidFill>
                      <a:prstDash val="solid"/>
                      <a:round/>
                      <a:headEnd type="none" w="med" len="med"/>
                      <a:tailEnd type="none" w="med" len="med"/>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tc>
                  <a:txBody>
                    <a:bodyPr/>
                    <a:lstStyle/>
                    <a:p>
                      <a:pPr algn="r">
                        <a:defRPr sz="1800"/>
                      </a:pPr>
                      <a:r>
                        <a:rPr lang="fr-FR" sz="2800" b="1" spc="-39" dirty="0">
                          <a:solidFill>
                            <a:srgbClr val="FFFFFF"/>
                          </a:solidFill>
                          <a:latin typeface="+mn-lt"/>
                          <a:ea typeface="Fira Sans SemiBold"/>
                          <a:cs typeface="Fira Sans SemiBold"/>
                          <a:sym typeface="Fira Sans SemiBold"/>
                        </a:rPr>
                        <a:t>360 341</a:t>
                      </a:r>
                      <a:endParaRPr sz="2800" b="1" spc="-39" dirty="0">
                        <a:solidFill>
                          <a:srgbClr val="FFFFFF"/>
                        </a:solidFill>
                        <a:latin typeface="+mn-lt"/>
                        <a:ea typeface="Fira Sans SemiBold"/>
                        <a:cs typeface="Fira Sans SemiBold"/>
                        <a:sym typeface="Fira Sans SemiBold"/>
                      </a:endParaRPr>
                    </a:p>
                  </a:txBody>
                  <a:tcPr marL="60960" marR="60960" marT="60960" marB="60960" anchor="ctr" horzOverflow="overflow">
                    <a:lnL w="12700" cap="flat" cmpd="sng" algn="ctr">
                      <a:solidFill>
                        <a:srgbClr val="7F7F7F">
                          <a:alpha val="50195"/>
                        </a:srgbClr>
                      </a:solidFill>
                      <a:prstDash val="solid"/>
                      <a:round/>
                      <a:headEnd type="none" w="med" len="med"/>
                      <a:tailEnd type="none" w="med" len="med"/>
                    </a:lnL>
                    <a:lnR w="12700">
                      <a:solidFill>
                        <a:srgbClr val="7F7F7F">
                          <a:alpha val="50195"/>
                        </a:srgbClr>
                      </a:solidFill>
                    </a:lnR>
                    <a:lnT w="12700" cap="flat" cmpd="sng" algn="ctr">
                      <a:solidFill>
                        <a:srgbClr val="7F7F7F">
                          <a:alpha val="50195"/>
                        </a:srgbClr>
                      </a:solidFill>
                      <a:prstDash val="solid"/>
                      <a:round/>
                      <a:headEnd type="none" w="med" len="med"/>
                      <a:tailEnd type="none" w="med" len="med"/>
                    </a:lnT>
                    <a:lnB w="12700">
                      <a:solidFill>
                        <a:srgbClr val="7F7F7F">
                          <a:alpha val="50195"/>
                        </a:srgbClr>
                      </a:solidFill>
                    </a:lnB>
                    <a:solidFill>
                      <a:schemeClr val="accent3">
                        <a:hueOff val="3956102"/>
                        <a:satOff val="-37830"/>
                        <a:lumOff val="-30327"/>
                      </a:schemeClr>
                    </a:solidFill>
                  </a:tcPr>
                </a:tc>
                <a:extLst>
                  <a:ext uri="{0D108BD9-81ED-4DB2-BD59-A6C34878D82A}">
                    <a16:rowId xmlns:a16="http://schemas.microsoft.com/office/drawing/2014/main" val="10010"/>
                  </a:ext>
                </a:extLst>
              </a:tr>
            </a:tbl>
          </a:graphicData>
        </a:graphic>
      </p:graphicFrame>
      <p:sp>
        <p:nvSpPr>
          <p:cNvPr id="17" name="Shape 485">
            <a:extLst>
              <a:ext uri="{FF2B5EF4-FFF2-40B4-BE49-F238E27FC236}">
                <a16:creationId xmlns:a16="http://schemas.microsoft.com/office/drawing/2014/main" id="{DB120E3A-EB69-5140-B524-682D410F9FB3}"/>
              </a:ext>
            </a:extLst>
          </p:cNvPr>
          <p:cNvSpPr txBox="1">
            <a:spLocks/>
          </p:cNvSpPr>
          <p:nvPr/>
        </p:nvSpPr>
        <p:spPr>
          <a:xfrm>
            <a:off x="941673" y="3779860"/>
            <a:ext cx="10678728" cy="705611"/>
          </a:xfrm>
          <a:prstGeom prst="rect">
            <a:avLst/>
          </a:prstGeom>
          <a:ln w="12700"/>
        </p:spPr>
        <p:txBody>
          <a:bodyPr>
            <a:normAutofit/>
          </a:bodyPr>
          <a:lstStyle>
            <a:lvl1pPr marL="0" marR="0" indent="0" algn="l" defTabSz="1261872" rtl="0" eaLnBrk="1" latinLnBrk="0" hangingPunct="1">
              <a:lnSpc>
                <a:spcPct val="90000"/>
              </a:lnSpc>
              <a:spcBef>
                <a:spcPts val="1300"/>
              </a:spcBef>
              <a:spcAft>
                <a:spcPts val="0"/>
              </a:spcAft>
              <a:buClrTx/>
              <a:buSzTx/>
              <a:buFontTx/>
              <a:buNone/>
              <a:tabLst/>
              <a:defRPr sz="3450" b="0" i="1" u="none" strike="noStrike" cap="none" spc="0" baseline="0">
                <a:ln>
                  <a:noFill/>
                </a:ln>
                <a:solidFill>
                  <a:schemeClr val="accent1">
                    <a:hueOff val="-10891698"/>
                    <a:satOff val="15195"/>
                    <a:lumOff val="-20585"/>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3600" dirty="0"/>
              <a:t>Section de fonctionnement</a:t>
            </a:r>
          </a:p>
        </p:txBody>
      </p:sp>
      <p:sp>
        <p:nvSpPr>
          <p:cNvPr id="18" name="Shape 485">
            <a:extLst>
              <a:ext uri="{FF2B5EF4-FFF2-40B4-BE49-F238E27FC236}">
                <a16:creationId xmlns:a16="http://schemas.microsoft.com/office/drawing/2014/main" id="{62F0DFCD-3FD1-D84B-B368-DCA85E55F0BB}"/>
              </a:ext>
            </a:extLst>
          </p:cNvPr>
          <p:cNvSpPr txBox="1">
            <a:spLocks/>
          </p:cNvSpPr>
          <p:nvPr/>
        </p:nvSpPr>
        <p:spPr>
          <a:xfrm>
            <a:off x="12868862" y="3779859"/>
            <a:ext cx="10678728" cy="705611"/>
          </a:xfrm>
          <a:prstGeom prst="rect">
            <a:avLst/>
          </a:prstGeom>
          <a:ln w="12700"/>
        </p:spPr>
        <p:txBody>
          <a:bodyPr>
            <a:normAutofit/>
          </a:bodyPr>
          <a:lstStyle>
            <a:lvl1pPr marL="0" marR="0" indent="0" algn="l" defTabSz="1261872" rtl="0" eaLnBrk="1" latinLnBrk="0" hangingPunct="1">
              <a:lnSpc>
                <a:spcPct val="90000"/>
              </a:lnSpc>
              <a:spcBef>
                <a:spcPts val="1300"/>
              </a:spcBef>
              <a:spcAft>
                <a:spcPts val="0"/>
              </a:spcAft>
              <a:buClrTx/>
              <a:buSzTx/>
              <a:buFontTx/>
              <a:buNone/>
              <a:tabLst/>
              <a:defRPr sz="3450" b="0" i="1" u="none" strike="noStrike" cap="none" spc="0" baseline="0">
                <a:ln>
                  <a:noFill/>
                </a:ln>
                <a:solidFill>
                  <a:schemeClr val="accent1">
                    <a:hueOff val="-10891698"/>
                    <a:satOff val="15195"/>
                    <a:lumOff val="-20585"/>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3600" dirty="0"/>
              <a:t>Section d’investissement</a:t>
            </a:r>
          </a:p>
        </p:txBody>
      </p:sp>
      <p:pic>
        <p:nvPicPr>
          <p:cNvPr id="4" name="Image 3">
            <a:extLst>
              <a:ext uri="{FF2B5EF4-FFF2-40B4-BE49-F238E27FC236}">
                <a16:creationId xmlns:a16="http://schemas.microsoft.com/office/drawing/2014/main" id="{374D3E08-2306-7041-963D-7D4FB2390AB4}"/>
              </a:ext>
            </a:extLst>
          </p:cNvPr>
          <p:cNvPicPr>
            <a:picLocks noChangeAspect="1"/>
          </p:cNvPicPr>
          <p:nvPr/>
        </p:nvPicPr>
        <p:blipFill>
          <a:blip r:embed="rId3"/>
          <a:stretch>
            <a:fillRect/>
          </a:stretch>
        </p:blipFill>
        <p:spPr>
          <a:xfrm>
            <a:off x="941674" y="695582"/>
            <a:ext cx="1535394" cy="1535394"/>
          </a:xfrm>
          <a:prstGeom prst="rect">
            <a:avLst/>
          </a:prstGeom>
        </p:spPr>
      </p:pic>
    </p:spTree>
    <p:extLst>
      <p:ext uri="{BB962C8B-B14F-4D97-AF65-F5344CB8AC3E}">
        <p14:creationId xmlns:p14="http://schemas.microsoft.com/office/powerpoint/2010/main" val="303048228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sz="quarter" idx="13"/>
          </p:nvPr>
        </p:nvSpPr>
        <p:spPr>
          <a:prstGeom prst="rect">
            <a:avLst/>
          </a:prstGeom>
        </p:spPr>
        <p:txBody>
          <a:bodyPr/>
          <a:lstStyle/>
          <a:p>
            <a:r>
              <a:rPr lang="fr-FR" dirty="0"/>
              <a:t>Monsieur Michel MATHISSART</a:t>
            </a:r>
            <a:endParaRPr dirty="0"/>
          </a:p>
        </p:txBody>
      </p:sp>
      <p:sp>
        <p:nvSpPr>
          <p:cNvPr id="403" name="Shape 403"/>
          <p:cNvSpPr>
            <a:spLocks noGrp="1"/>
          </p:cNvSpPr>
          <p:nvPr>
            <p:ph type="body" sz="quarter" idx="14"/>
          </p:nvPr>
        </p:nvSpPr>
        <p:spPr>
          <a:prstGeom prst="rect">
            <a:avLst/>
          </a:prstGeom>
        </p:spPr>
        <p:txBody>
          <a:bodyPr/>
          <a:lstStyle/>
          <a:p>
            <a:r>
              <a:rPr lang="fr-FR" dirty="0"/>
              <a:t>PARTIE ADMINISTRATIVE</a:t>
            </a:r>
            <a:endParaRPr dirty="0"/>
          </a:p>
        </p:txBody>
      </p:sp>
      <p:sp>
        <p:nvSpPr>
          <p:cNvPr id="401" name="Shape 4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23</a:t>
            </a:fld>
            <a:endParaRPr/>
          </a:p>
        </p:txBody>
      </p:sp>
      <p:sp>
        <p:nvSpPr>
          <p:cNvPr id="6" name="Shape 400">
            <a:extLst>
              <a:ext uri="{FF2B5EF4-FFF2-40B4-BE49-F238E27FC236}">
                <a16:creationId xmlns:a16="http://schemas.microsoft.com/office/drawing/2014/main" id="{FF2FADE9-D7E1-4A35-86E1-07FC5CBEB36E}"/>
              </a:ext>
            </a:extLst>
          </p:cNvPr>
          <p:cNvSpPr/>
          <p:nvPr/>
        </p:nvSpPr>
        <p:spPr>
          <a:xfrm>
            <a:off x="3374930" y="2963642"/>
            <a:ext cx="20172659" cy="198515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marL="685800" indent="-685800" algn="l">
              <a:buFont typeface="Wingdings" panose="05000000000000000000" pitchFamily="2" charset="2"/>
              <a:buChar char="§"/>
            </a:pPr>
            <a:endParaRPr lang="fr-FR" sz="1800" dirty="0">
              <a:solidFill>
                <a:srgbClr val="574B5C"/>
              </a:solidFill>
            </a:endParaRPr>
          </a:p>
          <a:p>
            <a:pPr algn="l">
              <a:defRPr sz="5200">
                <a:solidFill>
                  <a:schemeClr val="accent3">
                    <a:hueOff val="3956102"/>
                    <a:satOff val="-37830"/>
                    <a:lumOff val="-30327"/>
                  </a:schemeClr>
                </a:solidFill>
              </a:defRPr>
            </a:pPr>
            <a:endParaRPr lang="fr-FR" dirty="0"/>
          </a:p>
          <a:p>
            <a:pPr algn="l">
              <a:defRPr sz="5200">
                <a:solidFill>
                  <a:schemeClr val="accent3">
                    <a:hueOff val="3956102"/>
                    <a:satOff val="-37830"/>
                    <a:lumOff val="-30327"/>
                  </a:schemeClr>
                </a:solidFill>
              </a:defRPr>
            </a:pPr>
            <a:endParaRPr sz="2000" dirty="0"/>
          </a:p>
        </p:txBody>
      </p:sp>
      <p:sp>
        <p:nvSpPr>
          <p:cNvPr id="7" name="Shape 400">
            <a:extLst>
              <a:ext uri="{FF2B5EF4-FFF2-40B4-BE49-F238E27FC236}">
                <a16:creationId xmlns:a16="http://schemas.microsoft.com/office/drawing/2014/main" id="{6DB9D13E-6084-4965-A5D4-301190E350E0}"/>
              </a:ext>
            </a:extLst>
          </p:cNvPr>
          <p:cNvSpPr/>
          <p:nvPr/>
        </p:nvSpPr>
        <p:spPr>
          <a:xfrm>
            <a:off x="3842760" y="3834370"/>
            <a:ext cx="20172659" cy="1874614"/>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r>
              <a:rPr lang="fr-FR" sz="4400" b="1" dirty="0"/>
              <a:t>Délibération n° 517</a:t>
            </a:r>
          </a:p>
          <a:p>
            <a:pPr algn="l">
              <a:defRPr sz="5200">
                <a:solidFill>
                  <a:schemeClr val="accent3">
                    <a:hueOff val="3956102"/>
                    <a:satOff val="-37830"/>
                    <a:lumOff val="-30327"/>
                  </a:schemeClr>
                </a:solidFill>
              </a:defRPr>
            </a:pPr>
            <a:r>
              <a:rPr lang="fr-FR" sz="4400" dirty="0"/>
              <a:t>	</a:t>
            </a:r>
            <a:r>
              <a:rPr lang="fr-FR" sz="4400" dirty="0">
                <a:solidFill>
                  <a:schemeClr val="tx1"/>
                </a:solidFill>
                <a:latin typeface="Fira Sans Light" panose="020B0403050000020004" pitchFamily="34" charset="0"/>
              </a:rPr>
              <a:t>Approbation du Compte Administratif 2021</a:t>
            </a:r>
            <a:endParaRPr sz="4400" dirty="0">
              <a:solidFill>
                <a:schemeClr val="tx1"/>
              </a:solidFill>
              <a:latin typeface="Fira Sans Light" panose="020B0403050000020004" pitchFamily="34" charset="0"/>
            </a:endParaRPr>
          </a:p>
        </p:txBody>
      </p:sp>
      <p:sp>
        <p:nvSpPr>
          <p:cNvPr id="8" name="Shape 400">
            <a:extLst>
              <a:ext uri="{FF2B5EF4-FFF2-40B4-BE49-F238E27FC236}">
                <a16:creationId xmlns:a16="http://schemas.microsoft.com/office/drawing/2014/main" id="{CCB9EFF8-D3BD-4571-9A41-691191D7606F}"/>
              </a:ext>
            </a:extLst>
          </p:cNvPr>
          <p:cNvSpPr/>
          <p:nvPr/>
        </p:nvSpPr>
        <p:spPr>
          <a:xfrm>
            <a:off x="3842760" y="5509961"/>
            <a:ext cx="14017826" cy="187403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r>
              <a:rPr lang="fr-FR" sz="4400" b="1" dirty="0"/>
              <a:t>Délibération n° 518</a:t>
            </a:r>
          </a:p>
          <a:p>
            <a:pPr algn="l">
              <a:defRPr sz="5200">
                <a:solidFill>
                  <a:schemeClr val="accent3">
                    <a:hueOff val="3956102"/>
                    <a:satOff val="-37830"/>
                    <a:lumOff val="-30327"/>
                  </a:schemeClr>
                </a:solidFill>
              </a:defRPr>
            </a:pPr>
            <a:r>
              <a:rPr lang="fr-FR" sz="4400" dirty="0">
                <a:solidFill>
                  <a:schemeClr val="tx1"/>
                </a:solidFill>
              </a:rPr>
              <a:t>	</a:t>
            </a:r>
            <a:r>
              <a:rPr lang="fr-FR" sz="4400" dirty="0">
                <a:solidFill>
                  <a:schemeClr val="tx1"/>
                </a:solidFill>
                <a:latin typeface="Fira Sans Light" panose="020B0403050000020004" pitchFamily="34" charset="0"/>
              </a:rPr>
              <a:t>Approbation du Compte de Gestion 2021</a:t>
            </a:r>
            <a:endParaRPr sz="4400" dirty="0">
              <a:solidFill>
                <a:schemeClr val="tx1"/>
              </a:solidFill>
              <a:latin typeface="Fira Sans Light" panose="020B0403050000020004" pitchFamily="34" charset="0"/>
            </a:endParaRPr>
          </a:p>
        </p:txBody>
      </p:sp>
      <p:sp>
        <p:nvSpPr>
          <p:cNvPr id="9" name="Shape 400">
            <a:extLst>
              <a:ext uri="{FF2B5EF4-FFF2-40B4-BE49-F238E27FC236}">
                <a16:creationId xmlns:a16="http://schemas.microsoft.com/office/drawing/2014/main" id="{676D2994-6F56-AD47-9349-7FB741EE99CD}"/>
              </a:ext>
            </a:extLst>
          </p:cNvPr>
          <p:cNvSpPr/>
          <p:nvPr/>
        </p:nvSpPr>
        <p:spPr>
          <a:xfrm>
            <a:off x="3842760" y="7434138"/>
            <a:ext cx="20172659" cy="187403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r>
              <a:rPr lang="fr-FR" sz="4400" b="1" dirty="0"/>
              <a:t>Délibération n° 519</a:t>
            </a:r>
          </a:p>
          <a:p>
            <a:pPr algn="l">
              <a:defRPr sz="5200">
                <a:solidFill>
                  <a:schemeClr val="accent3">
                    <a:hueOff val="3956102"/>
                    <a:satOff val="-37830"/>
                    <a:lumOff val="-30327"/>
                  </a:schemeClr>
                </a:solidFill>
              </a:defRPr>
            </a:pPr>
            <a:r>
              <a:rPr lang="fr-FR" sz="4400" dirty="0"/>
              <a:t>	</a:t>
            </a:r>
            <a:r>
              <a:rPr lang="fr-FR" sz="4400" dirty="0">
                <a:solidFill>
                  <a:schemeClr val="tx1"/>
                </a:solidFill>
                <a:latin typeface="Fira Sans Light" panose="020B0403050000020004" pitchFamily="34" charset="0"/>
              </a:rPr>
              <a:t>Affectations de résultats 2021</a:t>
            </a:r>
            <a:endParaRPr sz="4400" dirty="0">
              <a:solidFill>
                <a:schemeClr val="tx1"/>
              </a:solidFill>
              <a:latin typeface="Fira Sans Light" panose="020B0403050000020004" pitchFamily="34" charset="0"/>
            </a:endParaRPr>
          </a:p>
        </p:txBody>
      </p:sp>
      <p:sp>
        <p:nvSpPr>
          <p:cNvPr id="12" name="Shape 400">
            <a:extLst>
              <a:ext uri="{FF2B5EF4-FFF2-40B4-BE49-F238E27FC236}">
                <a16:creationId xmlns:a16="http://schemas.microsoft.com/office/drawing/2014/main" id="{51E71516-B7C6-1D47-8D6D-9364CC4A2357}"/>
              </a:ext>
            </a:extLst>
          </p:cNvPr>
          <p:cNvSpPr/>
          <p:nvPr/>
        </p:nvSpPr>
        <p:spPr>
          <a:xfrm>
            <a:off x="3966583" y="9076767"/>
            <a:ext cx="20172659" cy="187403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r>
              <a:rPr lang="fr-FR" sz="4400" b="1" dirty="0"/>
              <a:t>Délibération n° 520</a:t>
            </a:r>
          </a:p>
          <a:p>
            <a:pPr algn="l">
              <a:defRPr sz="5200">
                <a:solidFill>
                  <a:schemeClr val="accent3">
                    <a:hueOff val="3956102"/>
                    <a:satOff val="-37830"/>
                    <a:lumOff val="-30327"/>
                  </a:schemeClr>
                </a:solidFill>
              </a:defRPr>
            </a:pPr>
            <a:r>
              <a:rPr lang="fr-FR" sz="4400" dirty="0"/>
              <a:t>	</a:t>
            </a:r>
            <a:r>
              <a:rPr lang="fr-FR" sz="4400" dirty="0">
                <a:solidFill>
                  <a:schemeClr val="tx1"/>
                </a:solidFill>
                <a:latin typeface="Fira Sans Light" panose="020B0403050000020004" pitchFamily="34" charset="0"/>
              </a:rPr>
              <a:t>Fixation de la cotisation 2022</a:t>
            </a:r>
            <a:endParaRPr sz="4400" dirty="0">
              <a:solidFill>
                <a:schemeClr val="tx1"/>
              </a:solidFill>
              <a:latin typeface="Fira Sans Light" panose="020B0403050000020004" pitchFamily="34" charset="0"/>
            </a:endParaRPr>
          </a:p>
        </p:txBody>
      </p:sp>
      <p:sp>
        <p:nvSpPr>
          <p:cNvPr id="13" name="Shape 400">
            <a:extLst>
              <a:ext uri="{FF2B5EF4-FFF2-40B4-BE49-F238E27FC236}">
                <a16:creationId xmlns:a16="http://schemas.microsoft.com/office/drawing/2014/main" id="{B9A46666-551C-A44B-AFB2-A1626B00E628}"/>
              </a:ext>
            </a:extLst>
          </p:cNvPr>
          <p:cNvSpPr/>
          <p:nvPr/>
        </p:nvSpPr>
        <p:spPr>
          <a:xfrm>
            <a:off x="3966583" y="10752358"/>
            <a:ext cx="20172659" cy="187403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r>
              <a:rPr lang="fr-FR" sz="4400" b="1" dirty="0"/>
              <a:t>Délibération n° 521</a:t>
            </a:r>
          </a:p>
          <a:p>
            <a:pPr algn="l">
              <a:defRPr sz="5200">
                <a:solidFill>
                  <a:schemeClr val="accent3">
                    <a:hueOff val="3956102"/>
                    <a:satOff val="-37830"/>
                    <a:lumOff val="-30327"/>
                  </a:schemeClr>
                </a:solidFill>
              </a:defRPr>
            </a:pPr>
            <a:r>
              <a:rPr lang="fr-FR" sz="4400" dirty="0"/>
              <a:t>	</a:t>
            </a:r>
            <a:r>
              <a:rPr lang="fr-FR" sz="4400" dirty="0">
                <a:solidFill>
                  <a:schemeClr val="tx1"/>
                </a:solidFill>
                <a:latin typeface="Fira Sans Light" panose="020B0403050000020004" pitchFamily="34" charset="0"/>
              </a:rPr>
              <a:t>Budget Primitif 2022</a:t>
            </a:r>
            <a:endParaRPr sz="4400" dirty="0">
              <a:solidFill>
                <a:schemeClr val="tx1"/>
              </a:solidFill>
              <a:latin typeface="Fira Sans Light" panose="020B0403050000020004" pitchFamily="34" charset="0"/>
            </a:endParaRPr>
          </a:p>
        </p:txBody>
      </p:sp>
      <p:sp>
        <p:nvSpPr>
          <p:cNvPr id="11" name="Shape 403">
            <a:extLst>
              <a:ext uri="{FF2B5EF4-FFF2-40B4-BE49-F238E27FC236}">
                <a16:creationId xmlns:a16="http://schemas.microsoft.com/office/drawing/2014/main" id="{E852F905-4076-FD48-B739-E5C1B1EF68D5}"/>
              </a:ext>
            </a:extLst>
          </p:cNvPr>
          <p:cNvSpPr txBox="1">
            <a:spLocks/>
          </p:cNvSpPr>
          <p:nvPr/>
        </p:nvSpPr>
        <p:spPr>
          <a:xfrm>
            <a:off x="2588120" y="2863665"/>
            <a:ext cx="20757621" cy="1042417"/>
          </a:xfrm>
          <a:prstGeom prst="rect">
            <a:avLst/>
          </a:prstGeom>
        </p:spPr>
        <p:txBody>
          <a:bodyPr>
            <a:normAutofit/>
          </a:bodyPr>
          <a:lstStyle>
            <a:lvl1pPr marL="0" marR="0" indent="0" algn="l" defTabSz="1828800" rtl="0" eaLnBrk="1" latinLnBrk="0" hangingPunct="1">
              <a:lnSpc>
                <a:spcPct val="90000"/>
              </a:lnSpc>
              <a:spcBef>
                <a:spcPts val="2000"/>
              </a:spcBef>
              <a:spcAft>
                <a:spcPts val="0"/>
              </a:spcAft>
              <a:buClrTx/>
              <a:buSzTx/>
              <a:buFontTx/>
              <a:buNone/>
              <a:tabLst/>
              <a:defRPr sz="56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5400" i="1" dirty="0"/>
              <a:t>Délibérations relatives au budget</a:t>
            </a:r>
          </a:p>
        </p:txBody>
      </p:sp>
    </p:spTree>
    <p:extLst>
      <p:ext uri="{BB962C8B-B14F-4D97-AF65-F5344CB8AC3E}">
        <p14:creationId xmlns:p14="http://schemas.microsoft.com/office/powerpoint/2010/main" val="32558019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p:cNvSpPr>
          <p:nvPr>
            <p:ph type="body" sz="quarter" idx="14"/>
          </p:nvPr>
        </p:nvSpPr>
        <p:spPr>
          <a:prstGeom prst="rect">
            <a:avLst/>
          </a:prstGeom>
        </p:spPr>
        <p:txBody>
          <a:bodyPr/>
          <a:lstStyle/>
          <a:p>
            <a:r>
              <a:rPr lang="fr-FR" dirty="0"/>
              <a:t>PARTIE ADMINISTRATIVE</a:t>
            </a:r>
            <a:endParaRPr dirty="0"/>
          </a:p>
        </p:txBody>
      </p:sp>
      <p:sp>
        <p:nvSpPr>
          <p:cNvPr id="401" name="Shape 4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24</a:t>
            </a:fld>
            <a:endParaRPr/>
          </a:p>
        </p:txBody>
      </p:sp>
      <p:sp>
        <p:nvSpPr>
          <p:cNvPr id="6" name="Shape 400">
            <a:extLst>
              <a:ext uri="{FF2B5EF4-FFF2-40B4-BE49-F238E27FC236}">
                <a16:creationId xmlns:a16="http://schemas.microsoft.com/office/drawing/2014/main" id="{FF2FADE9-D7E1-4A35-86E1-07FC5CBEB36E}"/>
              </a:ext>
            </a:extLst>
          </p:cNvPr>
          <p:cNvSpPr/>
          <p:nvPr/>
        </p:nvSpPr>
        <p:spPr>
          <a:xfrm>
            <a:off x="3374930" y="2963642"/>
            <a:ext cx="20172659" cy="198515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marL="685800" indent="-685800" algn="l">
              <a:buFont typeface="Wingdings" panose="05000000000000000000" pitchFamily="2" charset="2"/>
              <a:buChar char="§"/>
            </a:pPr>
            <a:endParaRPr lang="fr-FR" sz="1800" dirty="0">
              <a:solidFill>
                <a:srgbClr val="574B5C"/>
              </a:solidFill>
            </a:endParaRPr>
          </a:p>
          <a:p>
            <a:pPr algn="l">
              <a:defRPr sz="5200">
                <a:solidFill>
                  <a:schemeClr val="accent3">
                    <a:hueOff val="3956102"/>
                    <a:satOff val="-37830"/>
                    <a:lumOff val="-30327"/>
                  </a:schemeClr>
                </a:solidFill>
              </a:defRPr>
            </a:pPr>
            <a:endParaRPr lang="fr-FR" dirty="0"/>
          </a:p>
          <a:p>
            <a:pPr algn="l">
              <a:defRPr sz="5200">
                <a:solidFill>
                  <a:schemeClr val="accent3">
                    <a:hueOff val="3956102"/>
                    <a:satOff val="-37830"/>
                    <a:lumOff val="-30327"/>
                  </a:schemeClr>
                </a:solidFill>
              </a:defRPr>
            </a:pPr>
            <a:endParaRPr sz="2000" dirty="0"/>
          </a:p>
        </p:txBody>
      </p:sp>
      <p:sp>
        <p:nvSpPr>
          <p:cNvPr id="8" name="Shape 400">
            <a:extLst>
              <a:ext uri="{FF2B5EF4-FFF2-40B4-BE49-F238E27FC236}">
                <a16:creationId xmlns:a16="http://schemas.microsoft.com/office/drawing/2014/main" id="{CCB9EFF8-D3BD-4571-9A41-691191D7606F}"/>
              </a:ext>
            </a:extLst>
          </p:cNvPr>
          <p:cNvSpPr/>
          <p:nvPr/>
        </p:nvSpPr>
        <p:spPr>
          <a:xfrm>
            <a:off x="3841200" y="3834000"/>
            <a:ext cx="14017826" cy="5395578"/>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r>
              <a:rPr lang="fr-FR" sz="4400" b="1" dirty="0"/>
              <a:t>Délibération n° 522</a:t>
            </a:r>
          </a:p>
          <a:p>
            <a:pPr algn="l">
              <a:defRPr sz="5200">
                <a:solidFill>
                  <a:schemeClr val="accent3">
                    <a:hueOff val="3956102"/>
                    <a:satOff val="-37830"/>
                    <a:lumOff val="-30327"/>
                  </a:schemeClr>
                </a:solidFill>
              </a:defRPr>
            </a:pPr>
            <a:r>
              <a:rPr lang="fr-FR" sz="4400" dirty="0">
                <a:solidFill>
                  <a:schemeClr val="tx1"/>
                </a:solidFill>
              </a:rPr>
              <a:t>	</a:t>
            </a:r>
            <a:r>
              <a:rPr lang="fr-FR" sz="4400" dirty="0">
                <a:solidFill>
                  <a:schemeClr val="tx1"/>
                </a:solidFill>
                <a:latin typeface="Fira Sans Light" panose="020B0403050000020004" pitchFamily="34" charset="0"/>
              </a:rPr>
              <a:t>Subvention COS CUA-SMAV 2022</a:t>
            </a:r>
          </a:p>
          <a:p>
            <a:pPr algn="l">
              <a:defRPr sz="5200">
                <a:solidFill>
                  <a:schemeClr val="accent3">
                    <a:hueOff val="3956102"/>
                    <a:satOff val="-37830"/>
                    <a:lumOff val="-30327"/>
                  </a:schemeClr>
                </a:solidFill>
              </a:defRPr>
            </a:pPr>
            <a:r>
              <a:rPr lang="fr-FR" sz="4400" b="1" dirty="0">
                <a:solidFill>
                  <a:schemeClr val="accent3">
                    <a:hueOff val="3956102"/>
                    <a:satOff val="-37830"/>
                    <a:lumOff val="-30327"/>
                  </a:schemeClr>
                </a:solidFill>
              </a:rPr>
              <a:t>Délibération n° 523</a:t>
            </a:r>
          </a:p>
          <a:p>
            <a:pPr algn="l">
              <a:defRPr sz="5200">
                <a:solidFill>
                  <a:schemeClr val="accent3">
                    <a:hueOff val="3956102"/>
                    <a:satOff val="-37830"/>
                    <a:lumOff val="-30327"/>
                  </a:schemeClr>
                </a:solidFill>
              </a:defRPr>
            </a:pPr>
            <a:r>
              <a:rPr lang="fr-FR" sz="4400" dirty="0">
                <a:solidFill>
                  <a:schemeClr val="tx1"/>
                </a:solidFill>
                <a:latin typeface="Fira Sans Light" panose="020B0403050000020004" pitchFamily="34" charset="0"/>
              </a:rPr>
              <a:t>	Mise à disposition d’agents CUA au Scota</a:t>
            </a:r>
          </a:p>
          <a:p>
            <a:pPr algn="l">
              <a:defRPr sz="5200">
                <a:solidFill>
                  <a:schemeClr val="accent3">
                    <a:hueOff val="3956102"/>
                    <a:satOff val="-37830"/>
                    <a:lumOff val="-30327"/>
                  </a:schemeClr>
                </a:solidFill>
              </a:defRPr>
            </a:pPr>
            <a:r>
              <a:rPr lang="fr-FR" sz="4400" b="1" dirty="0">
                <a:solidFill>
                  <a:schemeClr val="accent3">
                    <a:hueOff val="3956102"/>
                    <a:satOff val="-37830"/>
                    <a:lumOff val="-30327"/>
                  </a:schemeClr>
                </a:solidFill>
              </a:rPr>
              <a:t>Délibération n° 524 </a:t>
            </a:r>
          </a:p>
          <a:p>
            <a:pPr algn="l">
              <a:defRPr sz="5200">
                <a:solidFill>
                  <a:schemeClr val="accent3">
                    <a:hueOff val="3956102"/>
                    <a:satOff val="-37830"/>
                    <a:lumOff val="-30327"/>
                  </a:schemeClr>
                </a:solidFill>
              </a:defRPr>
            </a:pPr>
            <a:r>
              <a:rPr lang="fr-FR" sz="4400" dirty="0">
                <a:solidFill>
                  <a:schemeClr val="tx1"/>
                </a:solidFill>
                <a:latin typeface="Fira Sans Light" panose="020B0403050000020004" pitchFamily="34" charset="0"/>
              </a:rPr>
              <a:t>	Tableau des effectifs</a:t>
            </a:r>
            <a:endParaRPr sz="4400" dirty="0">
              <a:solidFill>
                <a:schemeClr val="tx1"/>
              </a:solidFill>
              <a:latin typeface="Fira Sans Light" panose="020B0403050000020004" pitchFamily="34" charset="0"/>
            </a:endParaRPr>
          </a:p>
        </p:txBody>
      </p:sp>
      <p:sp>
        <p:nvSpPr>
          <p:cNvPr id="16" name="Shape 402">
            <a:extLst>
              <a:ext uri="{FF2B5EF4-FFF2-40B4-BE49-F238E27FC236}">
                <a16:creationId xmlns:a16="http://schemas.microsoft.com/office/drawing/2014/main" id="{D3E43AFB-8447-2745-8047-B0DB61D53369}"/>
              </a:ext>
            </a:extLst>
          </p:cNvPr>
          <p:cNvSpPr>
            <a:spLocks noGrp="1"/>
          </p:cNvSpPr>
          <p:nvPr>
            <p:ph type="body" sz="quarter" idx="13"/>
          </p:nvPr>
        </p:nvSpPr>
        <p:spPr>
          <a:xfrm>
            <a:off x="2789969" y="1940690"/>
            <a:ext cx="20757621" cy="705611"/>
          </a:xfrm>
          <a:prstGeom prst="rect">
            <a:avLst/>
          </a:prstGeom>
        </p:spPr>
        <p:txBody>
          <a:bodyPr/>
          <a:lstStyle/>
          <a:p>
            <a:r>
              <a:rPr lang="fr-FR" dirty="0"/>
              <a:t>Madame Françoise ROSSIGNOL</a:t>
            </a:r>
            <a:endParaRPr dirty="0"/>
          </a:p>
        </p:txBody>
      </p:sp>
      <p:sp>
        <p:nvSpPr>
          <p:cNvPr id="17" name="Shape 403">
            <a:extLst>
              <a:ext uri="{FF2B5EF4-FFF2-40B4-BE49-F238E27FC236}">
                <a16:creationId xmlns:a16="http://schemas.microsoft.com/office/drawing/2014/main" id="{F9AC647A-6881-CA4E-80B3-C84CA9C633CE}"/>
              </a:ext>
            </a:extLst>
          </p:cNvPr>
          <p:cNvSpPr txBox="1">
            <a:spLocks/>
          </p:cNvSpPr>
          <p:nvPr/>
        </p:nvSpPr>
        <p:spPr>
          <a:xfrm>
            <a:off x="2588120" y="2863665"/>
            <a:ext cx="20757621" cy="1042417"/>
          </a:xfrm>
          <a:prstGeom prst="rect">
            <a:avLst/>
          </a:prstGeom>
        </p:spPr>
        <p:txBody>
          <a:bodyPr>
            <a:normAutofit/>
          </a:bodyPr>
          <a:lstStyle>
            <a:lvl1pPr marL="0" marR="0" indent="0" algn="l" defTabSz="1828800" rtl="0" eaLnBrk="1" latinLnBrk="0" hangingPunct="1">
              <a:lnSpc>
                <a:spcPct val="90000"/>
              </a:lnSpc>
              <a:spcBef>
                <a:spcPts val="2000"/>
              </a:spcBef>
              <a:spcAft>
                <a:spcPts val="0"/>
              </a:spcAft>
              <a:buClrTx/>
              <a:buSzTx/>
              <a:buFontTx/>
              <a:buNone/>
              <a:tabLst/>
              <a:defRPr sz="56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r>
              <a:rPr lang="fr-FR" sz="5400" i="1" dirty="0"/>
              <a:t>Autres délibérations</a:t>
            </a:r>
          </a:p>
        </p:txBody>
      </p:sp>
    </p:spTree>
    <p:extLst>
      <p:ext uri="{BB962C8B-B14F-4D97-AF65-F5344CB8AC3E}">
        <p14:creationId xmlns:p14="http://schemas.microsoft.com/office/powerpoint/2010/main" val="7776411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p:cNvSpPr>
          <p:nvPr>
            <p:ph type="body" sz="quarter" idx="14"/>
          </p:nvPr>
        </p:nvSpPr>
        <p:spPr>
          <a:prstGeom prst="rect">
            <a:avLst/>
          </a:prstGeom>
        </p:spPr>
        <p:txBody>
          <a:bodyPr>
            <a:normAutofit fontScale="92500"/>
          </a:bodyPr>
          <a:lstStyle/>
          <a:p>
            <a:r>
              <a:rPr lang="fr-FR" dirty="0"/>
              <a:t>Point d’étape sur la Conférence des SCoT et la problématique ZAN </a:t>
            </a:r>
            <a:endParaRPr dirty="0"/>
          </a:p>
        </p:txBody>
      </p:sp>
      <p:sp>
        <p:nvSpPr>
          <p:cNvPr id="401" name="Shape 40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25</a:t>
            </a:fld>
            <a:endParaRPr/>
          </a:p>
        </p:txBody>
      </p:sp>
      <p:sp>
        <p:nvSpPr>
          <p:cNvPr id="6" name="Shape 400">
            <a:extLst>
              <a:ext uri="{FF2B5EF4-FFF2-40B4-BE49-F238E27FC236}">
                <a16:creationId xmlns:a16="http://schemas.microsoft.com/office/drawing/2014/main" id="{FF2FADE9-D7E1-4A35-86E1-07FC5CBEB36E}"/>
              </a:ext>
            </a:extLst>
          </p:cNvPr>
          <p:cNvSpPr/>
          <p:nvPr/>
        </p:nvSpPr>
        <p:spPr>
          <a:xfrm>
            <a:off x="3374930" y="2963642"/>
            <a:ext cx="20172659" cy="1985157"/>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marL="685800" indent="-685800" algn="l">
              <a:buFont typeface="Wingdings" panose="05000000000000000000" pitchFamily="2" charset="2"/>
              <a:buChar char="§"/>
            </a:pPr>
            <a:endParaRPr lang="fr-FR" sz="1800" dirty="0">
              <a:solidFill>
                <a:srgbClr val="574B5C"/>
              </a:solidFill>
            </a:endParaRPr>
          </a:p>
          <a:p>
            <a:pPr algn="l">
              <a:defRPr sz="5200">
                <a:solidFill>
                  <a:schemeClr val="accent3">
                    <a:hueOff val="3956102"/>
                    <a:satOff val="-37830"/>
                    <a:lumOff val="-30327"/>
                  </a:schemeClr>
                </a:solidFill>
              </a:defRPr>
            </a:pPr>
            <a:endParaRPr lang="fr-FR" dirty="0"/>
          </a:p>
          <a:p>
            <a:pPr algn="l">
              <a:defRPr sz="5200">
                <a:solidFill>
                  <a:schemeClr val="accent3">
                    <a:hueOff val="3956102"/>
                    <a:satOff val="-37830"/>
                    <a:lumOff val="-30327"/>
                  </a:schemeClr>
                </a:solidFill>
              </a:defRPr>
            </a:pPr>
            <a:endParaRPr sz="2000" dirty="0"/>
          </a:p>
        </p:txBody>
      </p:sp>
      <p:sp>
        <p:nvSpPr>
          <p:cNvPr id="8" name="Shape 400">
            <a:extLst>
              <a:ext uri="{FF2B5EF4-FFF2-40B4-BE49-F238E27FC236}">
                <a16:creationId xmlns:a16="http://schemas.microsoft.com/office/drawing/2014/main" id="{CCB9EFF8-D3BD-4571-9A41-691191D7606F}"/>
              </a:ext>
            </a:extLst>
          </p:cNvPr>
          <p:cNvSpPr/>
          <p:nvPr/>
        </p:nvSpPr>
        <p:spPr>
          <a:xfrm>
            <a:off x="3841200" y="3834000"/>
            <a:ext cx="14017826" cy="99437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6" name="Shape 402">
            <a:extLst>
              <a:ext uri="{FF2B5EF4-FFF2-40B4-BE49-F238E27FC236}">
                <a16:creationId xmlns:a16="http://schemas.microsoft.com/office/drawing/2014/main" id="{D3E43AFB-8447-2745-8047-B0DB61D53369}"/>
              </a:ext>
            </a:extLst>
          </p:cNvPr>
          <p:cNvSpPr>
            <a:spLocks noGrp="1"/>
          </p:cNvSpPr>
          <p:nvPr>
            <p:ph type="body" sz="quarter" idx="13"/>
          </p:nvPr>
        </p:nvSpPr>
        <p:spPr>
          <a:xfrm>
            <a:off x="2789969" y="1940690"/>
            <a:ext cx="20757621" cy="705611"/>
          </a:xfrm>
          <a:prstGeom prst="rect">
            <a:avLst/>
          </a:prstGeom>
        </p:spPr>
        <p:txBody>
          <a:bodyPr/>
          <a:lstStyle/>
          <a:p>
            <a:r>
              <a:rPr lang="fr-FR" dirty="0"/>
              <a:t>Madame Françoise ROSSIGNOL Monsieur Jean Jacques COTTEL</a:t>
            </a:r>
            <a:endParaRPr dirty="0"/>
          </a:p>
        </p:txBody>
      </p:sp>
      <p:sp>
        <p:nvSpPr>
          <p:cNvPr id="17" name="Shape 403">
            <a:extLst>
              <a:ext uri="{FF2B5EF4-FFF2-40B4-BE49-F238E27FC236}">
                <a16:creationId xmlns:a16="http://schemas.microsoft.com/office/drawing/2014/main" id="{F9AC647A-6881-CA4E-80B3-C84CA9C633CE}"/>
              </a:ext>
            </a:extLst>
          </p:cNvPr>
          <p:cNvSpPr txBox="1">
            <a:spLocks/>
          </p:cNvSpPr>
          <p:nvPr/>
        </p:nvSpPr>
        <p:spPr>
          <a:xfrm>
            <a:off x="2588120" y="2863665"/>
            <a:ext cx="20757621" cy="1042417"/>
          </a:xfrm>
          <a:prstGeom prst="rect">
            <a:avLst/>
          </a:prstGeom>
        </p:spPr>
        <p:txBody>
          <a:bodyPr>
            <a:normAutofit/>
          </a:bodyPr>
          <a:lstStyle>
            <a:lvl1pPr marL="0" marR="0" indent="0" algn="l" defTabSz="1828800" rtl="0" eaLnBrk="1" latinLnBrk="0" hangingPunct="1">
              <a:lnSpc>
                <a:spcPct val="90000"/>
              </a:lnSpc>
              <a:spcBef>
                <a:spcPts val="2000"/>
              </a:spcBef>
              <a:spcAft>
                <a:spcPts val="0"/>
              </a:spcAft>
              <a:buClrTx/>
              <a:buSzTx/>
              <a:buFontTx/>
              <a:buNone/>
              <a:tabLst/>
              <a:defRPr sz="56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endParaRPr lang="fr-FR" sz="5400" i="1" dirty="0"/>
          </a:p>
        </p:txBody>
      </p:sp>
    </p:spTree>
    <p:extLst>
      <p:ext uri="{BB962C8B-B14F-4D97-AF65-F5344CB8AC3E}">
        <p14:creationId xmlns:p14="http://schemas.microsoft.com/office/powerpoint/2010/main" val="15997617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sz="quarter" idx="13"/>
          </p:nvPr>
        </p:nvSpPr>
        <p:spPr>
          <a:prstGeom prst="rect">
            <a:avLst/>
          </a:prstGeom>
        </p:spPr>
        <p:txBody>
          <a:bodyPr/>
          <a:lstStyle/>
          <a:p>
            <a:r>
              <a:rPr lang="fr-FR" dirty="0"/>
              <a:t>Madame Françoise ROSSIGNOL</a:t>
            </a:r>
          </a:p>
        </p:txBody>
      </p:sp>
      <p:sp>
        <p:nvSpPr>
          <p:cNvPr id="403" name="Shape 403"/>
          <p:cNvSpPr>
            <a:spLocks noGrp="1"/>
          </p:cNvSpPr>
          <p:nvPr>
            <p:ph type="body" sz="quarter" idx="14"/>
          </p:nvPr>
        </p:nvSpPr>
        <p:spPr>
          <a:prstGeom prst="rect">
            <a:avLst/>
          </a:prstGeom>
        </p:spPr>
        <p:txBody>
          <a:bodyPr/>
          <a:lstStyle/>
          <a:p>
            <a:r>
              <a:rPr lang="fr-FR" dirty="0"/>
              <a:t>Agenda</a:t>
            </a:r>
            <a:endParaRPr dirty="0"/>
          </a:p>
        </p:txBody>
      </p:sp>
      <p:sp>
        <p:nvSpPr>
          <p:cNvPr id="401" name="Shape 40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26</a:t>
            </a:fld>
            <a:endParaRPr/>
          </a:p>
        </p:txBody>
      </p:sp>
      <p:sp>
        <p:nvSpPr>
          <p:cNvPr id="7" name="Shape 400">
            <a:extLst>
              <a:ext uri="{FF2B5EF4-FFF2-40B4-BE49-F238E27FC236}">
                <a16:creationId xmlns:a16="http://schemas.microsoft.com/office/drawing/2014/main" id="{540227CC-E506-49F7-AB06-3080DF4988F0}"/>
              </a:ext>
            </a:extLst>
          </p:cNvPr>
          <p:cNvSpPr/>
          <p:nvPr/>
        </p:nvSpPr>
        <p:spPr>
          <a:xfrm>
            <a:off x="5505000" y="5127600"/>
            <a:ext cx="18731342" cy="4921858"/>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r>
              <a:rPr lang="fr-FR" sz="4000" dirty="0">
                <a:solidFill>
                  <a:schemeClr val="tx1"/>
                </a:solidFill>
              </a:rPr>
              <a:t>	</a:t>
            </a:r>
            <a:r>
              <a:rPr lang="fr-FR" sz="4000" b="1" u="sng" dirty="0">
                <a:solidFill>
                  <a:schemeClr val="tx2"/>
                </a:solidFill>
              </a:rPr>
              <a:t>Mardi 22 Mars 2022 </a:t>
            </a:r>
            <a:r>
              <a:rPr lang="fr-FR" sz="4000" b="1" u="sng" dirty="0">
                <a:solidFill>
                  <a:srgbClr val="574B5C"/>
                </a:solidFill>
              </a:rPr>
              <a:t>- 18h00</a:t>
            </a:r>
            <a:endParaRPr lang="fr-FR" sz="4000" b="1" u="sng" dirty="0">
              <a:solidFill>
                <a:schemeClr val="tx2"/>
              </a:solidFill>
            </a:endParaRPr>
          </a:p>
          <a:p>
            <a:pPr algn="l"/>
            <a:r>
              <a:rPr lang="fr-FR" sz="4000" b="1" dirty="0">
                <a:solidFill>
                  <a:schemeClr val="tx2"/>
                </a:solidFill>
              </a:rPr>
              <a:t>		</a:t>
            </a:r>
            <a:r>
              <a:rPr lang="fr-FR" sz="4000" b="1" dirty="0">
                <a:solidFill>
                  <a:srgbClr val="574B5C"/>
                </a:solidFill>
              </a:rPr>
              <a:t>Comité Syndical à FEUCHY </a:t>
            </a:r>
          </a:p>
          <a:p>
            <a:pPr algn="l"/>
            <a:endParaRPr lang="fr-FR" sz="4000" b="1" dirty="0">
              <a:solidFill>
                <a:srgbClr val="574B5C"/>
              </a:solidFill>
            </a:endParaRPr>
          </a:p>
          <a:p>
            <a:pPr algn="l"/>
            <a:r>
              <a:rPr lang="fr-FR" sz="4000" b="1" dirty="0">
                <a:solidFill>
                  <a:srgbClr val="574B5C"/>
                </a:solidFill>
              </a:rPr>
              <a:t>	Mercredi 30 Mars 2022 – 18 h00</a:t>
            </a:r>
          </a:p>
          <a:p>
            <a:pPr algn="l"/>
            <a:r>
              <a:rPr lang="fr-FR" sz="4000" b="1" dirty="0">
                <a:solidFill>
                  <a:srgbClr val="574B5C"/>
                </a:solidFill>
              </a:rPr>
              <a:t>		Comité Syndical à SAINT LEGER</a:t>
            </a:r>
          </a:p>
          <a:p>
            <a:pPr algn="l"/>
            <a:r>
              <a:rPr lang="fr-FR" sz="4000" b="1" dirty="0">
                <a:solidFill>
                  <a:srgbClr val="574B5C"/>
                </a:solidFill>
              </a:rPr>
              <a:t>		</a:t>
            </a:r>
            <a:r>
              <a:rPr lang="fr-FR" sz="4000" dirty="0">
                <a:solidFill>
                  <a:schemeClr val="tx1"/>
                </a:solidFill>
              </a:rPr>
              <a:t>	</a:t>
            </a:r>
          </a:p>
        </p:txBody>
      </p:sp>
    </p:spTree>
    <p:extLst>
      <p:ext uri="{BB962C8B-B14F-4D97-AF65-F5344CB8AC3E}">
        <p14:creationId xmlns:p14="http://schemas.microsoft.com/office/powerpoint/2010/main" val="22084855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hueOff val="-8260724"/>
            <a:satOff val="-13769"/>
            <a:lumOff val="30251"/>
          </a:schemeClr>
        </a:solidFill>
        <a:effectLst/>
      </p:bgPr>
    </p:bg>
    <p:spTree>
      <p:nvGrpSpPr>
        <p:cNvPr id="1" name=""/>
        <p:cNvGrpSpPr/>
        <p:nvPr/>
      </p:nvGrpSpPr>
      <p:grpSpPr>
        <a:xfrm>
          <a:off x="0" y="0"/>
          <a:ext cx="0" cy="0"/>
          <a:chOff x="0" y="0"/>
          <a:chExt cx="0" cy="0"/>
        </a:xfrm>
      </p:grpSpPr>
      <p:sp>
        <p:nvSpPr>
          <p:cNvPr id="701" name="Shape 70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27</a:t>
            </a:fld>
            <a:endParaRPr/>
          </a:p>
        </p:txBody>
      </p:sp>
      <p:pic>
        <p:nvPicPr>
          <p:cNvPr id="702" name="01_Generique.jpg"/>
          <p:cNvPicPr>
            <a:picLocks noGrp="1" noChangeAspect="1"/>
          </p:cNvPicPr>
          <p:nvPr>
            <p:ph type="pic" idx="13"/>
          </p:nvPr>
        </p:nvPicPr>
        <p:blipFill>
          <a:blip r:embed="rId2"/>
          <a:srcRect t="19290" b="46030"/>
          <a:stretch>
            <a:fillRect/>
          </a:stretch>
        </p:blipFill>
        <p:spPr>
          <a:xfrm>
            <a:off x="0" y="-2"/>
            <a:ext cx="24384000" cy="8696326"/>
          </a:xfrm>
          <a:prstGeom prst="rect">
            <a:avLst/>
          </a:prstGeom>
        </p:spPr>
      </p:pic>
      <p:sp>
        <p:nvSpPr>
          <p:cNvPr id="703" name="Shape 703"/>
          <p:cNvSpPr/>
          <p:nvPr/>
        </p:nvSpPr>
        <p:spPr>
          <a:xfrm>
            <a:off x="8192583" y="10303626"/>
            <a:ext cx="7998867" cy="1198881"/>
          </a:xfrm>
          <a:prstGeom prst="rect">
            <a:avLst/>
          </a:prstGeom>
          <a:ln w="25400">
            <a:miter lim="400000"/>
          </a:ln>
          <a:extLst>
            <a:ext uri="{C572A759-6A51-4108-AA02-DFA0A04FC94B}">
              <ma14:wrappingTextBoxFlag xmlns="" xmlns:ma14="http://schemas.microsoft.com/office/mac/drawingml/2011/main" val="1"/>
            </a:ext>
          </a:extLst>
        </p:spPr>
        <p:txBody>
          <a:bodyPr wrap="none" tIns="91439" bIns="91439">
            <a:spAutoFit/>
          </a:bodyPr>
          <a:lstStyle>
            <a:lvl1pPr>
              <a:defRPr sz="5600">
                <a:solidFill>
                  <a:srgbClr val="FFFFFF"/>
                </a:solidFill>
              </a:defRPr>
            </a:lvl1pPr>
          </a:lstStyle>
          <a:p>
            <a:r>
              <a:t>Merci de votre attention</a:t>
            </a:r>
          </a:p>
        </p:txBody>
      </p:sp>
    </p:spTree>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hape 40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3</a:t>
            </a:fld>
            <a:endParaRPr/>
          </a:p>
        </p:txBody>
      </p:sp>
      <p:pic>
        <p:nvPicPr>
          <p:cNvPr id="406" name="01_Generique.jpg"/>
          <p:cNvPicPr>
            <a:picLocks noGrp="1" noChangeAspect="1"/>
          </p:cNvPicPr>
          <p:nvPr>
            <p:ph type="pic" idx="13"/>
          </p:nvPr>
        </p:nvPicPr>
        <p:blipFill>
          <a:blip r:embed="rId3"/>
          <a:srcRect l="188" t="60898" b="15085"/>
          <a:stretch>
            <a:fillRect/>
          </a:stretch>
        </p:blipFill>
        <p:spPr>
          <a:xfrm>
            <a:off x="-46043" y="0"/>
            <a:ext cx="24430043" cy="6045200"/>
          </a:xfrm>
          <a:prstGeom prst="rect">
            <a:avLst/>
          </a:prstGeom>
        </p:spPr>
      </p:pic>
      <p:sp>
        <p:nvSpPr>
          <p:cNvPr id="407" name="Shape 407"/>
          <p:cNvSpPr/>
          <p:nvPr/>
        </p:nvSpPr>
        <p:spPr>
          <a:xfrm>
            <a:off x="0" y="7141558"/>
            <a:ext cx="24693400" cy="2033025"/>
          </a:xfrm>
          <a:prstGeom prst="rect">
            <a:avLst/>
          </a:prstGeom>
          <a:solidFill>
            <a:schemeClr val="accent3">
              <a:hueOff val="3956102"/>
              <a:satOff val="-37830"/>
              <a:lumOff val="-30327"/>
              <a:alpha val="76152"/>
            </a:schemeClr>
          </a:solidFill>
          <a:ln w="12700">
            <a:miter lim="400000"/>
          </a:ln>
        </p:spPr>
        <p:txBody>
          <a:bodyPr tIns="91439" bIns="91439" anchor="ctr"/>
          <a:lstStyle/>
          <a:p>
            <a:pPr>
              <a:lnSpc>
                <a:spcPct val="90000"/>
              </a:lnSpc>
              <a:spcBef>
                <a:spcPts val="2000"/>
              </a:spcBef>
              <a:defRPr sz="5000" i="1">
                <a:solidFill>
                  <a:schemeClr val="accent5">
                    <a:hueOff val="-10611120"/>
                    <a:satOff val="-44289"/>
                    <a:lumOff val="18183"/>
                  </a:schemeClr>
                </a:solidFill>
                <a:latin typeface="Roboto Regular"/>
                <a:ea typeface="Roboto Regular"/>
                <a:cs typeface="Roboto Regular"/>
                <a:sym typeface="Roboto Regular"/>
              </a:defRPr>
            </a:pPr>
            <a:endParaRPr/>
          </a:p>
        </p:txBody>
      </p:sp>
      <p:sp>
        <p:nvSpPr>
          <p:cNvPr id="412" name="Shape 412"/>
          <p:cNvSpPr/>
          <p:nvPr/>
        </p:nvSpPr>
        <p:spPr>
          <a:xfrm>
            <a:off x="1260120" y="2504563"/>
            <a:ext cx="713251" cy="713071"/>
          </a:xfrm>
          <a:custGeom>
            <a:avLst/>
            <a:gdLst/>
            <a:ahLst/>
            <a:cxnLst>
              <a:cxn ang="0">
                <a:pos x="wd2" y="hd2"/>
              </a:cxn>
              <a:cxn ang="5400000">
                <a:pos x="wd2" y="hd2"/>
              </a:cxn>
              <a:cxn ang="10800000">
                <a:pos x="wd2" y="hd2"/>
              </a:cxn>
              <a:cxn ang="16200000">
                <a:pos x="wd2" y="hd2"/>
              </a:cxn>
            </a:cxnLst>
            <a:rect l="0" t="0" r="r" b="b"/>
            <a:pathLst>
              <a:path w="20956" h="21600" extrusionOk="0">
                <a:moveTo>
                  <a:pt x="19309" y="1688"/>
                </a:moveTo>
                <a:cubicBezTo>
                  <a:pt x="18164" y="675"/>
                  <a:pt x="16691" y="0"/>
                  <a:pt x="15382" y="0"/>
                </a:cubicBezTo>
                <a:cubicBezTo>
                  <a:pt x="14236" y="0"/>
                  <a:pt x="13091" y="506"/>
                  <a:pt x="12273" y="1350"/>
                </a:cubicBezTo>
                <a:cubicBezTo>
                  <a:pt x="9164" y="4556"/>
                  <a:pt x="9164" y="4556"/>
                  <a:pt x="9164" y="4556"/>
                </a:cubicBezTo>
                <a:cubicBezTo>
                  <a:pt x="9164" y="4556"/>
                  <a:pt x="9164" y="4556"/>
                  <a:pt x="9000" y="4556"/>
                </a:cubicBezTo>
                <a:cubicBezTo>
                  <a:pt x="9000" y="4556"/>
                  <a:pt x="9000" y="4556"/>
                  <a:pt x="9000" y="4556"/>
                </a:cubicBezTo>
                <a:cubicBezTo>
                  <a:pt x="9000" y="4556"/>
                  <a:pt x="9000" y="4556"/>
                  <a:pt x="9000" y="4556"/>
                </a:cubicBezTo>
                <a:cubicBezTo>
                  <a:pt x="2291" y="11644"/>
                  <a:pt x="2291" y="11644"/>
                  <a:pt x="2291" y="11644"/>
                </a:cubicBezTo>
                <a:cubicBezTo>
                  <a:pt x="1964" y="11981"/>
                  <a:pt x="1800" y="12319"/>
                  <a:pt x="1636" y="12825"/>
                </a:cubicBezTo>
                <a:cubicBezTo>
                  <a:pt x="164" y="18562"/>
                  <a:pt x="164" y="18562"/>
                  <a:pt x="164" y="18562"/>
                </a:cubicBezTo>
                <a:cubicBezTo>
                  <a:pt x="164" y="18562"/>
                  <a:pt x="0" y="19069"/>
                  <a:pt x="0" y="19238"/>
                </a:cubicBezTo>
                <a:cubicBezTo>
                  <a:pt x="0" y="20588"/>
                  <a:pt x="982" y="21600"/>
                  <a:pt x="2291" y="21600"/>
                </a:cubicBezTo>
                <a:cubicBezTo>
                  <a:pt x="2618" y="21600"/>
                  <a:pt x="3109" y="21431"/>
                  <a:pt x="3109" y="21431"/>
                </a:cubicBezTo>
                <a:cubicBezTo>
                  <a:pt x="8673" y="19913"/>
                  <a:pt x="8673" y="19913"/>
                  <a:pt x="8673" y="19913"/>
                </a:cubicBezTo>
                <a:cubicBezTo>
                  <a:pt x="9000" y="19913"/>
                  <a:pt x="9327" y="19575"/>
                  <a:pt x="9655" y="19238"/>
                </a:cubicBezTo>
                <a:cubicBezTo>
                  <a:pt x="19636" y="8944"/>
                  <a:pt x="19636" y="8944"/>
                  <a:pt x="19636" y="8944"/>
                </a:cubicBezTo>
                <a:cubicBezTo>
                  <a:pt x="21600" y="7088"/>
                  <a:pt x="21273" y="3881"/>
                  <a:pt x="19309" y="1688"/>
                </a:cubicBezTo>
                <a:close/>
                <a:moveTo>
                  <a:pt x="10473" y="16031"/>
                </a:moveTo>
                <a:cubicBezTo>
                  <a:pt x="10473" y="15525"/>
                  <a:pt x="10309" y="14850"/>
                  <a:pt x="9982" y="14344"/>
                </a:cubicBezTo>
                <a:cubicBezTo>
                  <a:pt x="16200" y="7931"/>
                  <a:pt x="16200" y="7931"/>
                  <a:pt x="16200" y="7931"/>
                </a:cubicBezTo>
                <a:cubicBezTo>
                  <a:pt x="16527" y="9113"/>
                  <a:pt x="16364" y="10463"/>
                  <a:pt x="15545" y="11306"/>
                </a:cubicBezTo>
                <a:cubicBezTo>
                  <a:pt x="15545" y="11306"/>
                  <a:pt x="15545" y="11306"/>
                  <a:pt x="15545" y="11306"/>
                </a:cubicBezTo>
                <a:cubicBezTo>
                  <a:pt x="15545" y="11306"/>
                  <a:pt x="15545" y="11306"/>
                  <a:pt x="15545" y="11306"/>
                </a:cubicBezTo>
                <a:cubicBezTo>
                  <a:pt x="10473" y="16538"/>
                  <a:pt x="10473" y="16538"/>
                  <a:pt x="10473" y="16538"/>
                </a:cubicBezTo>
                <a:cubicBezTo>
                  <a:pt x="10473" y="16369"/>
                  <a:pt x="10473" y="16200"/>
                  <a:pt x="10473" y="16031"/>
                </a:cubicBezTo>
                <a:close/>
                <a:moveTo>
                  <a:pt x="9655" y="13669"/>
                </a:moveTo>
                <a:cubicBezTo>
                  <a:pt x="9491" y="13331"/>
                  <a:pt x="9164" y="12825"/>
                  <a:pt x="8836" y="12487"/>
                </a:cubicBezTo>
                <a:cubicBezTo>
                  <a:pt x="8345" y="12150"/>
                  <a:pt x="8018" y="11813"/>
                  <a:pt x="7527" y="11475"/>
                </a:cubicBezTo>
                <a:cubicBezTo>
                  <a:pt x="13745" y="5063"/>
                  <a:pt x="13745" y="5063"/>
                  <a:pt x="13745" y="5063"/>
                </a:cubicBezTo>
                <a:cubicBezTo>
                  <a:pt x="14236" y="5231"/>
                  <a:pt x="14727" y="5569"/>
                  <a:pt x="15055" y="6075"/>
                </a:cubicBezTo>
                <a:cubicBezTo>
                  <a:pt x="15382" y="6412"/>
                  <a:pt x="15709" y="6750"/>
                  <a:pt x="15873" y="7256"/>
                </a:cubicBezTo>
                <a:lnTo>
                  <a:pt x="9655" y="13669"/>
                </a:lnTo>
                <a:close/>
                <a:moveTo>
                  <a:pt x="6873" y="11138"/>
                </a:moveTo>
                <a:cubicBezTo>
                  <a:pt x="6218" y="10969"/>
                  <a:pt x="5564" y="10800"/>
                  <a:pt x="4909" y="10800"/>
                </a:cubicBezTo>
                <a:cubicBezTo>
                  <a:pt x="9982" y="5569"/>
                  <a:pt x="9982" y="5569"/>
                  <a:pt x="9982" y="5569"/>
                </a:cubicBezTo>
                <a:cubicBezTo>
                  <a:pt x="10800" y="4725"/>
                  <a:pt x="11945" y="4556"/>
                  <a:pt x="13091" y="4894"/>
                </a:cubicBezTo>
                <a:lnTo>
                  <a:pt x="6873" y="11138"/>
                </a:lnTo>
                <a:close/>
                <a:moveTo>
                  <a:pt x="2782" y="20081"/>
                </a:moveTo>
                <a:cubicBezTo>
                  <a:pt x="2618" y="20250"/>
                  <a:pt x="2455" y="20250"/>
                  <a:pt x="2291" y="20250"/>
                </a:cubicBezTo>
                <a:cubicBezTo>
                  <a:pt x="1800" y="20250"/>
                  <a:pt x="1309" y="19744"/>
                  <a:pt x="1309" y="19238"/>
                </a:cubicBezTo>
                <a:cubicBezTo>
                  <a:pt x="1309" y="19069"/>
                  <a:pt x="1309" y="18900"/>
                  <a:pt x="1309" y="18900"/>
                </a:cubicBezTo>
                <a:cubicBezTo>
                  <a:pt x="2127" y="16200"/>
                  <a:pt x="2127" y="16200"/>
                  <a:pt x="2127" y="16200"/>
                </a:cubicBezTo>
                <a:cubicBezTo>
                  <a:pt x="2782" y="16200"/>
                  <a:pt x="3600" y="16538"/>
                  <a:pt x="4255" y="17213"/>
                </a:cubicBezTo>
                <a:cubicBezTo>
                  <a:pt x="4909" y="17888"/>
                  <a:pt x="5236" y="18731"/>
                  <a:pt x="5236" y="19575"/>
                </a:cubicBezTo>
                <a:lnTo>
                  <a:pt x="2782" y="20081"/>
                </a:lnTo>
                <a:close/>
                <a:moveTo>
                  <a:pt x="5727" y="19406"/>
                </a:moveTo>
                <a:cubicBezTo>
                  <a:pt x="5727" y="18394"/>
                  <a:pt x="5400" y="17550"/>
                  <a:pt x="4745" y="16706"/>
                </a:cubicBezTo>
                <a:cubicBezTo>
                  <a:pt x="4091" y="16031"/>
                  <a:pt x="3109" y="15694"/>
                  <a:pt x="2291" y="15525"/>
                </a:cubicBezTo>
                <a:cubicBezTo>
                  <a:pt x="2945" y="13162"/>
                  <a:pt x="2945" y="13162"/>
                  <a:pt x="2945" y="13162"/>
                </a:cubicBezTo>
                <a:cubicBezTo>
                  <a:pt x="2945" y="12994"/>
                  <a:pt x="3109" y="12825"/>
                  <a:pt x="3109" y="12656"/>
                </a:cubicBezTo>
                <a:cubicBezTo>
                  <a:pt x="4418" y="11644"/>
                  <a:pt x="6545" y="11981"/>
                  <a:pt x="7855" y="13500"/>
                </a:cubicBezTo>
                <a:cubicBezTo>
                  <a:pt x="9327" y="15019"/>
                  <a:pt x="9655" y="17213"/>
                  <a:pt x="8509" y="18562"/>
                </a:cubicBezTo>
                <a:cubicBezTo>
                  <a:pt x="8345" y="18562"/>
                  <a:pt x="8345" y="18731"/>
                  <a:pt x="8182" y="18731"/>
                </a:cubicBezTo>
                <a:lnTo>
                  <a:pt x="5727" y="19406"/>
                </a:lnTo>
                <a:close/>
                <a:moveTo>
                  <a:pt x="18818" y="7931"/>
                </a:moveTo>
                <a:cubicBezTo>
                  <a:pt x="17673" y="9113"/>
                  <a:pt x="17673" y="9113"/>
                  <a:pt x="17673" y="9113"/>
                </a:cubicBezTo>
                <a:cubicBezTo>
                  <a:pt x="17673" y="8944"/>
                  <a:pt x="17673" y="8775"/>
                  <a:pt x="17673" y="8606"/>
                </a:cubicBezTo>
                <a:cubicBezTo>
                  <a:pt x="17509" y="7256"/>
                  <a:pt x="17018" y="6075"/>
                  <a:pt x="16036" y="5063"/>
                </a:cubicBezTo>
                <a:cubicBezTo>
                  <a:pt x="14891" y="4050"/>
                  <a:pt x="13582" y="3375"/>
                  <a:pt x="12109" y="3375"/>
                </a:cubicBezTo>
                <a:cubicBezTo>
                  <a:pt x="13255" y="2194"/>
                  <a:pt x="13255" y="2194"/>
                  <a:pt x="13255" y="2194"/>
                </a:cubicBezTo>
                <a:cubicBezTo>
                  <a:pt x="13745" y="1688"/>
                  <a:pt x="14564" y="1350"/>
                  <a:pt x="15382" y="1350"/>
                </a:cubicBezTo>
                <a:cubicBezTo>
                  <a:pt x="16364" y="1350"/>
                  <a:pt x="17509" y="1856"/>
                  <a:pt x="18327" y="2700"/>
                </a:cubicBezTo>
                <a:cubicBezTo>
                  <a:pt x="19145" y="3544"/>
                  <a:pt x="19636" y="4556"/>
                  <a:pt x="19636" y="5569"/>
                </a:cubicBezTo>
                <a:cubicBezTo>
                  <a:pt x="19636" y="6412"/>
                  <a:pt x="19309" y="7256"/>
                  <a:pt x="18818" y="7931"/>
                </a:cubicBezTo>
                <a:close/>
              </a:path>
            </a:pathLst>
          </a:custGeom>
          <a:solidFill>
            <a:srgbClr val="FFFFFF"/>
          </a:solidFill>
          <a:ln w="12700">
            <a:miter lim="400000"/>
          </a:ln>
        </p:spPr>
        <p:txBody>
          <a:bodyPr tIns="91439" bIns="91439"/>
          <a:lstStyle/>
          <a:p>
            <a:pPr algn="l">
              <a:lnSpc>
                <a:spcPct val="90000"/>
              </a:lnSpc>
              <a:spcBef>
                <a:spcPts val="2000"/>
              </a:spcBef>
              <a:defRPr sz="5000" i="1">
                <a:latin typeface="Roboto Regular"/>
                <a:ea typeface="Roboto Regular"/>
                <a:cs typeface="Roboto Regular"/>
                <a:sym typeface="Roboto Regular"/>
              </a:defRPr>
            </a:pPr>
            <a:endParaRPr/>
          </a:p>
        </p:txBody>
      </p:sp>
      <p:sp>
        <p:nvSpPr>
          <p:cNvPr id="417" name="Shape 417"/>
          <p:cNvSpPr/>
          <p:nvPr/>
        </p:nvSpPr>
        <p:spPr>
          <a:xfrm>
            <a:off x="770214" y="6045200"/>
            <a:ext cx="6356300" cy="55271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endParaRPr dirty="0">
              <a:solidFill>
                <a:srgbClr val="FF0000"/>
              </a:solidFill>
            </a:endParaRPr>
          </a:p>
        </p:txBody>
      </p:sp>
      <p:sp>
        <p:nvSpPr>
          <p:cNvPr id="419" name="Shape 419"/>
          <p:cNvSpPr/>
          <p:nvPr/>
        </p:nvSpPr>
        <p:spPr>
          <a:xfrm>
            <a:off x="12413408" y="6045200"/>
            <a:ext cx="7238933" cy="84715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endParaRPr lang="fr-FR" sz="3600" dirty="0"/>
          </a:p>
        </p:txBody>
      </p:sp>
      <p:sp>
        <p:nvSpPr>
          <p:cNvPr id="2" name="ZoneTexte 1">
            <a:extLst>
              <a:ext uri="{FF2B5EF4-FFF2-40B4-BE49-F238E27FC236}">
                <a16:creationId xmlns:a16="http://schemas.microsoft.com/office/drawing/2014/main" id="{96B28C08-3511-C541-A127-F6ADD828CAAD}"/>
              </a:ext>
            </a:extLst>
          </p:cNvPr>
          <p:cNvSpPr txBox="1"/>
          <p:nvPr/>
        </p:nvSpPr>
        <p:spPr>
          <a:xfrm>
            <a:off x="2586783" y="7694271"/>
            <a:ext cx="20860000" cy="158915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91439" rIns="91439" bIns="91439" numCol="1" spcCol="38100" rtlCol="0" anchor="t">
            <a:spAutoFit/>
          </a:bodyPr>
          <a:lstStyle/>
          <a:p>
            <a:pPr marL="0" marR="0" lvl="0" indent="0" algn="l" defTabSz="1828800" rtl="0" eaLnBrk="1" fontAlgn="auto" latinLnBrk="0" hangingPunct="1">
              <a:lnSpc>
                <a:spcPct val="90000"/>
              </a:lnSpc>
              <a:spcBef>
                <a:spcPts val="2000"/>
              </a:spcBef>
              <a:spcAft>
                <a:spcPts val="0"/>
              </a:spcAft>
              <a:buClrTx/>
              <a:buSzTx/>
              <a:buFontTx/>
              <a:buNone/>
              <a:tabLst/>
              <a:defRPr/>
            </a:pPr>
            <a:r>
              <a:rPr lang="fr-FR" sz="5400" b="1" dirty="0">
                <a:solidFill>
                  <a:schemeClr val="bg1"/>
                </a:solidFill>
              </a:rPr>
              <a:t>Présentation du  </a:t>
            </a:r>
            <a:r>
              <a:rPr kumimoji="0" lang="fr-FR" sz="5400" b="0" i="0" u="none" strike="noStrike" kern="0" cap="none" spc="0" normalizeH="0" baseline="0" noProof="0" dirty="0">
                <a:ln>
                  <a:noFill/>
                </a:ln>
                <a:solidFill>
                  <a:schemeClr val="bg1"/>
                </a:solidFill>
                <a:effectLst/>
                <a:uLnTx/>
                <a:uFillTx/>
                <a:latin typeface="Fira Sans Regular"/>
                <a:sym typeface="Fira Sans Regular"/>
              </a:rPr>
              <a:t>Rapport d’Orientation Budgétaire 2022</a:t>
            </a:r>
            <a:r>
              <a:rPr lang="fr-FR" sz="3200" b="1" dirty="0">
                <a:solidFill>
                  <a:schemeClr val="bg1"/>
                </a:solidFill>
              </a:rPr>
              <a:t>. </a:t>
            </a:r>
            <a:endParaRPr lang="fr-FR" sz="2400" b="1" dirty="0">
              <a:solidFill>
                <a:schemeClr val="bg1"/>
              </a:solidFill>
            </a:endParaRPr>
          </a:p>
          <a:p>
            <a:pPr marL="0" marR="0" indent="0" algn="ctr" defTabSz="1828800" rtl="0" fontAlgn="auto" latinLnBrk="0" hangingPunct="0">
              <a:lnSpc>
                <a:spcPct val="130000"/>
              </a:lnSpc>
              <a:spcBef>
                <a:spcPts val="0"/>
              </a:spcBef>
              <a:spcAft>
                <a:spcPts val="0"/>
              </a:spcAft>
              <a:buClrTx/>
              <a:buSzTx/>
              <a:buFontTx/>
              <a:buNone/>
              <a:tabLst/>
            </a:pPr>
            <a:endParaRPr kumimoji="0" lang="fr-FR" sz="2000" b="0" i="0" u="none" strike="noStrike" cap="none" spc="0" normalizeH="0" baseline="0" dirty="0">
              <a:ln>
                <a:noFill/>
              </a:ln>
              <a:solidFill>
                <a:srgbClr val="7E7E85"/>
              </a:solidFill>
              <a:effectLst/>
              <a:uFillTx/>
              <a:latin typeface="Fira Sans SemiBold"/>
              <a:ea typeface="Fira Sans SemiBold"/>
              <a:cs typeface="Fira Sans SemiBold"/>
              <a:sym typeface="Fira Sans SemiBold"/>
            </a:endParaRPr>
          </a:p>
        </p:txBody>
      </p:sp>
    </p:spTree>
    <p:extLst>
      <p:ext uri="{BB962C8B-B14F-4D97-AF65-F5344CB8AC3E}">
        <p14:creationId xmlns:p14="http://schemas.microsoft.com/office/powerpoint/2010/main" val="1164785183"/>
      </p:ext>
    </p:extLst>
  </p:cSld>
  <p:clrMapOvr>
    <a:masterClrMapping/>
  </p:clrMapOvr>
  <mc:AlternateContent xmlns:mc="http://schemas.openxmlformats.org/markup-compatibility/2006" xmlns:p14="http://schemas.microsoft.com/office/powerpoint/2010/main">
    <mc:Choice Requires="p14">
      <p:transition spd="slow" p14:dur="1200">
        <p:push dir="u"/>
      </p:transition>
    </mc:Choice>
    <mc:Fallback xmlns="">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 grpId="0" animBg="1"/>
      <p:bldP spid="4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sz="quarter" idx="13"/>
          </p:nvPr>
        </p:nvSpPr>
        <p:spPr>
          <a:prstGeom prst="rect">
            <a:avLst/>
          </a:prstGeom>
        </p:spPr>
        <p:txBody>
          <a:bodyPr/>
          <a:lstStyle/>
          <a:p>
            <a:r>
              <a:rPr lang="fr-FR" dirty="0"/>
              <a:t>Monsieur Michel MATHISSART</a:t>
            </a:r>
            <a:endParaRPr dirty="0"/>
          </a:p>
        </p:txBody>
      </p:sp>
      <p:sp>
        <p:nvSpPr>
          <p:cNvPr id="403" name="Shape 403"/>
          <p:cNvSpPr>
            <a:spLocks noGrp="1"/>
          </p:cNvSpPr>
          <p:nvPr>
            <p:ph type="body" sz="quarter" idx="14"/>
          </p:nvPr>
        </p:nvSpPr>
        <p:spPr>
          <a:prstGeom prst="rect">
            <a:avLst/>
          </a:prstGeom>
        </p:spPr>
        <p:txBody>
          <a:bodyPr/>
          <a:lstStyle/>
          <a:p>
            <a:r>
              <a:rPr lang="fr-FR" dirty="0"/>
              <a:t>Rapport d’Orientation Budgétaire 2022</a:t>
            </a:r>
            <a:endParaRPr dirty="0"/>
          </a:p>
        </p:txBody>
      </p:sp>
      <p:sp>
        <p:nvSpPr>
          <p:cNvPr id="401" name="Shape 40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4</a:t>
            </a:fld>
            <a:endParaRPr/>
          </a:p>
        </p:txBody>
      </p:sp>
      <p:sp>
        <p:nvSpPr>
          <p:cNvPr id="6" name="Shape 400">
            <a:extLst>
              <a:ext uri="{FF2B5EF4-FFF2-40B4-BE49-F238E27FC236}">
                <a16:creationId xmlns:a16="http://schemas.microsoft.com/office/drawing/2014/main" id="{FF2FADE9-D7E1-4A35-86E1-07FC5CBEB36E}"/>
              </a:ext>
            </a:extLst>
          </p:cNvPr>
          <p:cNvSpPr/>
          <p:nvPr/>
        </p:nvSpPr>
        <p:spPr>
          <a:xfrm>
            <a:off x="3374930" y="2963642"/>
            <a:ext cx="20172659" cy="1985157"/>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marL="685800" indent="-685800" algn="l">
              <a:buFont typeface="Wingdings" panose="05000000000000000000" pitchFamily="2" charset="2"/>
              <a:buChar char="§"/>
            </a:pPr>
            <a:endParaRPr lang="fr-FR" sz="1800" dirty="0">
              <a:solidFill>
                <a:srgbClr val="574B5C"/>
              </a:solidFill>
            </a:endParaRPr>
          </a:p>
          <a:p>
            <a:pPr algn="l">
              <a:defRPr sz="5200">
                <a:solidFill>
                  <a:schemeClr val="accent3">
                    <a:hueOff val="3956102"/>
                    <a:satOff val="-37830"/>
                    <a:lumOff val="-30327"/>
                  </a:schemeClr>
                </a:solidFill>
              </a:defRPr>
            </a:pPr>
            <a:endParaRPr lang="fr-FR" dirty="0"/>
          </a:p>
          <a:p>
            <a:pPr algn="l">
              <a:defRPr sz="5200">
                <a:solidFill>
                  <a:schemeClr val="accent3">
                    <a:hueOff val="3956102"/>
                    <a:satOff val="-37830"/>
                    <a:lumOff val="-30327"/>
                  </a:schemeClr>
                </a:solidFill>
              </a:defRPr>
            </a:pPr>
            <a:endParaRPr sz="2000" dirty="0"/>
          </a:p>
        </p:txBody>
      </p:sp>
      <p:sp>
        <p:nvSpPr>
          <p:cNvPr id="12" name="Shape 400">
            <a:extLst>
              <a:ext uri="{FF2B5EF4-FFF2-40B4-BE49-F238E27FC236}">
                <a16:creationId xmlns:a16="http://schemas.microsoft.com/office/drawing/2014/main" id="{51E71516-B7C6-1D47-8D6D-9364CC4A2357}"/>
              </a:ext>
            </a:extLst>
          </p:cNvPr>
          <p:cNvSpPr/>
          <p:nvPr/>
        </p:nvSpPr>
        <p:spPr>
          <a:xfrm>
            <a:off x="3966583" y="9076767"/>
            <a:ext cx="20172659" cy="99437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3" name="Shape 400">
            <a:extLst>
              <a:ext uri="{FF2B5EF4-FFF2-40B4-BE49-F238E27FC236}">
                <a16:creationId xmlns:a16="http://schemas.microsoft.com/office/drawing/2014/main" id="{B9A46666-551C-A44B-AFB2-A1626B00E628}"/>
              </a:ext>
            </a:extLst>
          </p:cNvPr>
          <p:cNvSpPr/>
          <p:nvPr/>
        </p:nvSpPr>
        <p:spPr>
          <a:xfrm>
            <a:off x="3966583" y="10752358"/>
            <a:ext cx="20172659" cy="99437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4" name="ZoneTexte 13">
            <a:extLst>
              <a:ext uri="{FF2B5EF4-FFF2-40B4-BE49-F238E27FC236}">
                <a16:creationId xmlns:a16="http://schemas.microsoft.com/office/drawing/2014/main" id="{EC1EC8D6-B2D1-46C0-84EC-6060CFCF8961}"/>
              </a:ext>
            </a:extLst>
          </p:cNvPr>
          <p:cNvSpPr txBox="1"/>
          <p:nvPr/>
        </p:nvSpPr>
        <p:spPr>
          <a:xfrm>
            <a:off x="1246094" y="2843841"/>
            <a:ext cx="21891812" cy="970451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74320" hangingPunct="0">
              <a:spcBef>
                <a:spcPts val="1200"/>
              </a:spcBef>
            </a:pPr>
            <a:r>
              <a:rPr lang="fr-FR" sz="3600"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 - BILAN DES ACTIONS MENEES EN 2021</a:t>
            </a:r>
          </a:p>
          <a:p>
            <a:pPr marL="228600" indent="-274320" algn="l" hangingPunct="0">
              <a:spcBef>
                <a:spcPts val="1200"/>
              </a:spcBef>
            </a:pPr>
            <a:r>
              <a:rPr lang="fr-FR" sz="3600" b="1" dirty="0">
                <a:solidFill>
                  <a:srgbClr val="0070C0"/>
                </a:solidFill>
                <a:effectLst/>
                <a:latin typeface="Calibri" panose="020F0502020204030204" pitchFamily="34" charset="0"/>
                <a:cs typeface="Calibri" panose="020F0502020204030204" pitchFamily="34" charset="0"/>
              </a:rPr>
              <a:t>A - La gestion et la communication</a:t>
            </a:r>
            <a:endParaRPr lang="fr-FR" sz="3600" dirty="0">
              <a:effectLst/>
              <a:latin typeface="Calibri" panose="020F0502020204030204" pitchFamily="34" charset="0"/>
              <a:cs typeface="Calibri" panose="020F0502020204030204" pitchFamily="34" charset="0"/>
            </a:endParaRPr>
          </a:p>
          <a:p>
            <a:pPr marL="342900" lvl="0" indent="-342900" algn="just" hangingPunct="0">
              <a:spcBef>
                <a:spcPts val="200"/>
              </a:spcBef>
              <a:buFont typeface="Calibri Light" panose="020F0302020204030204" pitchFamily="34" charset="0"/>
              <a:buChar char="-"/>
            </a:pPr>
            <a:r>
              <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Mise en place des Comités Syndicaux et réunion de bureau. Nombre de réunions de Comité Syndical :4 ; de réunion de Bureau : 4 </a:t>
            </a:r>
          </a:p>
          <a:p>
            <a:pPr marL="342900" lvl="0" indent="-342900" algn="just" hangingPunct="0">
              <a:spcBef>
                <a:spcPts val="200"/>
              </a:spcBef>
              <a:buFont typeface="Calibri Light" panose="020F0302020204030204" pitchFamily="34" charset="0"/>
              <a:buChar char="-"/>
            </a:pPr>
            <a:r>
              <a:rPr lang="fr-FR" sz="3600" dirty="0">
                <a:solidFill>
                  <a:srgbClr val="1F3763"/>
                </a:solidFill>
                <a:latin typeface="Calibri" panose="020F0502020204030204" pitchFamily="34" charset="0"/>
                <a:ea typeface="Times New Roman" panose="02020603050405020304" pitchFamily="18" charset="0"/>
                <a:cs typeface="Calibri" panose="020F0502020204030204" pitchFamily="34" charset="0"/>
              </a:rPr>
              <a:t>Rencontre Présidente et Vices Présidents et Directeur pour établissement feuille de route</a:t>
            </a:r>
            <a:endPar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hangingPunct="0">
              <a:spcBef>
                <a:spcPts val="200"/>
              </a:spcBef>
              <a:buFont typeface="Calibri Light" panose="020F0302020204030204" pitchFamily="34" charset="0"/>
              <a:buChar char="-"/>
            </a:pPr>
            <a:r>
              <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Travail sur le ZAN </a:t>
            </a:r>
          </a:p>
          <a:p>
            <a:pPr marL="342900" lvl="0" indent="-342900" algn="just" hangingPunct="0">
              <a:spcBef>
                <a:spcPts val="200"/>
              </a:spcBef>
              <a:buFont typeface="Calibri Light" panose="020F0302020204030204" pitchFamily="34" charset="0"/>
              <a:buChar char="-"/>
            </a:pPr>
            <a:r>
              <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Coordination de la conférence des SCoT régionale Hauts de France</a:t>
            </a:r>
          </a:p>
          <a:p>
            <a:pPr marL="342900" lvl="0" indent="-342900" algn="just" hangingPunct="0">
              <a:spcBef>
                <a:spcPts val="200"/>
              </a:spcBef>
              <a:buFont typeface="Calibri Light" panose="020F0302020204030204" pitchFamily="34" charset="0"/>
              <a:buChar char="-"/>
            </a:pPr>
            <a:r>
              <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Participation aux travaux de la Fédération Nationale des SCoT</a:t>
            </a:r>
          </a:p>
          <a:p>
            <a:pPr marL="342900" lvl="0" indent="-342900" algn="just" hangingPunct="0">
              <a:spcBef>
                <a:spcPts val="200"/>
              </a:spcBef>
              <a:buFont typeface="Calibri Light" panose="020F0302020204030204" pitchFamily="34" charset="0"/>
              <a:buChar char="-"/>
            </a:pPr>
            <a:r>
              <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Management des réseaux sociaux et du site institutionnel du Syndicat. Mise en ligne régulière de publications Facebook : 26</a:t>
            </a:r>
          </a:p>
          <a:p>
            <a:pPr marL="342900" lvl="0" indent="-342900" algn="l" hangingPunct="0">
              <a:buFont typeface="Calibri Light" panose="020F0302020204030204" pitchFamily="34" charset="0"/>
              <a:buChar char="-"/>
            </a:pPr>
            <a:r>
              <a:rPr lang="fr-FR" sz="3600" dirty="0">
                <a:solidFill>
                  <a:srgbClr val="1F3763"/>
                </a:solidFill>
                <a:latin typeface="Calibri" panose="020F0502020204030204" pitchFamily="34" charset="0"/>
                <a:cs typeface="Calibri" panose="020F0502020204030204" pitchFamily="34" charset="0"/>
              </a:rPr>
              <a:t>Nombre d’arrêtés pris en 2021 : 25</a:t>
            </a:r>
          </a:p>
          <a:p>
            <a:pPr marL="342900" lvl="0" indent="-342900" algn="l" hangingPunct="0">
              <a:buFont typeface="Calibri Light" panose="020F0302020204030204" pitchFamily="34" charset="0"/>
              <a:buChar char="-"/>
            </a:pPr>
            <a:r>
              <a:rPr lang="fr-FR" sz="3600" dirty="0">
                <a:solidFill>
                  <a:srgbClr val="1F3763"/>
                </a:solidFill>
                <a:latin typeface="Calibri" panose="020F0502020204030204" pitchFamily="34" charset="0"/>
                <a:cs typeface="Calibri" panose="020F0502020204030204" pitchFamily="34" charset="0"/>
              </a:rPr>
              <a:t>Suivi des SAGE : COPIL SAGE Authie, Suivi Scarpe Amont</a:t>
            </a:r>
          </a:p>
          <a:p>
            <a:pPr marL="342900" lvl="0" indent="-342900" algn="l" hangingPunct="0">
              <a:buFont typeface="Calibri Light" panose="020F0302020204030204" pitchFamily="34" charset="0"/>
              <a:buChar char="-"/>
            </a:pPr>
            <a:r>
              <a:rPr lang="fr-FR" sz="3600" dirty="0">
                <a:solidFill>
                  <a:srgbClr val="1F3763"/>
                </a:solidFill>
                <a:latin typeface="Calibri" panose="020F0502020204030204" pitchFamily="34" charset="0"/>
                <a:cs typeface="Calibri" panose="020F0502020204030204" pitchFamily="34" charset="0"/>
              </a:rPr>
              <a:t>Participation aux différentes réunions des PCAET : 7</a:t>
            </a:r>
          </a:p>
        </p:txBody>
      </p:sp>
    </p:spTree>
    <p:extLst>
      <p:ext uri="{BB962C8B-B14F-4D97-AF65-F5344CB8AC3E}">
        <p14:creationId xmlns:p14="http://schemas.microsoft.com/office/powerpoint/2010/main" val="2544791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sz="quarter" idx="13"/>
          </p:nvPr>
        </p:nvSpPr>
        <p:spPr>
          <a:prstGeom prst="rect">
            <a:avLst/>
          </a:prstGeom>
        </p:spPr>
        <p:txBody>
          <a:bodyPr/>
          <a:lstStyle/>
          <a:p>
            <a:r>
              <a:rPr lang="fr-FR" dirty="0"/>
              <a:t>Monsieur Michel MATHISSART</a:t>
            </a:r>
            <a:endParaRPr dirty="0"/>
          </a:p>
        </p:txBody>
      </p:sp>
      <p:sp>
        <p:nvSpPr>
          <p:cNvPr id="403" name="Shape 403"/>
          <p:cNvSpPr>
            <a:spLocks noGrp="1"/>
          </p:cNvSpPr>
          <p:nvPr>
            <p:ph type="body" sz="quarter" idx="14"/>
          </p:nvPr>
        </p:nvSpPr>
        <p:spPr>
          <a:prstGeom prst="rect">
            <a:avLst/>
          </a:prstGeom>
        </p:spPr>
        <p:txBody>
          <a:bodyPr/>
          <a:lstStyle/>
          <a:p>
            <a:r>
              <a:rPr lang="fr-FR" dirty="0"/>
              <a:t>Rapport d’Orientation Budgétaire 2022</a:t>
            </a:r>
          </a:p>
        </p:txBody>
      </p:sp>
      <p:sp>
        <p:nvSpPr>
          <p:cNvPr id="401" name="Shape 40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5</a:t>
            </a:fld>
            <a:endParaRPr/>
          </a:p>
        </p:txBody>
      </p:sp>
      <p:sp>
        <p:nvSpPr>
          <p:cNvPr id="6" name="Shape 400">
            <a:extLst>
              <a:ext uri="{FF2B5EF4-FFF2-40B4-BE49-F238E27FC236}">
                <a16:creationId xmlns:a16="http://schemas.microsoft.com/office/drawing/2014/main" id="{FF2FADE9-D7E1-4A35-86E1-07FC5CBEB36E}"/>
              </a:ext>
            </a:extLst>
          </p:cNvPr>
          <p:cNvSpPr/>
          <p:nvPr/>
        </p:nvSpPr>
        <p:spPr>
          <a:xfrm>
            <a:off x="3374930" y="2963642"/>
            <a:ext cx="20172659" cy="1985157"/>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marL="685800" indent="-685800" algn="l">
              <a:buFont typeface="Wingdings" panose="05000000000000000000" pitchFamily="2" charset="2"/>
              <a:buChar char="§"/>
            </a:pPr>
            <a:endParaRPr lang="fr-FR" sz="1800" dirty="0">
              <a:solidFill>
                <a:srgbClr val="574B5C"/>
              </a:solidFill>
            </a:endParaRPr>
          </a:p>
          <a:p>
            <a:pPr algn="l">
              <a:defRPr sz="5200">
                <a:solidFill>
                  <a:schemeClr val="accent3">
                    <a:hueOff val="3956102"/>
                    <a:satOff val="-37830"/>
                    <a:lumOff val="-30327"/>
                  </a:schemeClr>
                </a:solidFill>
              </a:defRPr>
            </a:pPr>
            <a:endParaRPr lang="fr-FR" dirty="0"/>
          </a:p>
          <a:p>
            <a:pPr algn="l">
              <a:defRPr sz="5200">
                <a:solidFill>
                  <a:schemeClr val="accent3">
                    <a:hueOff val="3956102"/>
                    <a:satOff val="-37830"/>
                    <a:lumOff val="-30327"/>
                  </a:schemeClr>
                </a:solidFill>
              </a:defRPr>
            </a:pPr>
            <a:endParaRPr sz="2000" dirty="0"/>
          </a:p>
        </p:txBody>
      </p:sp>
      <p:sp>
        <p:nvSpPr>
          <p:cNvPr id="12" name="Shape 400">
            <a:extLst>
              <a:ext uri="{FF2B5EF4-FFF2-40B4-BE49-F238E27FC236}">
                <a16:creationId xmlns:a16="http://schemas.microsoft.com/office/drawing/2014/main" id="{51E71516-B7C6-1D47-8D6D-9364CC4A2357}"/>
              </a:ext>
            </a:extLst>
          </p:cNvPr>
          <p:cNvSpPr/>
          <p:nvPr/>
        </p:nvSpPr>
        <p:spPr>
          <a:xfrm>
            <a:off x="3966583" y="9076767"/>
            <a:ext cx="20172659" cy="99437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3" name="Shape 400">
            <a:extLst>
              <a:ext uri="{FF2B5EF4-FFF2-40B4-BE49-F238E27FC236}">
                <a16:creationId xmlns:a16="http://schemas.microsoft.com/office/drawing/2014/main" id="{B9A46666-551C-A44B-AFB2-A1626B00E628}"/>
              </a:ext>
            </a:extLst>
          </p:cNvPr>
          <p:cNvSpPr/>
          <p:nvPr/>
        </p:nvSpPr>
        <p:spPr>
          <a:xfrm>
            <a:off x="3966583" y="10752358"/>
            <a:ext cx="20172659" cy="99437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1" name="Shape 403">
            <a:extLst>
              <a:ext uri="{FF2B5EF4-FFF2-40B4-BE49-F238E27FC236}">
                <a16:creationId xmlns:a16="http://schemas.microsoft.com/office/drawing/2014/main" id="{E852F905-4076-FD48-B739-E5C1B1EF68D5}"/>
              </a:ext>
            </a:extLst>
          </p:cNvPr>
          <p:cNvSpPr txBox="1">
            <a:spLocks/>
          </p:cNvSpPr>
          <p:nvPr/>
        </p:nvSpPr>
        <p:spPr>
          <a:xfrm>
            <a:off x="244758" y="2897866"/>
            <a:ext cx="24139242" cy="11006393"/>
          </a:xfrm>
          <a:prstGeom prst="rect">
            <a:avLst/>
          </a:prstGeom>
        </p:spPr>
        <p:txBody>
          <a:bodyPr>
            <a:noAutofit/>
          </a:bodyPr>
          <a:lstStyle>
            <a:lvl1pPr marL="0" marR="0" indent="0" algn="l" defTabSz="1828800" rtl="0" eaLnBrk="1" latinLnBrk="0" hangingPunct="1">
              <a:lnSpc>
                <a:spcPct val="90000"/>
              </a:lnSpc>
              <a:spcBef>
                <a:spcPts val="2000"/>
              </a:spcBef>
              <a:spcAft>
                <a:spcPts val="0"/>
              </a:spcAft>
              <a:buClrTx/>
              <a:buSzTx/>
              <a:buFontTx/>
              <a:buNone/>
              <a:tabLst/>
              <a:defRPr sz="5600" b="0" i="0" u="none" strike="noStrike" cap="none" spc="0" baseline="0">
                <a:ln>
                  <a:noFill/>
                </a:ln>
                <a:solidFill>
                  <a:schemeClr val="accent3">
                    <a:hueOff val="3956102"/>
                    <a:satOff val="-37830"/>
                    <a:lumOff val="-30327"/>
                  </a:schemeClr>
                </a:solidFill>
                <a:uFillTx/>
                <a:latin typeface="+mn-lt"/>
                <a:ea typeface="+mn-ea"/>
                <a:cs typeface="+mn-cs"/>
                <a:sym typeface="Fira Sans Regular"/>
              </a:defRPr>
            </a:lvl1pPr>
            <a:lvl2pPr marL="990600" marR="0" indent="-5334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2pPr>
            <a:lvl3pPr marL="1554479" marR="0" indent="-640079"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3pPr>
            <a:lvl4pPr marL="2082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4pPr>
            <a:lvl5pPr marL="25400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5pPr>
            <a:lvl6pPr marL="29972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6pPr>
            <a:lvl7pPr marL="34544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7pPr>
            <a:lvl8pPr marL="39116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8pPr>
            <a:lvl9pPr marL="4368800" marR="0" indent="-711200" algn="l" defTabSz="1828800" rtl="0" eaLnBrk="1" latinLnBrk="0" hangingPunct="1">
              <a:lnSpc>
                <a:spcPct val="90000"/>
              </a:lnSpc>
              <a:spcBef>
                <a:spcPts val="2000"/>
              </a:spcBef>
              <a:spcAft>
                <a:spcPts val="0"/>
              </a:spcAft>
              <a:buClrTx/>
              <a:buSzPct val="100000"/>
              <a:buFont typeface="Arial"/>
              <a:buChar char="•"/>
              <a:tabLst/>
              <a:defRPr sz="5600" b="0" i="0" u="none" strike="noStrike" cap="none" spc="0" baseline="0">
                <a:ln>
                  <a:noFill/>
                </a:ln>
                <a:solidFill>
                  <a:srgbClr val="000000"/>
                </a:solidFill>
                <a:uFillTx/>
                <a:latin typeface="+mn-lt"/>
                <a:ea typeface="+mn-ea"/>
                <a:cs typeface="+mn-cs"/>
                <a:sym typeface="Fira Sans Regular"/>
              </a:defRPr>
            </a:lvl9pPr>
          </a:lstStyle>
          <a:p>
            <a:pPr marL="685800" indent="-365760"/>
            <a:r>
              <a:rPr lang="fr-FR" sz="3600" b="1" dirty="0">
                <a:solidFill>
                  <a:srgbClr val="0070C0"/>
                </a:solidFill>
                <a:effectLst/>
                <a:latin typeface="Calibri" panose="020F0502020204030204" pitchFamily="34" charset="0"/>
                <a:cs typeface="Calibri" panose="020F0502020204030204" pitchFamily="34" charset="0"/>
              </a:rPr>
              <a:t>B – L’état d’avancement des missions</a:t>
            </a:r>
          </a:p>
          <a:p>
            <a:pPr marL="685800" indent="-365760"/>
            <a:r>
              <a:rPr lang="fr-FR" sz="3600" b="0" dirty="0">
                <a:effectLst/>
                <a:latin typeface="Calibri" panose="020F0502020204030204" pitchFamily="34" charset="0"/>
                <a:cs typeface="Calibri" panose="020F0502020204030204" pitchFamily="34" charset="0"/>
              </a:rPr>
              <a:t>	</a:t>
            </a:r>
            <a:r>
              <a:rPr lang="fr-FR" sz="3600" u="sng"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Actions terminées</a:t>
            </a:r>
            <a:endParaRPr lang="fr-FR" sz="3600" dirty="0">
              <a:effectLst/>
              <a:latin typeface="Calibri" panose="020F0502020204030204" pitchFamily="34" charset="0"/>
              <a:cs typeface="Calibri" panose="020F0502020204030204" pitchFamily="34" charset="0"/>
            </a:endParaRPr>
          </a:p>
          <a:p>
            <a:pPr marL="342900" lvl="0" indent="-342900">
              <a:buFont typeface="Calibri Light" panose="020F0302020204030204" pitchFamily="34" charset="0"/>
              <a:buChar char="-"/>
            </a:pPr>
            <a:r>
              <a:rPr lang="fr-FR" sz="36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Présentation à la Fédération Nationale des SCoT d’une candidature pour recevoir les Rencontres Nationales des SCoT (déposée de nouveau pour 2023)</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hangingPunct="0">
              <a:spcBef>
                <a:spcPts val="200"/>
              </a:spcBef>
              <a:buFont typeface="Calibri Light" panose="020F0302020204030204" pitchFamily="34" charset="0"/>
              <a:buChar char="-"/>
            </a:pPr>
            <a:r>
              <a:rPr lang="fr-FR" sz="36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Instruction des dossiers d’urbanisme pour avis simple. Nombre de dossiers traités  3 PC et 6 PA</a:t>
            </a:r>
            <a:endPar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hangingPunct="0">
              <a:spcBef>
                <a:spcPts val="200"/>
              </a:spcBef>
              <a:buFont typeface="Calibri Light" panose="020F0302020204030204" pitchFamily="34" charset="0"/>
              <a:buChar char="-"/>
            </a:pPr>
            <a:r>
              <a:rPr lang="fr-FR" sz="36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Instruction des dossiers d’autorisation commerciale (pour passage en CDAC). </a:t>
            </a:r>
            <a:r>
              <a:rPr lang="fr-FR" sz="3600" dirty="0">
                <a:solidFill>
                  <a:srgbClr val="1F3864"/>
                </a:solidFill>
                <a:latin typeface="Calibri" panose="020F0502020204030204" pitchFamily="34" charset="0"/>
                <a:ea typeface="Times New Roman" panose="02020603050405020304" pitchFamily="18" charset="0"/>
                <a:cs typeface="Calibri" panose="020F0502020204030204" pitchFamily="34" charset="0"/>
              </a:rPr>
              <a:t>Nombre </a:t>
            </a:r>
            <a:r>
              <a:rPr lang="fr-FR" sz="36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de dossier traités : 1</a:t>
            </a:r>
            <a:endPar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hangingPunct="0">
              <a:buFont typeface="Calibri Light" panose="020F0302020204030204" pitchFamily="34" charset="0"/>
              <a:buChar char="-"/>
            </a:pPr>
            <a:r>
              <a:rPr lang="fr-FR" sz="36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Instruction des dossiers relatifs à la ressource en eau (SAGE). Nombre de dossier : 0</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hangingPunct="0">
              <a:buFont typeface="Calibri Light" panose="020F0302020204030204" pitchFamily="34" charset="0"/>
              <a:buChar char="-"/>
            </a:pPr>
            <a:r>
              <a:rPr lang="fr-FR" sz="36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Instruction de dossiers sollicitant des avis en qualité de Personne Publique Associée (SRADDET, PLUi, …).Nombre de dossiers : 2</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hangingPunct="0">
              <a:spcBef>
                <a:spcPts val="200"/>
              </a:spcBef>
              <a:buFont typeface="Calibri Light" panose="020F0302020204030204" pitchFamily="34" charset="0"/>
              <a:buChar char="-"/>
            </a:pPr>
            <a:r>
              <a:rPr lang="fr-FR" sz="36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Instruction des dossiers de préservation des espaces naturels, agricoles et forestiers (pour passage en CDPENAF). Nombre de dossiers : 18</a:t>
            </a:r>
            <a:endPar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hangingPunct="0">
              <a:spcBef>
                <a:spcPts val="200"/>
              </a:spcBef>
              <a:buFont typeface="Calibri Light" panose="020F0302020204030204" pitchFamily="34" charset="0"/>
              <a:buChar char="-"/>
            </a:pPr>
            <a:r>
              <a:rPr lang="fr-FR" sz="36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Sensibilisation à la prise en compte des enjeux du ZAN dans les documents</a:t>
            </a:r>
            <a:r>
              <a:rPr lang="fr-FR"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d’urbanisme </a:t>
            </a:r>
            <a:endPar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hangingPunct="0">
              <a:spcBef>
                <a:spcPts val="200"/>
              </a:spcBef>
              <a:buFont typeface="Calibri Light" panose="020F0302020204030204" pitchFamily="34" charset="0"/>
              <a:buChar char="-"/>
            </a:pPr>
            <a:r>
              <a:rPr lang="fr-FR" sz="3600" dirty="0">
                <a:solidFill>
                  <a:srgbClr val="1F3864"/>
                </a:solidFill>
                <a:effectLst/>
                <a:latin typeface="Calibri" panose="020F0502020204030204" pitchFamily="34" charset="0"/>
                <a:ea typeface="Times New Roman" panose="02020603050405020304" pitchFamily="18" charset="0"/>
                <a:cs typeface="Calibri" panose="020F0502020204030204" pitchFamily="34" charset="0"/>
              </a:rPr>
              <a:t>Création des bases de données et tableaux issus du portail national de l’artificialisation aux niveaux du SCoT, des Intercommunalités et des communes,</a:t>
            </a:r>
          </a:p>
          <a:p>
            <a:pPr marL="342900" lvl="0" indent="-342900" algn="just" hangingPunct="0">
              <a:spcBef>
                <a:spcPts val="200"/>
              </a:spcBef>
              <a:buFont typeface="Calibri Light" panose="020F0302020204030204" pitchFamily="34" charset="0"/>
              <a:buChar char="-"/>
            </a:pPr>
            <a:r>
              <a:rPr lang="fr-FR"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Les productions de nos trois stagiaires Master DTAE ont été restituées aux membres du Scota qui étaient présents en nombre :</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1333500" lvl="1" indent="-342900" hangingPunct="0">
              <a:buFont typeface="Calibri Light" panose="020F0302020204030204" pitchFamily="34" charset="0"/>
              <a:buChar char="-"/>
            </a:pPr>
            <a:r>
              <a:rPr lang="fr-FR"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Travail sur les interconnexions des réseaux d’eau potable à l’échelle du SCOT</a:t>
            </a:r>
            <a:endParaRPr lang="fr-FR" sz="3600" dirty="0">
              <a:latin typeface="Calibri" panose="020F0502020204030204" pitchFamily="34" charset="0"/>
              <a:ea typeface="Times New Roman" panose="02020603050405020304" pitchFamily="18" charset="0"/>
              <a:cs typeface="Calibri" panose="020F0502020204030204" pitchFamily="34" charset="0"/>
            </a:endParaRPr>
          </a:p>
          <a:p>
            <a:pPr marL="1333500" lvl="1" indent="-342900" hangingPunct="0">
              <a:buFont typeface="Calibri Light" panose="020F0302020204030204" pitchFamily="34" charset="0"/>
              <a:buChar char="-"/>
            </a:pPr>
            <a:r>
              <a:rPr lang="fr-FR"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Travail sur la méthanisation à l’échelle du SCoT</a:t>
            </a:r>
            <a:endParaRPr lang="fr-FR" sz="3600" dirty="0">
              <a:latin typeface="Calibri" panose="020F0502020204030204" pitchFamily="34" charset="0"/>
              <a:ea typeface="Times New Roman" panose="02020603050405020304" pitchFamily="18" charset="0"/>
              <a:cs typeface="Calibri" panose="020F0502020204030204" pitchFamily="34" charset="0"/>
            </a:endParaRPr>
          </a:p>
          <a:p>
            <a:pPr marL="1333500" lvl="1" indent="-342900" hangingPunct="0">
              <a:buFont typeface="Calibri Light" panose="020F0302020204030204" pitchFamily="34" charset="0"/>
              <a:buChar char="-"/>
            </a:pPr>
            <a:r>
              <a:rPr lang="fr-FR" sz="3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Travail sur les mobilités douces</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hangingPunct="0">
              <a:spcBef>
                <a:spcPts val="200"/>
              </a:spcBef>
              <a:buFont typeface="Calibri Light" panose="020F0302020204030204" pitchFamily="34" charset="0"/>
              <a:buChar char="-"/>
            </a:pPr>
            <a:endParaRPr lang="fr-FR" sz="2800" b="1"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319592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sz="quarter" idx="13"/>
          </p:nvPr>
        </p:nvSpPr>
        <p:spPr>
          <a:prstGeom prst="rect">
            <a:avLst/>
          </a:prstGeom>
        </p:spPr>
        <p:txBody>
          <a:bodyPr/>
          <a:lstStyle/>
          <a:p>
            <a:r>
              <a:rPr lang="fr-FR" dirty="0"/>
              <a:t>Monsieur Michel MATHISSART</a:t>
            </a:r>
            <a:endParaRPr dirty="0"/>
          </a:p>
        </p:txBody>
      </p:sp>
      <p:sp>
        <p:nvSpPr>
          <p:cNvPr id="403" name="Shape 403"/>
          <p:cNvSpPr>
            <a:spLocks noGrp="1"/>
          </p:cNvSpPr>
          <p:nvPr>
            <p:ph type="body" sz="quarter" idx="14"/>
          </p:nvPr>
        </p:nvSpPr>
        <p:spPr>
          <a:prstGeom prst="rect">
            <a:avLst/>
          </a:prstGeom>
        </p:spPr>
        <p:txBody>
          <a:bodyPr/>
          <a:lstStyle/>
          <a:p>
            <a:pPr marL="0" marR="0" lvl="0" indent="0" algn="l" defTabSz="1828800" rtl="0" eaLnBrk="1" fontAlgn="auto" latinLnBrk="0" hangingPunct="1">
              <a:lnSpc>
                <a:spcPct val="90000"/>
              </a:lnSpc>
              <a:spcBef>
                <a:spcPts val="2000"/>
              </a:spcBef>
              <a:spcAft>
                <a:spcPts val="0"/>
              </a:spcAft>
              <a:buClrTx/>
              <a:buSzTx/>
              <a:buFontTx/>
              <a:buNone/>
              <a:tabLst/>
              <a:defRPr/>
            </a:pPr>
            <a:r>
              <a:rPr kumimoji="0" lang="fr-FR" sz="5600" b="0" i="0" u="none" strike="noStrike" kern="0" cap="none" spc="0" normalizeH="0" baseline="0" noProof="0" dirty="0">
                <a:ln>
                  <a:noFill/>
                </a:ln>
                <a:solidFill>
                  <a:srgbClr val="7499CE">
                    <a:hueOff val="3956102"/>
                    <a:satOff val="-37830"/>
                    <a:lumOff val="-30327"/>
                  </a:srgbClr>
                </a:solidFill>
                <a:effectLst/>
                <a:uLnTx/>
                <a:uFillTx/>
                <a:latin typeface="Fira Sans Regular"/>
                <a:sym typeface="Fira Sans Regular"/>
              </a:rPr>
              <a:t>Rapport d’Orientation Budgétaire 2022</a:t>
            </a:r>
          </a:p>
          <a:p>
            <a:endParaRPr dirty="0"/>
          </a:p>
        </p:txBody>
      </p:sp>
      <p:sp>
        <p:nvSpPr>
          <p:cNvPr id="401" name="Shape 4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6</a:t>
            </a:fld>
            <a:endParaRPr/>
          </a:p>
        </p:txBody>
      </p:sp>
      <p:sp>
        <p:nvSpPr>
          <p:cNvPr id="6" name="Shape 400">
            <a:extLst>
              <a:ext uri="{FF2B5EF4-FFF2-40B4-BE49-F238E27FC236}">
                <a16:creationId xmlns:a16="http://schemas.microsoft.com/office/drawing/2014/main" id="{FF2FADE9-D7E1-4A35-86E1-07FC5CBEB36E}"/>
              </a:ext>
            </a:extLst>
          </p:cNvPr>
          <p:cNvSpPr/>
          <p:nvPr/>
        </p:nvSpPr>
        <p:spPr>
          <a:xfrm>
            <a:off x="3374930" y="2963642"/>
            <a:ext cx="20172659" cy="1985157"/>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marL="685800" indent="-685800" algn="l">
              <a:buFont typeface="Wingdings" panose="05000000000000000000" pitchFamily="2" charset="2"/>
              <a:buChar char="§"/>
            </a:pPr>
            <a:endParaRPr lang="fr-FR" sz="1800" dirty="0">
              <a:solidFill>
                <a:srgbClr val="574B5C"/>
              </a:solidFill>
            </a:endParaRPr>
          </a:p>
          <a:p>
            <a:pPr algn="l">
              <a:defRPr sz="5200">
                <a:solidFill>
                  <a:schemeClr val="accent3">
                    <a:hueOff val="3956102"/>
                    <a:satOff val="-37830"/>
                    <a:lumOff val="-30327"/>
                  </a:schemeClr>
                </a:solidFill>
              </a:defRPr>
            </a:pPr>
            <a:endParaRPr lang="fr-FR" dirty="0"/>
          </a:p>
          <a:p>
            <a:pPr algn="l">
              <a:defRPr sz="5200">
                <a:solidFill>
                  <a:schemeClr val="accent3">
                    <a:hueOff val="3956102"/>
                    <a:satOff val="-37830"/>
                    <a:lumOff val="-30327"/>
                  </a:schemeClr>
                </a:solidFill>
              </a:defRPr>
            </a:pPr>
            <a:endParaRPr sz="2000" dirty="0"/>
          </a:p>
        </p:txBody>
      </p:sp>
      <p:sp>
        <p:nvSpPr>
          <p:cNvPr id="12" name="Shape 400">
            <a:extLst>
              <a:ext uri="{FF2B5EF4-FFF2-40B4-BE49-F238E27FC236}">
                <a16:creationId xmlns:a16="http://schemas.microsoft.com/office/drawing/2014/main" id="{51E71516-B7C6-1D47-8D6D-9364CC4A2357}"/>
              </a:ext>
            </a:extLst>
          </p:cNvPr>
          <p:cNvSpPr/>
          <p:nvPr/>
        </p:nvSpPr>
        <p:spPr>
          <a:xfrm>
            <a:off x="3966583" y="9076767"/>
            <a:ext cx="20172659" cy="99437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3" name="Shape 400">
            <a:extLst>
              <a:ext uri="{FF2B5EF4-FFF2-40B4-BE49-F238E27FC236}">
                <a16:creationId xmlns:a16="http://schemas.microsoft.com/office/drawing/2014/main" id="{B9A46666-551C-A44B-AFB2-A1626B00E628}"/>
              </a:ext>
            </a:extLst>
          </p:cNvPr>
          <p:cNvSpPr/>
          <p:nvPr/>
        </p:nvSpPr>
        <p:spPr>
          <a:xfrm>
            <a:off x="3966583" y="10752358"/>
            <a:ext cx="20172659" cy="99437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4" name="ZoneTexte 13">
            <a:extLst>
              <a:ext uri="{FF2B5EF4-FFF2-40B4-BE49-F238E27FC236}">
                <a16:creationId xmlns:a16="http://schemas.microsoft.com/office/drawing/2014/main" id="{737F3B8F-572A-44CA-9A29-0B82E4AC2665}"/>
              </a:ext>
            </a:extLst>
          </p:cNvPr>
          <p:cNvSpPr txBox="1"/>
          <p:nvPr/>
        </p:nvSpPr>
        <p:spPr>
          <a:xfrm>
            <a:off x="1102658" y="2271890"/>
            <a:ext cx="22444931" cy="10837134"/>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15340" indent="83820" algn="l"/>
            <a:r>
              <a:rPr lang="fr-FR" sz="3600" b="0" u="sng"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Actions en cours</a:t>
            </a:r>
            <a:endParaRPr lang="fr-FR" sz="3600" b="1" dirty="0">
              <a:effectLst/>
              <a:latin typeface="Calibri" panose="020F0502020204030204" pitchFamily="34" charset="0"/>
              <a:cs typeface="Calibri" panose="020F0502020204030204" pitchFamily="34" charset="0"/>
            </a:endParaRPr>
          </a:p>
          <a:p>
            <a:pPr marL="342900" lvl="0" indent="-342900" algn="l">
              <a:buFont typeface="Calibri Light" panose="020F0302020204030204" pitchFamily="34" charset="0"/>
              <a:buChar char="-"/>
            </a:pPr>
            <a:r>
              <a:rPr lang="fr-FR" sz="3600" b="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Instruction des dossiers</a:t>
            </a:r>
            <a:r>
              <a:rPr lang="fr-FR" sz="3600" b="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d’urbanisme pour avis simple et notes d’observations</a:t>
            </a:r>
            <a:endParaRPr lang="fr-FR" sz="3600" b="1"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a:buFont typeface="Calibri Light" panose="020F0302020204030204" pitchFamily="34" charset="0"/>
              <a:buChar char="-"/>
            </a:pPr>
            <a:r>
              <a:rPr lang="fr-FR" sz="3600" b="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Instruction des dossiers d’autorisation commerciale pour passage en CDAC</a:t>
            </a:r>
            <a:endParaRPr lang="fr-FR" sz="3600" b="1"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a:buFont typeface="Calibri Light" panose="020F0302020204030204" pitchFamily="34" charset="0"/>
              <a:buChar char="-"/>
            </a:pPr>
            <a:r>
              <a:rPr lang="fr-FR" sz="3600" b="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Sensibilisation à la prise en compte des orientations du SCoT dans les documents d’urbanisme par des réunions d’informations avec les EPCI et réunions de conseils préalables à l’arrêt de leurs documents.</a:t>
            </a:r>
            <a:endParaRPr lang="fr-FR" sz="3600" b="1"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Travail collaboratif étroit et rôle facilitateur entre les EPCI, la DDTM, les chambres consulaires et bureaux d’études dans le cadre de la mission d’accompagnement</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1</a:t>
            </a:r>
            <a:r>
              <a:rPr lang="fr-FR" sz="3600" baseline="300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ère</a:t>
            </a: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 vice-présidence à la Fédération Nationale des SCoT - Suivi des dossiers politiques et techniques « nationaux ».</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Membre du Comité de Pilotage de l’étude suivi et mise en œuvre du SCoT menée par la Fédération Nationale des SCoT</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Membre du comité de pilotage de la création des Ateliers Régionaux de l’Aménagement</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Participation au Copil PCAET CC Sud Artois et aux différents ateliers</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Participation au COPIL Plan de Déplacement Simplifié CC Sud Artois</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Travail sur les mobilités douces : groupe de travail CUA </a:t>
            </a:r>
            <a:r>
              <a:rPr lang="fr-FR" sz="3600" dirty="0" err="1">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Crinchon</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Appropriation de </a:t>
            </a:r>
            <a:r>
              <a:rPr lang="fr-FR" sz="3600" dirty="0" err="1">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Observ’Eau</a:t>
            </a: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 par les acteurs du territoire</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429299681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sz="quarter" idx="13"/>
          </p:nvPr>
        </p:nvSpPr>
        <p:spPr>
          <a:prstGeom prst="rect">
            <a:avLst/>
          </a:prstGeom>
        </p:spPr>
        <p:txBody>
          <a:bodyPr/>
          <a:lstStyle/>
          <a:p>
            <a:r>
              <a:rPr lang="fr-FR" dirty="0"/>
              <a:t>Monsieur Michel MATHISSART</a:t>
            </a:r>
            <a:endParaRPr dirty="0"/>
          </a:p>
        </p:txBody>
      </p:sp>
      <p:sp>
        <p:nvSpPr>
          <p:cNvPr id="403" name="Shape 403"/>
          <p:cNvSpPr>
            <a:spLocks noGrp="1"/>
          </p:cNvSpPr>
          <p:nvPr>
            <p:ph type="body" sz="quarter" idx="14"/>
          </p:nvPr>
        </p:nvSpPr>
        <p:spPr>
          <a:prstGeom prst="rect">
            <a:avLst/>
          </a:prstGeom>
        </p:spPr>
        <p:txBody>
          <a:bodyPr/>
          <a:lstStyle/>
          <a:p>
            <a:pPr marL="0" marR="0" lvl="0" indent="0" algn="l" defTabSz="1828800" rtl="0" eaLnBrk="1" fontAlgn="auto" latinLnBrk="0" hangingPunct="1">
              <a:lnSpc>
                <a:spcPct val="90000"/>
              </a:lnSpc>
              <a:spcBef>
                <a:spcPts val="2000"/>
              </a:spcBef>
              <a:spcAft>
                <a:spcPts val="0"/>
              </a:spcAft>
              <a:buClrTx/>
              <a:buSzTx/>
              <a:buFontTx/>
              <a:buNone/>
              <a:tabLst/>
              <a:defRPr/>
            </a:pPr>
            <a:r>
              <a:rPr kumimoji="0" lang="fr-FR" sz="5600" b="0" i="0" u="none" strike="noStrike" kern="0" cap="none" spc="0" normalizeH="0" baseline="0" noProof="0" dirty="0">
                <a:ln>
                  <a:noFill/>
                </a:ln>
                <a:solidFill>
                  <a:srgbClr val="7499CE">
                    <a:hueOff val="3956102"/>
                    <a:satOff val="-37830"/>
                    <a:lumOff val="-30327"/>
                  </a:srgbClr>
                </a:solidFill>
                <a:effectLst/>
                <a:uLnTx/>
                <a:uFillTx/>
                <a:latin typeface="Fira Sans Regular"/>
                <a:sym typeface="Fira Sans Regular"/>
              </a:rPr>
              <a:t>Rapport d’Orientation Budgétaire 2022</a:t>
            </a:r>
          </a:p>
        </p:txBody>
      </p:sp>
      <p:sp>
        <p:nvSpPr>
          <p:cNvPr id="401" name="Shape 4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7</a:t>
            </a:fld>
            <a:endParaRPr/>
          </a:p>
        </p:txBody>
      </p:sp>
      <p:sp>
        <p:nvSpPr>
          <p:cNvPr id="6" name="Shape 400">
            <a:extLst>
              <a:ext uri="{FF2B5EF4-FFF2-40B4-BE49-F238E27FC236}">
                <a16:creationId xmlns:a16="http://schemas.microsoft.com/office/drawing/2014/main" id="{FF2FADE9-D7E1-4A35-86E1-07FC5CBEB36E}"/>
              </a:ext>
            </a:extLst>
          </p:cNvPr>
          <p:cNvSpPr/>
          <p:nvPr/>
        </p:nvSpPr>
        <p:spPr>
          <a:xfrm>
            <a:off x="1775012" y="2963642"/>
            <a:ext cx="21772577" cy="10995572"/>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marL="685800" indent="-685800" algn="l">
              <a:buFont typeface="Wingdings" panose="05000000000000000000" pitchFamily="2" charset="2"/>
              <a:buChar char="§"/>
            </a:pPr>
            <a:endParaRPr lang="fr-FR" sz="1800" dirty="0">
              <a:solidFill>
                <a:srgbClr val="0070C0"/>
              </a:solidFill>
            </a:endParaRPr>
          </a:p>
          <a:p>
            <a:pPr marL="449580" indent="449580" algn="l" hangingPunct="0"/>
            <a:r>
              <a:rPr lang="fr-FR"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C-Ressources Humaines</a:t>
            </a:r>
            <a:endParaRPr lang="fr-FR"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pPr hangingPunct="0"/>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457200" algn="l" hangingPunct="0"/>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 </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2 recrutements en 2021 Christian Parsy Directeur (1 avril 2021), Fanny Leleu Chargée de mission évaluation suivi du SCoT (1 décembre 2021), </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Suivi par une activité accessoire de la paye et des finances </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Adhésion à la médecine du travail  (13 octobre 2021)</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Suivi des contentieux préfectoraux en ressources humaines aboutissant à la mutation du directeur à la CUA pour une mise à disposition au Scota</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Retour d’un agent malade à mi-temps thérapeutique (1 juillet 2021)</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buFont typeface="Calibri Light" panose="020F0302020204030204" pitchFamily="34" charset="0"/>
              <a:buChar char="-"/>
            </a:pPr>
            <a:r>
              <a:rPr lang="fr-FR" sz="3600" dirty="0">
                <a:solidFill>
                  <a:srgbClr val="092966"/>
                </a:solidFill>
                <a:effectLst/>
                <a:latin typeface="Calibri" panose="020F0502020204030204" pitchFamily="34" charset="0"/>
                <a:ea typeface="Times New Roman" panose="02020603050405020304" pitchFamily="18" charset="0"/>
                <a:cs typeface="Calibri" panose="020F0502020204030204" pitchFamily="34" charset="0"/>
              </a:rPr>
              <a:t>1 accident du travail (7 juillet 2021)</a:t>
            </a:r>
          </a:p>
          <a:p>
            <a:pPr marL="342900" lvl="0" indent="-342900" algn="l" hangingPunct="0">
              <a:buFont typeface="Calibri Light" panose="020F0302020204030204" pitchFamily="34" charset="0"/>
              <a:buChar char="-"/>
            </a:pPr>
            <a:r>
              <a:rPr lang="fr-FR" sz="3600" dirty="0">
                <a:solidFill>
                  <a:srgbClr val="092966"/>
                </a:solidFill>
                <a:latin typeface="Calibri" panose="020F0502020204030204" pitchFamily="34" charset="0"/>
                <a:ea typeface="Times New Roman" panose="02020603050405020304" pitchFamily="18" charset="0"/>
                <a:cs typeface="Calibri" panose="020F0502020204030204" pitchFamily="34" charset="0"/>
              </a:rPr>
              <a:t>3 stagiaires présents 4 mois sur l’inter connexion réseau d’eau potables, la méthanisation et l’actualisation étude mobilité douce </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algn="l">
              <a:defRPr sz="5200">
                <a:solidFill>
                  <a:schemeClr val="accent3">
                    <a:hueOff val="3956102"/>
                    <a:satOff val="-37830"/>
                    <a:lumOff val="-30327"/>
                  </a:schemeClr>
                </a:solidFill>
              </a:defRPr>
            </a:pPr>
            <a:endParaRPr lang="fr-FR" sz="3600" dirty="0">
              <a:latin typeface="Calibri" panose="020F0502020204030204" pitchFamily="34" charset="0"/>
              <a:cs typeface="Calibri" panose="020F0502020204030204" pitchFamily="34" charset="0"/>
            </a:endParaRPr>
          </a:p>
          <a:p>
            <a:pPr algn="l">
              <a:defRPr sz="5200">
                <a:solidFill>
                  <a:schemeClr val="accent3">
                    <a:hueOff val="3956102"/>
                    <a:satOff val="-37830"/>
                    <a:lumOff val="-30327"/>
                  </a:schemeClr>
                </a:solidFill>
              </a:defRPr>
            </a:pPr>
            <a:endParaRPr sz="2000" dirty="0"/>
          </a:p>
        </p:txBody>
      </p:sp>
      <p:sp>
        <p:nvSpPr>
          <p:cNvPr id="12" name="Shape 400">
            <a:extLst>
              <a:ext uri="{FF2B5EF4-FFF2-40B4-BE49-F238E27FC236}">
                <a16:creationId xmlns:a16="http://schemas.microsoft.com/office/drawing/2014/main" id="{51E71516-B7C6-1D47-8D6D-9364CC4A2357}"/>
              </a:ext>
            </a:extLst>
          </p:cNvPr>
          <p:cNvSpPr/>
          <p:nvPr/>
        </p:nvSpPr>
        <p:spPr>
          <a:xfrm>
            <a:off x="3966583" y="9076767"/>
            <a:ext cx="20172659" cy="99437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3" name="Shape 400">
            <a:extLst>
              <a:ext uri="{FF2B5EF4-FFF2-40B4-BE49-F238E27FC236}">
                <a16:creationId xmlns:a16="http://schemas.microsoft.com/office/drawing/2014/main" id="{B9A46666-551C-A44B-AFB2-A1626B00E628}"/>
              </a:ext>
            </a:extLst>
          </p:cNvPr>
          <p:cNvSpPr/>
          <p:nvPr/>
        </p:nvSpPr>
        <p:spPr>
          <a:xfrm>
            <a:off x="3966583" y="10752358"/>
            <a:ext cx="20172659" cy="99437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Tree>
    <p:extLst>
      <p:ext uri="{BB962C8B-B14F-4D97-AF65-F5344CB8AC3E}">
        <p14:creationId xmlns:p14="http://schemas.microsoft.com/office/powerpoint/2010/main" val="3631840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sz="quarter" idx="13"/>
          </p:nvPr>
        </p:nvSpPr>
        <p:spPr>
          <a:prstGeom prst="rect">
            <a:avLst/>
          </a:prstGeom>
        </p:spPr>
        <p:txBody>
          <a:bodyPr/>
          <a:lstStyle/>
          <a:p>
            <a:r>
              <a:rPr lang="fr-FR" dirty="0"/>
              <a:t>Monsieur Michel MATHISSART</a:t>
            </a:r>
            <a:endParaRPr dirty="0"/>
          </a:p>
        </p:txBody>
      </p:sp>
      <p:sp>
        <p:nvSpPr>
          <p:cNvPr id="403" name="Shape 403"/>
          <p:cNvSpPr>
            <a:spLocks noGrp="1"/>
          </p:cNvSpPr>
          <p:nvPr>
            <p:ph type="body" sz="quarter" idx="14"/>
          </p:nvPr>
        </p:nvSpPr>
        <p:spPr>
          <a:xfrm>
            <a:off x="2789969" y="927979"/>
            <a:ext cx="20757621" cy="1042417"/>
          </a:xfrm>
          <a:prstGeom prst="rect">
            <a:avLst/>
          </a:prstGeom>
        </p:spPr>
        <p:txBody>
          <a:bodyPr/>
          <a:lstStyle/>
          <a:p>
            <a:pPr marL="0" marR="0" lvl="0" indent="0" algn="l" defTabSz="1828800" rtl="0" eaLnBrk="1" fontAlgn="auto" latinLnBrk="0" hangingPunct="1">
              <a:lnSpc>
                <a:spcPct val="90000"/>
              </a:lnSpc>
              <a:spcBef>
                <a:spcPts val="2000"/>
              </a:spcBef>
              <a:spcAft>
                <a:spcPts val="0"/>
              </a:spcAft>
              <a:buClrTx/>
              <a:buSzTx/>
              <a:buFontTx/>
              <a:buNone/>
              <a:tabLst/>
              <a:defRPr/>
            </a:pPr>
            <a:r>
              <a:rPr kumimoji="0" lang="fr-FR" sz="5600" b="0" i="0" u="none" strike="noStrike" kern="0" cap="none" spc="0" normalizeH="0" baseline="0" noProof="0" dirty="0">
                <a:ln>
                  <a:noFill/>
                </a:ln>
                <a:solidFill>
                  <a:srgbClr val="7499CE">
                    <a:hueOff val="3956102"/>
                    <a:satOff val="-37830"/>
                    <a:lumOff val="-30327"/>
                  </a:srgbClr>
                </a:solidFill>
                <a:effectLst/>
                <a:uLnTx/>
                <a:uFillTx/>
                <a:latin typeface="Fira Sans Regular"/>
                <a:sym typeface="Fira Sans Regular"/>
              </a:rPr>
              <a:t>Rapport d’Orientation Budgétaire 2022</a:t>
            </a:r>
          </a:p>
        </p:txBody>
      </p:sp>
      <p:sp>
        <p:nvSpPr>
          <p:cNvPr id="401" name="Shape 401"/>
          <p:cNvSpPr>
            <a:spLocks noGrp="1"/>
          </p:cNvSpPr>
          <p:nvPr>
            <p:ph type="sldNum" sz="quarter" idx="2"/>
          </p:nvPr>
        </p:nvSpPr>
        <p:spPr>
          <a:prstGeom prst="rect">
            <a:avLst/>
          </a:prstGeom>
          <a:extLst>
            <a:ext uri="{C572A759-6A51-4108-AA02-DFA0A04FC94B}">
              <ma14:wrappingTextBoxFlag xmlns="" xmlns:ma14="http://schemas.microsoft.com/office/mac/drawingml/2011/main" val="1"/>
            </a:ext>
          </a:extLst>
        </p:spPr>
        <p:txBody>
          <a:bodyPr/>
          <a:lstStyle/>
          <a:p>
            <a:fld id="{86CB4B4D-7CA3-9044-876B-883B54F8677D}" type="slidenum">
              <a:t>8</a:t>
            </a:fld>
            <a:endParaRPr/>
          </a:p>
        </p:txBody>
      </p:sp>
      <p:sp>
        <p:nvSpPr>
          <p:cNvPr id="12" name="Shape 400">
            <a:extLst>
              <a:ext uri="{FF2B5EF4-FFF2-40B4-BE49-F238E27FC236}">
                <a16:creationId xmlns:a16="http://schemas.microsoft.com/office/drawing/2014/main" id="{51E71516-B7C6-1D47-8D6D-9364CC4A2357}"/>
              </a:ext>
            </a:extLst>
          </p:cNvPr>
          <p:cNvSpPr/>
          <p:nvPr/>
        </p:nvSpPr>
        <p:spPr>
          <a:xfrm>
            <a:off x="3966583" y="9076767"/>
            <a:ext cx="20172659" cy="99437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3" name="Shape 400">
            <a:extLst>
              <a:ext uri="{FF2B5EF4-FFF2-40B4-BE49-F238E27FC236}">
                <a16:creationId xmlns:a16="http://schemas.microsoft.com/office/drawing/2014/main" id="{B9A46666-551C-A44B-AFB2-A1626B00E628}"/>
              </a:ext>
            </a:extLst>
          </p:cNvPr>
          <p:cNvSpPr/>
          <p:nvPr/>
        </p:nvSpPr>
        <p:spPr>
          <a:xfrm>
            <a:off x="3966583" y="10752358"/>
            <a:ext cx="20172659" cy="994373"/>
          </a:xfrm>
          <a:prstGeom prst="rect">
            <a:avLst/>
          </a:prstGeom>
          <a:ln w="25400">
            <a:miter lim="400000"/>
          </a:ln>
          <a:extLst>
            <a:ext uri="{C572A759-6A51-4108-AA02-DFA0A04FC94B}">
              <ma14:wrappingTextBoxFlag xmlns="" xmlns:ma14="http://schemas.microsoft.com/office/mac/drawingml/2011/main"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4" name="ZoneTexte 13">
            <a:extLst>
              <a:ext uri="{FF2B5EF4-FFF2-40B4-BE49-F238E27FC236}">
                <a16:creationId xmlns:a16="http://schemas.microsoft.com/office/drawing/2014/main" id="{45E8B3A9-28E5-478B-BB9D-D10858A7CB1A}"/>
              </a:ext>
            </a:extLst>
          </p:cNvPr>
          <p:cNvSpPr txBox="1"/>
          <p:nvPr/>
        </p:nvSpPr>
        <p:spPr>
          <a:xfrm>
            <a:off x="1425388" y="2691284"/>
            <a:ext cx="22375906" cy="998510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indent="-274320" algn="l" hangingPunct="0">
              <a:spcBef>
                <a:spcPts val="1200"/>
              </a:spcBef>
            </a:pPr>
            <a:r>
              <a:rPr lang="fr-FR" sz="4800" b="1" kern="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rPr>
              <a:t>II – LES ORIENTATIONS 2022</a:t>
            </a:r>
          </a:p>
          <a:p>
            <a:pPr hangingPunct="0"/>
            <a:r>
              <a:rPr lang="fr-FR" sz="1100" dirty="0">
                <a:solidFill>
                  <a:srgbClr val="C00000"/>
                </a:solidFill>
                <a:effectLst/>
                <a:latin typeface="Arial" panose="020B0604020202020204" pitchFamily="34" charset="0"/>
                <a:ea typeface="Times New Roman" panose="02020603050405020304" pitchFamily="18" charset="0"/>
              </a:rPr>
              <a:t> </a:t>
            </a:r>
          </a:p>
          <a:p>
            <a:pPr marL="449580" indent="449580" algn="l" hangingPunct="0"/>
            <a:r>
              <a:rPr lang="fr-FR"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A – Objectifs stratégiques</a:t>
            </a:r>
            <a:endParaRPr lang="fr-FR"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spcBef>
                <a:spcPts val="200"/>
              </a:spcBef>
              <a:buFont typeface="Calibri Light" panose="020F0302020204030204" pitchFamily="34" charset="0"/>
              <a:buChar char="-"/>
            </a:pPr>
            <a:r>
              <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Se donner les moyens et les outils pour que le SCoT soit de plus en plus un dispositif au service du territoire et de son développement, répondant aux attentes et objectifs des élus et aux besoins des collectivités </a:t>
            </a:r>
          </a:p>
          <a:p>
            <a:pPr marL="342900" lvl="0" indent="-342900" algn="l" hangingPunct="0">
              <a:spcBef>
                <a:spcPts val="200"/>
              </a:spcBef>
              <a:buFont typeface="Calibri Light" panose="020F0302020204030204" pitchFamily="34" charset="0"/>
              <a:buChar char="-"/>
            </a:pPr>
            <a:r>
              <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Permettre les consultations et les partenariats les plus larges possibles pour faire remonter les besoins du terrain, consulter les Maires et les Présidents des EPCI, prendre en compte leurs attentes pour favoriser l’échelon local tout en respectant les contraintes légales et l’harmonisation sur l’ensemble du territoire </a:t>
            </a:r>
          </a:p>
          <a:p>
            <a:pPr marL="342900" lvl="0" indent="-342900" algn="l" hangingPunct="0">
              <a:spcBef>
                <a:spcPts val="200"/>
              </a:spcBef>
              <a:buFont typeface="Calibri Light" panose="020F0302020204030204" pitchFamily="34" charset="0"/>
              <a:buChar char="-"/>
            </a:pPr>
            <a:r>
              <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Continuer à développer concertation et partenariat, par la communication et les dispositifs participatifs </a:t>
            </a:r>
          </a:p>
          <a:p>
            <a:pPr marL="342900" lvl="0" indent="-342900" algn="l" hangingPunct="0">
              <a:spcBef>
                <a:spcPts val="200"/>
              </a:spcBef>
              <a:buFont typeface="Calibri Light" panose="020F0302020204030204" pitchFamily="34" charset="0"/>
              <a:buChar char="-"/>
            </a:pPr>
            <a:r>
              <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Renforcer le rôle de conseil et d’aide à la décision du Syndicat : mise à disposition de toutes les collectivités, par le biais du SIG de données, d’analyses, de cartes et de statistiques</a:t>
            </a:r>
          </a:p>
          <a:p>
            <a:pPr marL="342900" lvl="0" indent="-342900" algn="l" hangingPunct="0">
              <a:buFont typeface="Calibri Light" panose="020F0302020204030204" pitchFamily="34" charset="0"/>
              <a:buChar char="-"/>
            </a:pPr>
            <a:r>
              <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Préparer le suivi et l’évaluation du SCoT</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449580" indent="449580" algn="l"/>
            <a:r>
              <a:rPr lang="fr-FR" sz="36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B – Objectifs de gestion</a:t>
            </a:r>
            <a:endParaRPr lang="fr-FR" sz="3600"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l" hangingPunct="0">
              <a:spcBef>
                <a:spcPts val="200"/>
              </a:spcBef>
              <a:buFont typeface="Calibri Light" panose="020F0302020204030204" pitchFamily="34" charset="0"/>
              <a:buChar char="-"/>
            </a:pPr>
            <a:r>
              <a:rPr lang="fr-FR" sz="3600" b="1"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Optimiser le montant des participations demandées aux EPCI </a:t>
            </a:r>
          </a:p>
        </p:txBody>
      </p:sp>
    </p:spTree>
    <p:extLst>
      <p:ext uri="{BB962C8B-B14F-4D97-AF65-F5344CB8AC3E}">
        <p14:creationId xmlns:p14="http://schemas.microsoft.com/office/powerpoint/2010/main" val="20599183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Shape 402"/>
          <p:cNvSpPr>
            <a:spLocks noGrp="1"/>
          </p:cNvSpPr>
          <p:nvPr>
            <p:ph type="body" sz="quarter" idx="13"/>
          </p:nvPr>
        </p:nvSpPr>
        <p:spPr>
          <a:prstGeom prst="rect">
            <a:avLst/>
          </a:prstGeom>
        </p:spPr>
        <p:txBody>
          <a:bodyPr/>
          <a:lstStyle/>
          <a:p>
            <a:r>
              <a:rPr lang="fr-FR" dirty="0"/>
              <a:t>Monsieur Michel MATHISSART</a:t>
            </a:r>
            <a:endParaRPr dirty="0"/>
          </a:p>
        </p:txBody>
      </p:sp>
      <p:sp>
        <p:nvSpPr>
          <p:cNvPr id="403" name="Shape 403"/>
          <p:cNvSpPr>
            <a:spLocks noGrp="1"/>
          </p:cNvSpPr>
          <p:nvPr>
            <p:ph type="body" sz="quarter" idx="14"/>
          </p:nvPr>
        </p:nvSpPr>
        <p:spPr>
          <a:prstGeom prst="rect">
            <a:avLst/>
          </a:prstGeom>
        </p:spPr>
        <p:txBody>
          <a:bodyPr/>
          <a:lstStyle/>
          <a:p>
            <a:pPr marL="0" marR="0" lvl="0" indent="0" algn="l" defTabSz="1828800" rtl="0" eaLnBrk="1" fontAlgn="auto" latinLnBrk="0" hangingPunct="1">
              <a:lnSpc>
                <a:spcPct val="90000"/>
              </a:lnSpc>
              <a:spcBef>
                <a:spcPts val="2000"/>
              </a:spcBef>
              <a:spcAft>
                <a:spcPts val="0"/>
              </a:spcAft>
              <a:buClrTx/>
              <a:buSzTx/>
              <a:buFontTx/>
              <a:buNone/>
              <a:tabLst/>
              <a:defRPr/>
            </a:pPr>
            <a:r>
              <a:rPr kumimoji="0" lang="fr-FR" sz="5600" b="0" i="0" u="none" strike="noStrike" kern="0" cap="none" spc="0" normalizeH="0" baseline="0" noProof="0" dirty="0">
                <a:ln>
                  <a:noFill/>
                </a:ln>
                <a:solidFill>
                  <a:srgbClr val="7499CE">
                    <a:hueOff val="3956102"/>
                    <a:satOff val="-37830"/>
                    <a:lumOff val="-30327"/>
                  </a:srgbClr>
                </a:solidFill>
                <a:effectLst/>
                <a:uLnTx/>
                <a:uFillTx/>
                <a:latin typeface="Fira Sans Regular"/>
                <a:sym typeface="Fira Sans Regular"/>
              </a:rPr>
              <a:t>Rapport d’Orientation Budgétaire 2022</a:t>
            </a:r>
          </a:p>
        </p:txBody>
      </p:sp>
      <p:sp>
        <p:nvSpPr>
          <p:cNvPr id="401" name="Shape 40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fld id="{86CB4B4D-7CA3-9044-876B-883B54F8677D}" type="slidenum">
              <a:t>9</a:t>
            </a:fld>
            <a:endParaRPr/>
          </a:p>
        </p:txBody>
      </p:sp>
      <p:sp>
        <p:nvSpPr>
          <p:cNvPr id="12" name="Shape 400">
            <a:extLst>
              <a:ext uri="{FF2B5EF4-FFF2-40B4-BE49-F238E27FC236}">
                <a16:creationId xmlns:a16="http://schemas.microsoft.com/office/drawing/2014/main" id="{51E71516-B7C6-1D47-8D6D-9364CC4A2357}"/>
              </a:ext>
            </a:extLst>
          </p:cNvPr>
          <p:cNvSpPr/>
          <p:nvPr/>
        </p:nvSpPr>
        <p:spPr>
          <a:xfrm>
            <a:off x="3966583" y="9076767"/>
            <a:ext cx="20172659" cy="99437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13" name="Shape 400">
            <a:extLst>
              <a:ext uri="{FF2B5EF4-FFF2-40B4-BE49-F238E27FC236}">
                <a16:creationId xmlns:a16="http://schemas.microsoft.com/office/drawing/2014/main" id="{B9A46666-551C-A44B-AFB2-A1626B00E628}"/>
              </a:ext>
            </a:extLst>
          </p:cNvPr>
          <p:cNvSpPr/>
          <p:nvPr/>
        </p:nvSpPr>
        <p:spPr>
          <a:xfrm>
            <a:off x="3966583" y="10752358"/>
            <a:ext cx="20172659" cy="994373"/>
          </a:xfrm>
          <a:prstGeom prst="rect">
            <a:avLst/>
          </a:prstGeom>
          <a:ln w="25400">
            <a:miter lim="400000"/>
          </a:ln>
          <a:extLst>
            <a:ext uri="{C572A759-6A51-4108-AA02-DFA0A04FC94B}">
              <ma14:wrappingTextBoxFlag xmlns:ma14="http://schemas.microsoft.com/office/mac/drawingml/2011/main" xmlns="" val="1"/>
            </a:ext>
          </a:extLst>
        </p:spPr>
        <p:txBody>
          <a:bodyPr wrap="square" tIns="91439" bIns="91439">
            <a:spAutoFit/>
          </a:bodyPr>
          <a:lstStyle/>
          <a:p>
            <a:pPr algn="l">
              <a:defRPr sz="5200">
                <a:solidFill>
                  <a:schemeClr val="accent3">
                    <a:hueOff val="3956102"/>
                    <a:satOff val="-37830"/>
                    <a:lumOff val="-30327"/>
                  </a:schemeClr>
                </a:solidFill>
              </a:defRPr>
            </a:pPr>
            <a:endParaRPr sz="4400" dirty="0">
              <a:solidFill>
                <a:schemeClr val="tx1"/>
              </a:solidFill>
              <a:latin typeface="Fira Sans Light" panose="020B0403050000020004" pitchFamily="34" charset="0"/>
            </a:endParaRPr>
          </a:p>
        </p:txBody>
      </p:sp>
      <p:sp>
        <p:nvSpPr>
          <p:cNvPr id="9" name="ZoneTexte 8">
            <a:extLst>
              <a:ext uri="{FF2B5EF4-FFF2-40B4-BE49-F238E27FC236}">
                <a16:creationId xmlns:a16="http://schemas.microsoft.com/office/drawing/2014/main" id="{BB7CF1FE-A4D8-4449-9A42-770BCF826373}"/>
              </a:ext>
            </a:extLst>
          </p:cNvPr>
          <p:cNvSpPr txBox="1"/>
          <p:nvPr/>
        </p:nvSpPr>
        <p:spPr>
          <a:xfrm>
            <a:off x="995082" y="2357062"/>
            <a:ext cx="22552508" cy="1236082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49580" indent="449580" algn="just"/>
            <a:endParaRPr lang="fr-FR"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449580" indent="449580" algn="just"/>
            <a:r>
              <a:rPr lang="fr-FR"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 – Plan d’actions 2022</a:t>
            </a:r>
            <a:endParaRPr lang="fr-FR" sz="3600" dirty="0">
              <a:effectLst/>
              <a:latin typeface="Calibri" panose="020F0502020204030204" pitchFamily="34" charset="0"/>
              <a:ea typeface="Times New Roman" panose="02020603050405020304" pitchFamily="18" charset="0"/>
              <a:cs typeface="Calibri" panose="020F0502020204030204" pitchFamily="34" charset="0"/>
            </a:endParaRPr>
          </a:p>
          <a:p>
            <a:pPr marL="899160" indent="449580" algn="just"/>
            <a:endParaRPr lang="fr-FR" sz="3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a:p>
            <a:pPr marL="899160" indent="449580" algn="just"/>
            <a:r>
              <a:rPr lang="fr-FR" sz="3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L’exercice 2022 sera marqué notamment par la continuité de mise en œuvre du SCoT et l’engagement d’études internes consommation foncière, friches et carte scolaire</a:t>
            </a:r>
            <a:endParaRPr lang="fr-FR" sz="32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lgn="just" hangingPunct="0">
              <a:spcBef>
                <a:spcPts val="200"/>
              </a:spcBef>
              <a:buFont typeface="Calibri Light" panose="020F0302020204030204" pitchFamily="34" charset="0"/>
              <a:buChar char="-"/>
            </a:pPr>
            <a:r>
              <a:rPr lang="fr-FR" sz="3200" b="1"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Évaluation du SCoT</a:t>
            </a:r>
          </a:p>
          <a:p>
            <a:pPr marL="342900" marR="0" lvl="0" indent="-342900" algn="just" defTabSz="1828800" rtl="0" eaLnBrk="1" fontAlgn="auto" latinLnBrk="0" hangingPunct="0">
              <a:lnSpc>
                <a:spcPct val="130000"/>
              </a:lnSpc>
              <a:spcBef>
                <a:spcPts val="200"/>
              </a:spcBef>
              <a:spcAft>
                <a:spcPts val="0"/>
              </a:spcAft>
              <a:buClrTx/>
              <a:buSzTx/>
              <a:buFont typeface="Calibri Light" panose="020F0302020204030204" pitchFamily="34" charset="0"/>
              <a:buChar char="-"/>
              <a:tabLst/>
              <a:defRPr/>
            </a:pPr>
            <a:r>
              <a:rPr lang="fr-FR" sz="32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rPr>
              <a:t>Nous sommes parties prenantes dans une étude menée par la Fédération Nationale des SCoT portant sur la mise en œuvre des SCoT. L’objectif étant de mettre à disposition de ces membres une méthodologie, des outils, un observatoire, un vivier d’entraide entre SCoT</a:t>
            </a:r>
          </a:p>
          <a:p>
            <a:pPr marL="342900" marR="0" lvl="0" indent="-342900" algn="just" defTabSz="1828800" rtl="0" eaLnBrk="1" fontAlgn="auto" latinLnBrk="0" hangingPunct="0">
              <a:lnSpc>
                <a:spcPct val="130000"/>
              </a:lnSpc>
              <a:spcBef>
                <a:spcPts val="200"/>
              </a:spcBef>
              <a:spcAft>
                <a:spcPts val="0"/>
              </a:spcAft>
              <a:buClrTx/>
              <a:buSzTx/>
              <a:buFont typeface="Calibri Light" panose="020F0302020204030204" pitchFamily="34" charset="0"/>
              <a:buChar char="-"/>
              <a:tabLst/>
              <a:defRPr/>
            </a:pPr>
            <a:r>
              <a:rPr kumimoji="0" lang="fr-FR" sz="3200" b="1" i="0" u="none" strike="noStrike" kern="0" cap="none" spc="0" normalizeH="0" baseline="0" noProof="0" dirty="0">
                <a:ln>
                  <a:noFill/>
                </a:ln>
                <a:solidFill>
                  <a:srgbClr val="1F3763"/>
                </a:solidFill>
                <a:effectLst/>
                <a:uLnTx/>
                <a:uFillTx/>
                <a:latin typeface="Calibri" panose="020F0502020204030204" pitchFamily="34" charset="0"/>
                <a:ea typeface="Times New Roman" panose="02020603050405020304" pitchFamily="18" charset="0"/>
                <a:cs typeface="Calibri" panose="020F0502020204030204" pitchFamily="34" charset="0"/>
                <a:sym typeface="Fira Sans SemiBold"/>
              </a:rPr>
              <a:t>Mise en place d’un observatoire pour exploiter les données d’occupation des sols ainsi que les données statistiques nationales</a:t>
            </a:r>
          </a:p>
          <a:p>
            <a:pPr marR="0" lvl="0" algn="just" defTabSz="1828800" rtl="0" eaLnBrk="1" fontAlgn="auto" latinLnBrk="0" hangingPunct="0">
              <a:lnSpc>
                <a:spcPct val="130000"/>
              </a:lnSpc>
              <a:spcBef>
                <a:spcPts val="200"/>
              </a:spcBef>
              <a:spcAft>
                <a:spcPts val="0"/>
              </a:spcAft>
              <a:buClrTx/>
              <a:buSzTx/>
              <a:tabLst/>
              <a:defRPr/>
            </a:pPr>
            <a:r>
              <a:rPr lang="fr-FR" sz="3200" b="1" dirty="0">
                <a:solidFill>
                  <a:srgbClr val="1F3763"/>
                </a:solidFill>
                <a:latin typeface="Calibri" panose="020F0502020204030204" pitchFamily="34" charset="0"/>
                <a:ea typeface="Times New Roman" panose="02020603050405020304" pitchFamily="18" charset="0"/>
                <a:cs typeface="Calibri" panose="020F0502020204030204" pitchFamily="34" charset="0"/>
              </a:rPr>
              <a:t>	</a:t>
            </a:r>
            <a:r>
              <a:rPr kumimoji="0" lang="fr-FR" sz="3200" b="0" i="0" u="none" strike="noStrike" kern="0" cap="none" spc="0" normalizeH="0" baseline="0" noProof="0" dirty="0">
                <a:ln>
                  <a:noFill/>
                </a:ln>
                <a:solidFill>
                  <a:srgbClr val="1F3763"/>
                </a:solidFill>
                <a:effectLst/>
                <a:uLnTx/>
                <a:uFillTx/>
                <a:latin typeface="Calibri" panose="020F0502020204030204" pitchFamily="34" charset="0"/>
                <a:ea typeface="Times New Roman" panose="02020603050405020304" pitchFamily="18" charset="0"/>
                <a:cs typeface="Calibri" panose="020F0502020204030204" pitchFamily="34" charset="0"/>
                <a:sym typeface="Fira Sans SemiBold"/>
              </a:rPr>
              <a:t>Un travail a commencé dès la fin de l’année 2020, avec l’étude d’une proposition, faite par le cabinet EAU, 	d’un outil au service de la donnée et des territoires pour l’analyse, la réflexion stratégique, le suivi et l	’évaluation des projets. Cet outil, présenté lors du Bureau du 27 janvier</a:t>
            </a:r>
            <a:r>
              <a:rPr kumimoji="0" lang="fr-FR" sz="3200" b="0" i="0" u="none" strike="noStrike" kern="0" cap="none" spc="0" normalizeH="0" baseline="0" noProof="0" dirty="0">
                <a:ln>
                  <a:noFill/>
                </a:ln>
                <a:solidFill>
                  <a:srgbClr val="7E7E85"/>
                </a:solidFill>
                <a:effectLst/>
                <a:uLnTx/>
                <a:uFillTx/>
                <a:latin typeface="Calibri" panose="020F0502020204030204" pitchFamily="34" charset="0"/>
                <a:ea typeface="Times New Roman" panose="02020603050405020304" pitchFamily="18" charset="0"/>
                <a:cs typeface="Calibri" panose="020F0502020204030204" pitchFamily="34" charset="0"/>
                <a:sym typeface="Fira Sans SemiBold"/>
              </a:rPr>
              <a:t> </a:t>
            </a:r>
            <a:r>
              <a:rPr kumimoji="0" lang="fr-FR" sz="3200" b="0" i="0" u="none" strike="noStrike" kern="0" cap="none" spc="0" normalizeH="0" baseline="0" noProof="0" dirty="0">
                <a:ln>
                  <a:noFill/>
                </a:ln>
                <a:solidFill>
                  <a:srgbClr val="1F3763"/>
                </a:solidFill>
                <a:effectLst/>
                <a:uLnTx/>
                <a:uFillTx/>
                <a:latin typeface="Calibri" panose="020F0502020204030204" pitchFamily="34" charset="0"/>
                <a:ea typeface="Times New Roman" panose="02020603050405020304" pitchFamily="18" charset="0"/>
                <a:cs typeface="Calibri" panose="020F0502020204030204" pitchFamily="34" charset="0"/>
                <a:sym typeface="Fira Sans SemiBold"/>
              </a:rPr>
              <a:t>dernier a retenu toute l’attention des élus. Une présentation aux techniciens des trois EPCI, faite courant février, a confirmé l’intérêt d’une telle solution pour l’évaluation du SCoT, mais aussi pour les techniciens des EPCI. C’est pour cela que le Bureau a décidé de mettre à leur disposition, sans contrepartie financière, des accès partagés. Ce sera l’outil idéal pour mener à bien la mise en œuvre de notre document.</a:t>
            </a:r>
            <a:r>
              <a:rPr lang="fr-FR" sz="3200" dirty="0">
                <a:latin typeface="Calibri" panose="020F0502020204030204" pitchFamily="34" charset="0"/>
                <a:ea typeface="Times New Roman" panose="02020603050405020304" pitchFamily="18" charset="0"/>
                <a:cs typeface="Calibri" panose="020F0502020204030204" pitchFamily="34" charset="0"/>
              </a:rPr>
              <a:t> </a:t>
            </a:r>
            <a:r>
              <a:rPr kumimoji="0" lang="fr-FR" sz="3200" b="0" i="0" u="none" strike="noStrike" kern="0" cap="none" spc="0" normalizeH="0" baseline="0" noProof="0" dirty="0">
                <a:ln>
                  <a:noFill/>
                </a:ln>
                <a:solidFill>
                  <a:srgbClr val="1F3763"/>
                </a:solidFill>
                <a:effectLst/>
                <a:uLnTx/>
                <a:uFillTx/>
                <a:latin typeface="Calibri" panose="020F0502020204030204" pitchFamily="34" charset="0"/>
                <a:ea typeface="Times New Roman" panose="02020603050405020304" pitchFamily="18" charset="0"/>
                <a:cs typeface="Calibri" panose="020F0502020204030204" pitchFamily="34" charset="0"/>
                <a:sym typeface="Fira Sans SemiBold"/>
              </a:rPr>
              <a:t>L’outil a été déployé au sein des trois intercommunalités</a:t>
            </a:r>
            <a:endParaRPr kumimoji="0" lang="fr-FR" sz="3200" b="0" i="0" u="none" strike="noStrike" kern="0" cap="none" spc="0" normalizeH="0" baseline="0" noProof="0" dirty="0">
              <a:ln>
                <a:noFill/>
              </a:ln>
              <a:solidFill>
                <a:srgbClr val="7E7E85"/>
              </a:solidFill>
              <a:effectLst/>
              <a:uLnTx/>
              <a:uFillTx/>
              <a:latin typeface="Calibri" panose="020F0502020204030204" pitchFamily="34" charset="0"/>
              <a:ea typeface="Times New Roman" panose="02020603050405020304" pitchFamily="18" charset="0"/>
              <a:cs typeface="Calibri" panose="020F0502020204030204" pitchFamily="34" charset="0"/>
              <a:sym typeface="Fira Sans SemiBold"/>
            </a:endParaRPr>
          </a:p>
          <a:p>
            <a:pPr marL="1798320" marR="0" lvl="0" indent="0" algn="just" defTabSz="1828800" rtl="0" eaLnBrk="1" fontAlgn="auto" latinLnBrk="0" hangingPunct="0">
              <a:lnSpc>
                <a:spcPct val="130000"/>
              </a:lnSpc>
              <a:spcBef>
                <a:spcPts val="0"/>
              </a:spcBef>
              <a:spcAft>
                <a:spcPts val="0"/>
              </a:spcAft>
              <a:buClrTx/>
              <a:buSzTx/>
              <a:buFontTx/>
              <a:buNone/>
              <a:tabLst/>
              <a:defRPr/>
            </a:pPr>
            <a:r>
              <a:rPr kumimoji="0" lang="fr-FR" sz="3600" b="0" i="0" u="none" strike="noStrike" kern="0" cap="none" spc="0" normalizeH="0" baseline="0" noProof="0" dirty="0">
                <a:ln>
                  <a:noFill/>
                </a:ln>
                <a:solidFill>
                  <a:srgbClr val="1F3763"/>
                </a:solidFill>
                <a:effectLst/>
                <a:uLnTx/>
                <a:uFillTx/>
                <a:latin typeface="Calibri" panose="020F0502020204030204" pitchFamily="34" charset="0"/>
                <a:ea typeface="Times New Roman" panose="02020603050405020304" pitchFamily="18" charset="0"/>
                <a:cs typeface="Calibri" panose="020F0502020204030204" pitchFamily="34" charset="0"/>
                <a:sym typeface="Fira Sans SemiBold"/>
              </a:rPr>
              <a:t> </a:t>
            </a:r>
            <a:endParaRPr kumimoji="0" lang="fr-FR" sz="3600" b="0" i="0" u="none" strike="noStrike" kern="0" cap="none" spc="0" normalizeH="0" baseline="0" noProof="0" dirty="0">
              <a:ln>
                <a:noFill/>
              </a:ln>
              <a:solidFill>
                <a:srgbClr val="7E7E85"/>
              </a:solidFill>
              <a:effectLst/>
              <a:uLnTx/>
              <a:uFillTx/>
              <a:latin typeface="Calibri" panose="020F0502020204030204" pitchFamily="34" charset="0"/>
              <a:ea typeface="Times New Roman" panose="02020603050405020304" pitchFamily="18" charset="0"/>
              <a:cs typeface="Calibri" panose="020F0502020204030204" pitchFamily="34" charset="0"/>
              <a:sym typeface="Fira Sans SemiBold"/>
            </a:endParaRPr>
          </a:p>
          <a:p>
            <a:pPr marL="1798320" algn="just" hangingPunct="0"/>
            <a:endParaRPr lang="fr-FR" sz="3600" dirty="0">
              <a:solidFill>
                <a:srgbClr val="1F3763"/>
              </a:solidFill>
              <a:effectLst/>
              <a:latin typeface="Calibri" panose="020F0502020204030204" pitchFamily="34" charset="0"/>
              <a:ea typeface="Times New Roman" panose="02020603050405020304" pitchFamily="18" charset="0"/>
              <a:cs typeface="Calibri" panose="020F0502020204030204" pitchFamily="34" charset="0"/>
            </a:endParaRPr>
          </a:p>
          <a:p>
            <a:pPr marL="1798320" algn="just" hangingPunct="0"/>
            <a:endParaRPr lang="fr-FR" sz="1800" dirty="0">
              <a:effectLst/>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964126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Intro-Scota">
  <a:themeElements>
    <a:clrScheme name="Thème Office">
      <a:dk1>
        <a:srgbClr val="ECF0F1"/>
      </a:dk1>
      <a:lt1>
        <a:srgbClr val="7E7E85"/>
      </a:lt1>
      <a:dk2>
        <a:srgbClr val="A7A7A7"/>
      </a:dk2>
      <a:lt2>
        <a:srgbClr val="535353"/>
      </a:lt2>
      <a:accent1>
        <a:srgbClr val="98C7E4"/>
      </a:accent1>
      <a:accent2>
        <a:srgbClr val="844886"/>
      </a:accent2>
      <a:accent3>
        <a:srgbClr val="7499CE"/>
      </a:accent3>
      <a:accent4>
        <a:srgbClr val="DBB3B9"/>
      </a:accent4>
      <a:accent5>
        <a:srgbClr val="00AFCC"/>
      </a:accent5>
      <a:accent6>
        <a:srgbClr val="D5C7A5"/>
      </a:accent6>
      <a:hlink>
        <a:srgbClr val="0000FF"/>
      </a:hlink>
      <a:folHlink>
        <a:srgbClr val="FF00FF"/>
      </a:folHlink>
    </a:clrScheme>
    <a:fontScheme name="Thème Office">
      <a:majorFont>
        <a:latin typeface="Fira Sans Regular"/>
        <a:ea typeface="Fira Sans Regular"/>
        <a:cs typeface="Fira Sans Regular"/>
      </a:majorFont>
      <a:minorFont>
        <a:latin typeface="Fira Sans Regular"/>
        <a:ea typeface="Fira Sans Regular"/>
        <a:cs typeface="Fira Sans Regular"/>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ABCCE"/>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90000"/>
          </a:lnSpc>
          <a:spcBef>
            <a:spcPts val="2000"/>
          </a:spcBef>
          <a:spcAft>
            <a:spcPts val="0"/>
          </a:spcAft>
          <a:buClrTx/>
          <a:buSzTx/>
          <a:buFontTx/>
          <a:buNone/>
          <a:tabLst/>
          <a:defRPr kumimoji="0" sz="5000" b="0" i="1" u="none" strike="noStrike" cap="none" spc="0" normalizeH="0" baseline="0">
            <a:ln>
              <a:noFill/>
            </a:ln>
            <a:solidFill>
              <a:srgbClr val="7E7E85"/>
            </a:solidFill>
            <a:effectLst/>
            <a:uFillTx/>
            <a:latin typeface="+mn-lt"/>
            <a:ea typeface="+mn-ea"/>
            <a:cs typeface="+mn-cs"/>
            <a:sym typeface="Fira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ABCCE"/>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owerPoint" id="{6914C964-F3A3-B94B-9875-39869E93ADFA}" vid="{010238FB-B403-4F4C-AE8D-E06751FBC54C}"/>
    </a:ext>
  </a:extLst>
</a:theme>
</file>

<file path=ppt/theme/theme2.xml><?xml version="1.0" encoding="utf-8"?>
<a:theme xmlns:a="http://schemas.openxmlformats.org/drawingml/2006/main" name="Thème Office">
  <a:themeElements>
    <a:clrScheme name="Thème Office">
      <a:dk1>
        <a:srgbClr val="000000"/>
      </a:dk1>
      <a:lt1>
        <a:srgbClr val="FFFFFF"/>
      </a:lt1>
      <a:dk2>
        <a:srgbClr val="A7A7A7"/>
      </a:dk2>
      <a:lt2>
        <a:srgbClr val="535353"/>
      </a:lt2>
      <a:accent1>
        <a:srgbClr val="98C7E4"/>
      </a:accent1>
      <a:accent2>
        <a:srgbClr val="844886"/>
      </a:accent2>
      <a:accent3>
        <a:srgbClr val="7499CE"/>
      </a:accent3>
      <a:accent4>
        <a:srgbClr val="DBB3B9"/>
      </a:accent4>
      <a:accent5>
        <a:srgbClr val="00AFCC"/>
      </a:accent5>
      <a:accent6>
        <a:srgbClr val="D5C7A5"/>
      </a:accent6>
      <a:hlink>
        <a:srgbClr val="0000FF"/>
      </a:hlink>
      <a:folHlink>
        <a:srgbClr val="FF00FF"/>
      </a:folHlink>
    </a:clrScheme>
    <a:fontScheme name="Thème Office">
      <a:majorFont>
        <a:latin typeface="Fira Sans Regular"/>
        <a:ea typeface="Fira Sans Regular"/>
        <a:cs typeface="Fira Sans Regular"/>
      </a:majorFont>
      <a:minorFont>
        <a:latin typeface="Fira Sans Regular"/>
        <a:ea typeface="Fira Sans Regular"/>
        <a:cs typeface="Fira Sans Regular"/>
      </a:minorFont>
    </a:fontScheme>
    <a:fmtScheme name="Thèm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7ABCCE"/>
          </a:solidFill>
          <a:prstDash val="solid"/>
          <a:miter lim="800000"/>
        </a:ln>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90000"/>
          </a:lnSpc>
          <a:spcBef>
            <a:spcPts val="2000"/>
          </a:spcBef>
          <a:spcAft>
            <a:spcPts val="0"/>
          </a:spcAft>
          <a:buClrTx/>
          <a:buSzTx/>
          <a:buFontTx/>
          <a:buNone/>
          <a:tabLst/>
          <a:defRPr kumimoji="0" sz="5000" b="0" i="1" u="none" strike="noStrike" cap="none" spc="0" normalizeH="0" baseline="0">
            <a:ln>
              <a:noFill/>
            </a:ln>
            <a:solidFill>
              <a:srgbClr val="7E7E85"/>
            </a:solidFill>
            <a:effectLst/>
            <a:uFillTx/>
            <a:latin typeface="+mn-lt"/>
            <a:ea typeface="+mn-ea"/>
            <a:cs typeface="+mn-cs"/>
            <a:sym typeface="Fira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7ABCCE"/>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ctr" defTabSz="1828800" rtl="0" fontAlgn="auto" latinLnBrk="0" hangingPunct="0">
          <a:lnSpc>
            <a:spcPct val="130000"/>
          </a:lnSpc>
          <a:spcBef>
            <a:spcPts val="0"/>
          </a:spcBef>
          <a:spcAft>
            <a:spcPts val="0"/>
          </a:spcAft>
          <a:buClrTx/>
          <a:buSzTx/>
          <a:buFontTx/>
          <a:buNone/>
          <a:tabLst/>
          <a:defRPr kumimoji="0" sz="2000" b="0" i="0" u="none" strike="noStrike" cap="none" spc="0" normalizeH="0" baseline="0">
            <a:ln>
              <a:noFill/>
            </a:ln>
            <a:solidFill>
              <a:srgbClr val="7E7E85"/>
            </a:solidFill>
            <a:effectLst/>
            <a:uFillTx/>
            <a:latin typeface="Fira Sans SemiBold"/>
            <a:ea typeface="Fira Sans SemiBold"/>
            <a:cs typeface="Fira Sans SemiBold"/>
            <a:sym typeface="Fira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PowerPoint</Template>
  <TotalTime>2185</TotalTime>
  <Words>2383</Words>
  <Application>Microsoft Office PowerPoint</Application>
  <PresentationFormat>Personnalisé</PresentationFormat>
  <Paragraphs>402</Paragraphs>
  <Slides>27</Slides>
  <Notes>22</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27</vt:i4>
      </vt:variant>
    </vt:vector>
  </HeadingPairs>
  <TitlesOfParts>
    <vt:vector size="40" baseType="lpstr">
      <vt:lpstr>Arial</vt:lpstr>
      <vt:lpstr>Arial Narrow</vt:lpstr>
      <vt:lpstr>Calibri</vt:lpstr>
      <vt:lpstr>Calibri Light</vt:lpstr>
      <vt:lpstr>Courier New</vt:lpstr>
      <vt:lpstr>Fira Sans</vt:lpstr>
      <vt:lpstr>Fira Sans Light</vt:lpstr>
      <vt:lpstr>Fira Sans Regular</vt:lpstr>
      <vt:lpstr>Fira Sans SemiBold</vt:lpstr>
      <vt:lpstr>Roboto Bold</vt:lpstr>
      <vt:lpstr>Roboto Regular</vt:lpstr>
      <vt:lpstr>Wingdings</vt:lpstr>
      <vt:lpstr>Intro-Scota</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PARSY Christian</cp:lastModifiedBy>
  <cp:revision>272</cp:revision>
  <cp:lastPrinted>2022-03-09T07:38:11Z</cp:lastPrinted>
  <dcterms:created xsi:type="dcterms:W3CDTF">2017-05-11T10:22:25Z</dcterms:created>
  <dcterms:modified xsi:type="dcterms:W3CDTF">2022-03-10T07:24:25Z</dcterms:modified>
</cp:coreProperties>
</file>