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8"/>
  </p:notesMasterIdLst>
  <p:handoutMasterIdLst>
    <p:handoutMasterId r:id="rId69"/>
  </p:handoutMasterIdLst>
  <p:sldIdLst>
    <p:sldId id="465" r:id="rId2"/>
    <p:sldId id="533" r:id="rId3"/>
    <p:sldId id="470" r:id="rId4"/>
    <p:sldId id="509" r:id="rId5"/>
    <p:sldId id="510" r:id="rId6"/>
    <p:sldId id="507" r:id="rId7"/>
    <p:sldId id="516" r:id="rId8"/>
    <p:sldId id="594" r:id="rId9"/>
    <p:sldId id="511" r:id="rId10"/>
    <p:sldId id="513" r:id="rId11"/>
    <p:sldId id="518" r:id="rId12"/>
    <p:sldId id="522" r:id="rId13"/>
    <p:sldId id="526" r:id="rId14"/>
    <p:sldId id="523" r:id="rId15"/>
    <p:sldId id="524" r:id="rId16"/>
    <p:sldId id="525" r:id="rId17"/>
    <p:sldId id="527" r:id="rId18"/>
    <p:sldId id="528" r:id="rId19"/>
    <p:sldId id="529" r:id="rId20"/>
    <p:sldId id="530" r:id="rId21"/>
    <p:sldId id="547" r:id="rId22"/>
    <p:sldId id="531" r:id="rId23"/>
    <p:sldId id="532" r:id="rId24"/>
    <p:sldId id="601" r:id="rId25"/>
    <p:sldId id="603" r:id="rId26"/>
    <p:sldId id="536" r:id="rId27"/>
    <p:sldId id="538" r:id="rId28"/>
    <p:sldId id="539" r:id="rId29"/>
    <p:sldId id="540" r:id="rId30"/>
    <p:sldId id="541" r:id="rId31"/>
    <p:sldId id="542" r:id="rId32"/>
    <p:sldId id="543" r:id="rId33"/>
    <p:sldId id="546" r:id="rId34"/>
    <p:sldId id="595" r:id="rId35"/>
    <p:sldId id="597" r:id="rId36"/>
    <p:sldId id="598" r:id="rId37"/>
    <p:sldId id="599" r:id="rId38"/>
    <p:sldId id="600" r:id="rId39"/>
    <p:sldId id="568" r:id="rId40"/>
    <p:sldId id="606" r:id="rId41"/>
    <p:sldId id="604" r:id="rId42"/>
    <p:sldId id="550" r:id="rId43"/>
    <p:sldId id="551" r:id="rId44"/>
    <p:sldId id="552" r:id="rId45"/>
    <p:sldId id="519" r:id="rId46"/>
    <p:sldId id="569" r:id="rId47"/>
    <p:sldId id="574" r:id="rId48"/>
    <p:sldId id="576" r:id="rId49"/>
    <p:sldId id="575" r:id="rId50"/>
    <p:sldId id="570" r:id="rId51"/>
    <p:sldId id="578" r:id="rId52"/>
    <p:sldId id="571" r:id="rId53"/>
    <p:sldId id="582" r:id="rId54"/>
    <p:sldId id="584" r:id="rId55"/>
    <p:sldId id="581" r:id="rId56"/>
    <p:sldId id="583" r:id="rId57"/>
    <p:sldId id="585" r:id="rId58"/>
    <p:sldId id="579" r:id="rId59"/>
    <p:sldId id="572" r:id="rId60"/>
    <p:sldId id="586" r:id="rId61"/>
    <p:sldId id="588" r:id="rId62"/>
    <p:sldId id="591" r:id="rId63"/>
    <p:sldId id="589" r:id="rId64"/>
    <p:sldId id="590" r:id="rId65"/>
    <p:sldId id="573" r:id="rId66"/>
    <p:sldId id="607" r:id="rId6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564B5C"/>
    <a:srgbClr val="195D72"/>
    <a:srgbClr val="D6828B"/>
    <a:srgbClr val="D64C28"/>
    <a:srgbClr val="49C6FF"/>
    <a:srgbClr val="8AB19C"/>
    <a:srgbClr val="2BC17F"/>
    <a:srgbClr val="DC6F3E"/>
    <a:srgbClr val="748480"/>
    <a:srgbClr val="5ECC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60" autoAdjust="0"/>
    <p:restoredTop sz="99640" autoAdjust="0"/>
  </p:normalViewPr>
  <p:slideViewPr>
    <p:cSldViewPr snapToGrid="0" snapToObjects="1">
      <p:cViewPr>
        <p:scale>
          <a:sx n="150" d="100"/>
          <a:sy n="150" d="100"/>
        </p:scale>
        <p:origin x="-4136" y="-1320"/>
      </p:cViewPr>
      <p:guideLst>
        <p:guide orient="horz" pos="2160"/>
        <p:guide pos="2732"/>
      </p:guideLst>
    </p:cSldViewPr>
  </p:slideViewPr>
  <p:notesTextViewPr>
    <p:cViewPr>
      <p:scale>
        <a:sx n="100" d="100"/>
        <a:sy n="100" d="100"/>
      </p:scale>
      <p:origin x="0" y="0"/>
    </p:cViewPr>
  </p:notesTextViewPr>
  <p:sorterViewPr>
    <p:cViewPr>
      <p:scale>
        <a:sx n="66" d="100"/>
        <a:sy n="66" d="100"/>
      </p:scale>
      <p:origin x="0" y="69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5A853D-1414-A247-B7F3-8053514431E0}" type="datetimeFigureOut">
              <a:rPr lang="fr-FR" smtClean="0"/>
              <a:t>08/11/2017</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465C78-D634-8946-A19E-ECF6A77DC268}" type="slidenum">
              <a:rPr lang="fr-FR" smtClean="0"/>
              <a:t>‹#›</a:t>
            </a:fld>
            <a:endParaRPr lang="fr-FR"/>
          </a:p>
        </p:txBody>
      </p:sp>
    </p:spTree>
    <p:extLst>
      <p:ext uri="{BB962C8B-B14F-4D97-AF65-F5344CB8AC3E}">
        <p14:creationId xmlns:p14="http://schemas.microsoft.com/office/powerpoint/2010/main" val="303765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78C39-A996-E34D-8111-351563BC5C4A}" type="datetimeFigureOut">
              <a:rPr lang="fr-FR" smtClean="0"/>
              <a:t>08/11/2017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5E1E24-A076-9B4B-B24A-F281C72F5685}" type="slidenum">
              <a:rPr lang="fr-FR" smtClean="0"/>
              <a:t>‹#›</a:t>
            </a:fld>
            <a:endParaRPr lang="fr-FR"/>
          </a:p>
        </p:txBody>
      </p:sp>
    </p:spTree>
    <p:extLst>
      <p:ext uri="{BB962C8B-B14F-4D97-AF65-F5344CB8AC3E}">
        <p14:creationId xmlns:p14="http://schemas.microsoft.com/office/powerpoint/2010/main" val="7634415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et modifiez le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2190812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numéro de diapositive 5"/>
          <p:cNvSpPr>
            <a:spLocks noGrp="1"/>
          </p:cNvSpPr>
          <p:nvPr>
            <p:ph type="sldNum" sz="quarter" idx="12"/>
          </p:nvPr>
        </p:nvSpPr>
        <p:spPr/>
        <p:txBody>
          <a:bodyPr/>
          <a:lstStyle/>
          <a:p>
            <a:fld id="{7A81F7CE-4444-9B4E-BA04-AF37D21D0689}" type="slidenum">
              <a:rPr lang="fr-FR" smtClean="0"/>
              <a:t>‹#›</a:t>
            </a:fld>
            <a:endParaRPr lang="fr-FR"/>
          </a:p>
        </p:txBody>
      </p:sp>
    </p:spTree>
    <p:extLst>
      <p:ext uri="{BB962C8B-B14F-4D97-AF65-F5344CB8AC3E}">
        <p14:creationId xmlns:p14="http://schemas.microsoft.com/office/powerpoint/2010/main" val="182898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numéro de diapositive 5"/>
          <p:cNvSpPr>
            <a:spLocks noGrp="1"/>
          </p:cNvSpPr>
          <p:nvPr>
            <p:ph type="sldNum" sz="quarter" idx="12"/>
          </p:nvPr>
        </p:nvSpPr>
        <p:spPr/>
        <p:txBody>
          <a:bodyPr/>
          <a:lstStyle/>
          <a:p>
            <a:fld id="{7A81F7CE-4444-9B4E-BA04-AF37D21D0689}" type="slidenum">
              <a:rPr lang="fr-FR" smtClean="0"/>
              <a:t>‹#›</a:t>
            </a:fld>
            <a:endParaRPr lang="fr-FR"/>
          </a:p>
        </p:txBody>
      </p:sp>
    </p:spTree>
    <p:extLst>
      <p:ext uri="{BB962C8B-B14F-4D97-AF65-F5344CB8AC3E}">
        <p14:creationId xmlns:p14="http://schemas.microsoft.com/office/powerpoint/2010/main" val="131199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numéro de diapositive 5"/>
          <p:cNvSpPr>
            <a:spLocks noGrp="1"/>
          </p:cNvSpPr>
          <p:nvPr>
            <p:ph type="sldNum" sz="quarter" idx="12"/>
          </p:nvPr>
        </p:nvSpPr>
        <p:spPr/>
        <p:txBody>
          <a:bodyPr/>
          <a:lstStyle/>
          <a:p>
            <a:fld id="{7A81F7CE-4444-9B4E-BA04-AF37D21D0689}" type="slidenum">
              <a:rPr lang="fr-FR" smtClean="0"/>
              <a:t>‹#›</a:t>
            </a:fld>
            <a:endParaRPr lang="fr-FR"/>
          </a:p>
        </p:txBody>
      </p:sp>
    </p:spTree>
    <p:extLst>
      <p:ext uri="{BB962C8B-B14F-4D97-AF65-F5344CB8AC3E}">
        <p14:creationId xmlns:p14="http://schemas.microsoft.com/office/powerpoint/2010/main" val="86576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6" name="Espace réservé du numéro de diapositive 5"/>
          <p:cNvSpPr>
            <a:spLocks noGrp="1"/>
          </p:cNvSpPr>
          <p:nvPr>
            <p:ph type="sldNum" sz="quarter" idx="12"/>
          </p:nvPr>
        </p:nvSpPr>
        <p:spPr/>
        <p:txBody>
          <a:bodyPr/>
          <a:lstStyle/>
          <a:p>
            <a:fld id="{7A81F7CE-4444-9B4E-BA04-AF37D21D0689}" type="slidenum">
              <a:rPr lang="fr-FR" smtClean="0"/>
              <a:t>‹#›</a:t>
            </a:fld>
            <a:endParaRPr lang="fr-FR"/>
          </a:p>
        </p:txBody>
      </p:sp>
    </p:spTree>
    <p:extLst>
      <p:ext uri="{BB962C8B-B14F-4D97-AF65-F5344CB8AC3E}">
        <p14:creationId xmlns:p14="http://schemas.microsoft.com/office/powerpoint/2010/main" val="13842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numéro de diapositive 6"/>
          <p:cNvSpPr>
            <a:spLocks noGrp="1"/>
          </p:cNvSpPr>
          <p:nvPr>
            <p:ph type="sldNum" sz="quarter" idx="12"/>
          </p:nvPr>
        </p:nvSpPr>
        <p:spPr/>
        <p:txBody>
          <a:bodyPr/>
          <a:lstStyle/>
          <a:p>
            <a:fld id="{7A81F7CE-4444-9B4E-BA04-AF37D21D0689}" type="slidenum">
              <a:rPr lang="fr-FR" smtClean="0"/>
              <a:t>‹#›</a:t>
            </a:fld>
            <a:endParaRPr lang="fr-FR"/>
          </a:p>
        </p:txBody>
      </p:sp>
    </p:spTree>
    <p:extLst>
      <p:ext uri="{BB962C8B-B14F-4D97-AF65-F5344CB8AC3E}">
        <p14:creationId xmlns:p14="http://schemas.microsoft.com/office/powerpoint/2010/main" val="339981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9" name="Espace réservé du numéro de diapositive 8"/>
          <p:cNvSpPr>
            <a:spLocks noGrp="1"/>
          </p:cNvSpPr>
          <p:nvPr>
            <p:ph type="sldNum" sz="quarter" idx="12"/>
          </p:nvPr>
        </p:nvSpPr>
        <p:spPr/>
        <p:txBody>
          <a:bodyPr/>
          <a:lstStyle/>
          <a:p>
            <a:fld id="{7A81F7CE-4444-9B4E-BA04-AF37D21D0689}" type="slidenum">
              <a:rPr lang="fr-FR" smtClean="0"/>
              <a:t>‹#›</a:t>
            </a:fld>
            <a:endParaRPr lang="fr-FR"/>
          </a:p>
        </p:txBody>
      </p:sp>
    </p:spTree>
    <p:extLst>
      <p:ext uri="{BB962C8B-B14F-4D97-AF65-F5344CB8AC3E}">
        <p14:creationId xmlns:p14="http://schemas.microsoft.com/office/powerpoint/2010/main" val="137091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5" name="Espace réservé du numéro de diapositive 4"/>
          <p:cNvSpPr>
            <a:spLocks noGrp="1"/>
          </p:cNvSpPr>
          <p:nvPr>
            <p:ph type="sldNum" sz="quarter" idx="12"/>
          </p:nvPr>
        </p:nvSpPr>
        <p:spPr/>
        <p:txBody>
          <a:bodyPr/>
          <a:lstStyle/>
          <a:p>
            <a:fld id="{7A81F7CE-4444-9B4E-BA04-AF37D21D0689}" type="slidenum">
              <a:rPr lang="fr-FR" smtClean="0"/>
              <a:t>‹#›</a:t>
            </a:fld>
            <a:endParaRPr lang="fr-FR"/>
          </a:p>
        </p:txBody>
      </p:sp>
    </p:spTree>
    <p:extLst>
      <p:ext uri="{BB962C8B-B14F-4D97-AF65-F5344CB8AC3E}">
        <p14:creationId xmlns:p14="http://schemas.microsoft.com/office/powerpoint/2010/main" val="3213091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A81F7CE-4444-9B4E-BA04-AF37D21D0689}" type="slidenum">
              <a:rPr lang="fr-FR" smtClean="0"/>
              <a:t>‹#›</a:t>
            </a:fld>
            <a:endParaRPr lang="fr-FR"/>
          </a:p>
        </p:txBody>
      </p:sp>
    </p:spTree>
    <p:extLst>
      <p:ext uri="{BB962C8B-B14F-4D97-AF65-F5344CB8AC3E}">
        <p14:creationId xmlns:p14="http://schemas.microsoft.com/office/powerpoint/2010/main" val="193522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7A81F7CE-4444-9B4E-BA04-AF37D21D0689}" type="slidenum">
              <a:rPr lang="fr-FR" smtClean="0"/>
              <a:t>‹#›</a:t>
            </a:fld>
            <a:endParaRPr lang="fr-FR"/>
          </a:p>
        </p:txBody>
      </p:sp>
    </p:spTree>
    <p:extLst>
      <p:ext uri="{BB962C8B-B14F-4D97-AF65-F5344CB8AC3E}">
        <p14:creationId xmlns:p14="http://schemas.microsoft.com/office/powerpoint/2010/main" val="2481268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dirty="0"/>
          </a:p>
        </p:txBody>
      </p:sp>
      <p:sp>
        <p:nvSpPr>
          <p:cNvPr id="7" name="Espace réservé du numéro de diapositive 6"/>
          <p:cNvSpPr>
            <a:spLocks noGrp="1"/>
          </p:cNvSpPr>
          <p:nvPr>
            <p:ph type="sldNum" sz="quarter" idx="12"/>
          </p:nvPr>
        </p:nvSpPr>
        <p:spPr/>
        <p:txBody>
          <a:bodyPr/>
          <a:lstStyle/>
          <a:p>
            <a:fld id="{7A81F7CE-4444-9B4E-BA04-AF37D21D0689}" type="slidenum">
              <a:rPr lang="fr-FR" smtClean="0"/>
              <a:t>‹#›</a:t>
            </a:fld>
            <a:endParaRPr lang="fr-FR"/>
          </a:p>
        </p:txBody>
      </p:sp>
    </p:spTree>
    <p:extLst>
      <p:ext uri="{BB962C8B-B14F-4D97-AF65-F5344CB8AC3E}">
        <p14:creationId xmlns:p14="http://schemas.microsoft.com/office/powerpoint/2010/main" val="15248405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018924"/>
            <a:ext cx="8229600" cy="5107240"/>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Rectangle 6"/>
          <p:cNvSpPr/>
          <p:nvPr userDrawn="1"/>
        </p:nvSpPr>
        <p:spPr>
          <a:xfrm>
            <a:off x="457200" y="0"/>
            <a:ext cx="8686800" cy="1018924"/>
          </a:xfrm>
          <a:prstGeom prst="rect">
            <a:avLst/>
          </a:prstGeom>
          <a:solidFill>
            <a:srgbClr val="574B5C">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titre 1"/>
          <p:cNvSpPr>
            <a:spLocks noGrp="1"/>
          </p:cNvSpPr>
          <p:nvPr>
            <p:ph type="title"/>
          </p:nvPr>
        </p:nvSpPr>
        <p:spPr>
          <a:xfrm>
            <a:off x="421004" y="0"/>
            <a:ext cx="8022116" cy="1018924"/>
          </a:xfrm>
          <a:prstGeom prst="rect">
            <a:avLst/>
          </a:prstGeom>
          <a:ln>
            <a:noFill/>
          </a:ln>
        </p:spPr>
        <p:txBody>
          <a:bodyPr vert="horz" lIns="91440" tIns="45720" rIns="91440" bIns="45720" rtlCol="0" anchor="ctr">
            <a:normAutofit/>
          </a:bodyPr>
          <a:lstStyle/>
          <a:p>
            <a:r>
              <a:rPr lang="fr-FR" dirty="0" smtClean="0"/>
              <a:t>Cliquez et modifiez le titre</a:t>
            </a:r>
            <a:endParaRPr lang="fr-FR" dirty="0"/>
          </a:p>
        </p:txBody>
      </p:sp>
      <p:sp>
        <p:nvSpPr>
          <p:cNvPr id="21" name="Rectangle 20"/>
          <p:cNvSpPr/>
          <p:nvPr userDrawn="1"/>
        </p:nvSpPr>
        <p:spPr>
          <a:xfrm>
            <a:off x="0" y="6787512"/>
            <a:ext cx="9144000" cy="70488"/>
          </a:xfrm>
          <a:prstGeom prst="rect">
            <a:avLst/>
          </a:prstGeom>
          <a:solidFill>
            <a:srgbClr val="574B5C">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a:p>
        </p:txBody>
      </p:sp>
      <p:sp>
        <p:nvSpPr>
          <p:cNvPr id="6" name="Espace réservé du numéro de diapositive 5"/>
          <p:cNvSpPr>
            <a:spLocks noGrp="1"/>
          </p:cNvSpPr>
          <p:nvPr>
            <p:ph type="sldNum" sz="quarter" idx="4"/>
          </p:nvPr>
        </p:nvSpPr>
        <p:spPr>
          <a:xfrm>
            <a:off x="8743313" y="653799"/>
            <a:ext cx="400687" cy="365125"/>
          </a:xfrm>
          <a:prstGeom prst="rect">
            <a:avLst/>
          </a:prstGeom>
        </p:spPr>
        <p:txBody>
          <a:bodyPr vert="horz" lIns="91440" tIns="45720" rIns="91440" bIns="45720" rtlCol="0" anchor="ctr"/>
          <a:lstStyle>
            <a:lvl1pPr algn="ctr">
              <a:defRPr sz="1200" b="1">
                <a:solidFill>
                  <a:schemeClr val="bg1"/>
                </a:solidFill>
                <a:latin typeface="Eurostile"/>
                <a:cs typeface="Eurostile"/>
              </a:defRPr>
            </a:lvl1pPr>
          </a:lstStyle>
          <a:p>
            <a:fld id="{7A81F7CE-4444-9B4E-BA04-AF37D21D0689}" type="slidenum">
              <a:rPr lang="fr-FR" smtClean="0"/>
              <a:pPr/>
              <a:t>‹#›</a:t>
            </a:fld>
            <a:endParaRPr lang="fr-FR" dirty="0"/>
          </a:p>
        </p:txBody>
      </p:sp>
      <p:sp>
        <p:nvSpPr>
          <p:cNvPr id="4" name="Rectangle 3"/>
          <p:cNvSpPr/>
          <p:nvPr userDrawn="1"/>
        </p:nvSpPr>
        <p:spPr>
          <a:xfrm>
            <a:off x="421003" y="0"/>
            <a:ext cx="45719" cy="1018924"/>
          </a:xfrm>
          <a:prstGeom prst="rect">
            <a:avLst/>
          </a:prstGeom>
          <a:solidFill>
            <a:srgbClr val="574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userDrawn="1"/>
        </p:nvSpPr>
        <p:spPr>
          <a:xfrm>
            <a:off x="349250" y="-2"/>
            <a:ext cx="50800" cy="1018925"/>
          </a:xfrm>
          <a:prstGeom prst="rect">
            <a:avLst/>
          </a:prstGeom>
          <a:solidFill>
            <a:srgbClr val="574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userDrawn="1"/>
        </p:nvSpPr>
        <p:spPr>
          <a:xfrm>
            <a:off x="218537" y="-2"/>
            <a:ext cx="104775" cy="1018925"/>
          </a:xfrm>
          <a:prstGeom prst="rect">
            <a:avLst/>
          </a:prstGeom>
          <a:solidFill>
            <a:srgbClr val="574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p:cNvSpPr/>
          <p:nvPr userDrawn="1"/>
        </p:nvSpPr>
        <p:spPr>
          <a:xfrm>
            <a:off x="1" y="-2"/>
            <a:ext cx="192756" cy="1018925"/>
          </a:xfrm>
          <a:prstGeom prst="rect">
            <a:avLst/>
          </a:prstGeom>
          <a:solidFill>
            <a:srgbClr val="574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6" name="Image 25"/>
          <p:cNvPicPr>
            <a:picLocks noChangeAspect="1"/>
          </p:cNvPicPr>
          <p:nvPr userDrawn="1"/>
        </p:nvPicPr>
        <p:blipFill>
          <a:blip r:embed="rId13"/>
          <a:stretch>
            <a:fillRect/>
          </a:stretch>
        </p:blipFill>
        <p:spPr>
          <a:xfrm>
            <a:off x="8443120" y="289300"/>
            <a:ext cx="487360" cy="486042"/>
          </a:xfrm>
          <a:prstGeom prst="rect">
            <a:avLst/>
          </a:prstGeom>
        </p:spPr>
      </p:pic>
    </p:spTree>
    <p:extLst>
      <p:ext uri="{BB962C8B-B14F-4D97-AF65-F5344CB8AC3E}">
        <p14:creationId xmlns:p14="http://schemas.microsoft.com/office/powerpoint/2010/main" val="31322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3200" kern="1200">
          <a:solidFill>
            <a:srgbClr val="666633"/>
          </a:solidFill>
          <a:latin typeface="Gill Sans"/>
          <a:ea typeface="+mn-ea"/>
          <a:cs typeface="Gill Sans"/>
        </a:defRPr>
      </a:lvl1pPr>
      <a:lvl2pPr marL="971550" indent="-514350" algn="l" defTabSz="457200" rtl="0" eaLnBrk="1" latinLnBrk="0" hangingPunct="1">
        <a:spcBef>
          <a:spcPct val="20000"/>
        </a:spcBef>
        <a:buFont typeface="Arial"/>
        <a:buChar char="•"/>
        <a:defRPr sz="2800" kern="1200">
          <a:solidFill>
            <a:schemeClr val="tx2">
              <a:lumMod val="75000"/>
            </a:schemeClr>
          </a:solidFill>
          <a:latin typeface="Franklin Gothic Book"/>
          <a:ea typeface="+mn-ea"/>
          <a:cs typeface="Franklin Gothic Book"/>
        </a:defRPr>
      </a:lvl2pPr>
      <a:lvl3pPr marL="1143000" indent="-228600" algn="l" defTabSz="457200" rtl="0" eaLnBrk="1" latinLnBrk="0" hangingPunct="1">
        <a:spcBef>
          <a:spcPct val="20000"/>
        </a:spcBef>
        <a:buClr>
          <a:schemeClr val="accent6"/>
        </a:buClr>
        <a:buFont typeface="Wingdings" charset="2"/>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jpg"/><Relationship Id="rId1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jpg"/><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jpg"/><Relationship Id="rId1" Type="http://schemas.openxmlformats.org/officeDocument/2006/relationships/slideLayout" Target="../slideLayouts/slideLayout1.xml"/><Relationship Id="rId2" Type="http://schemas.openxmlformats.org/officeDocument/2006/relationships/image" Target="../media/image54.jp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jpg"/><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g"/><Relationship Id="rId5" Type="http://schemas.openxmlformats.org/officeDocument/2006/relationships/image" Target="../media/image64.jpg"/><Relationship Id="rId1" Type="http://schemas.openxmlformats.org/officeDocument/2006/relationships/slideLayout" Target="../slideLayouts/slideLayout1.xml"/><Relationship Id="rId2" Type="http://schemas.openxmlformats.org/officeDocument/2006/relationships/image" Target="../media/image6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82600" y="1516171"/>
            <a:ext cx="7982840" cy="1258779"/>
          </a:xfrm>
        </p:spPr>
        <p:txBody>
          <a:bodyPr wrap="square">
            <a:noAutofit/>
          </a:bodyPr>
          <a:lstStyle/>
          <a:p>
            <a:pPr lvl="0" algn="l">
              <a:lnSpc>
                <a:spcPts val="5480"/>
              </a:lnSpc>
              <a:spcBef>
                <a:spcPts val="1800"/>
              </a:spcBef>
            </a:pPr>
            <a:r>
              <a:rPr lang="fr-FR" sz="4800" dirty="0" smtClean="0">
                <a:solidFill>
                  <a:srgbClr val="574B5C"/>
                </a:solidFill>
                <a:latin typeface="Eurostile"/>
                <a:cs typeface="Eurostile"/>
              </a:rPr>
              <a:t>Schéma de Cohérence Territoriale de l’Arrageois</a:t>
            </a:r>
            <a:br>
              <a:rPr lang="fr-FR" sz="4800" dirty="0" smtClean="0">
                <a:solidFill>
                  <a:srgbClr val="574B5C"/>
                </a:solidFill>
                <a:latin typeface="Eurostile"/>
                <a:cs typeface="Eurostile"/>
              </a:rPr>
            </a:br>
            <a:endParaRPr lang="fr-FR" sz="2800" dirty="0">
              <a:solidFill>
                <a:srgbClr val="574B5C"/>
              </a:solidFill>
              <a:latin typeface="Eurostile"/>
              <a:cs typeface="Eurostile"/>
            </a:endParaRPr>
          </a:p>
        </p:txBody>
      </p:sp>
      <p:sp>
        <p:nvSpPr>
          <p:cNvPr id="3" name="Sous-titre 2"/>
          <p:cNvSpPr>
            <a:spLocks noGrp="1"/>
          </p:cNvSpPr>
          <p:nvPr>
            <p:ph type="subTitle" idx="1"/>
          </p:nvPr>
        </p:nvSpPr>
        <p:spPr>
          <a:xfrm>
            <a:off x="3700910" y="5322969"/>
            <a:ext cx="4764530" cy="545861"/>
          </a:xfrm>
        </p:spPr>
        <p:txBody>
          <a:bodyPr>
            <a:noAutofit/>
          </a:bodyPr>
          <a:lstStyle/>
          <a:p>
            <a:endParaRPr lang="fr-FR" sz="1600" i="1" dirty="0" smtClean="0">
              <a:solidFill>
                <a:srgbClr val="74847F"/>
              </a:solidFill>
            </a:endParaRPr>
          </a:p>
          <a:p>
            <a:pPr algn="l"/>
            <a:r>
              <a:rPr lang="fr-FR" sz="1600" i="1" dirty="0">
                <a:solidFill>
                  <a:srgbClr val="74847F"/>
                </a:solidFill>
              </a:rPr>
              <a:t>R</a:t>
            </a:r>
            <a:r>
              <a:rPr lang="fr-FR" sz="1600" i="1" dirty="0" smtClean="0">
                <a:solidFill>
                  <a:srgbClr val="74847F"/>
                </a:solidFill>
              </a:rPr>
              <a:t>éunion des personnes publiques associées</a:t>
            </a:r>
            <a:endParaRPr lang="fr-FR" sz="1600" i="1" dirty="0">
              <a:solidFill>
                <a:srgbClr val="74847F"/>
              </a:solidFill>
            </a:endParaRPr>
          </a:p>
        </p:txBody>
      </p:sp>
      <p:grpSp>
        <p:nvGrpSpPr>
          <p:cNvPr id="18" name="Grouper 17"/>
          <p:cNvGrpSpPr/>
          <p:nvPr/>
        </p:nvGrpSpPr>
        <p:grpSpPr>
          <a:xfrm>
            <a:off x="3875055" y="3272152"/>
            <a:ext cx="4590385" cy="2203278"/>
            <a:chOff x="3875055" y="3435521"/>
            <a:chExt cx="4032333" cy="1935426"/>
          </a:xfrm>
        </p:grpSpPr>
        <p:pic>
          <p:nvPicPr>
            <p:cNvPr id="7" name="Image 6" descr="@&lt; :Users:Laure:Desktop:2012Table__769_-de-la-Fe__770_te-de-l_andouillette.jpg"/>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570345" y="3435521"/>
              <a:ext cx="1337043" cy="1004990"/>
            </a:xfrm>
            <a:prstGeom prst="rect">
              <a:avLst/>
            </a:prstGeom>
            <a:noFill/>
            <a:ln>
              <a:noFill/>
            </a:ln>
          </p:spPr>
        </p:pic>
        <p:pic>
          <p:nvPicPr>
            <p:cNvPr id="11" name="Image 10" descr="@&lt; :Users:Laure:Desktop:8095258.jpg"/>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570345" y="4482201"/>
              <a:ext cx="1337043" cy="888746"/>
            </a:xfrm>
            <a:prstGeom prst="rect">
              <a:avLst/>
            </a:prstGeom>
            <a:noFill/>
            <a:ln>
              <a:noFill/>
            </a:ln>
          </p:spPr>
        </p:pic>
        <p:pic>
          <p:nvPicPr>
            <p:cNvPr id="13" name="Image 12"/>
            <p:cNvPicPr/>
            <p:nvPr/>
          </p:nvPicPr>
          <p:blipFill>
            <a:blip r:embed="rId4">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3875055" y="3435521"/>
              <a:ext cx="1337043" cy="956432"/>
            </a:xfrm>
            <a:prstGeom prst="rect">
              <a:avLst/>
            </a:prstGeom>
            <a:noFill/>
            <a:ln>
              <a:noFill/>
            </a:ln>
          </p:spPr>
        </p:pic>
        <p:grpSp>
          <p:nvGrpSpPr>
            <p:cNvPr id="6" name="Grouper 5"/>
            <p:cNvGrpSpPr/>
            <p:nvPr/>
          </p:nvGrpSpPr>
          <p:grpSpPr>
            <a:xfrm>
              <a:off x="5274945" y="3435521"/>
              <a:ext cx="1243131" cy="1935426"/>
              <a:chOff x="5205095" y="3435521"/>
              <a:chExt cx="1340477" cy="2086984"/>
            </a:xfrm>
          </p:grpSpPr>
          <p:pic>
            <p:nvPicPr>
              <p:cNvPr id="10" name="Image 9" descr="@&lt; :Users:Laure:Desktop:41422259.jpg"/>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5208528" y="3435521"/>
                <a:ext cx="640564" cy="888746"/>
              </a:xfrm>
              <a:prstGeom prst="rect">
                <a:avLst/>
              </a:prstGeom>
              <a:noFill/>
              <a:ln>
                <a:noFill/>
              </a:ln>
              <a:extLst>
                <a:ext uri="{53640926-AAD7-44d8-BBD7-CCE9431645EC}">
                  <a14:shadowObscured xmlns:a14="http://schemas.microsoft.com/office/drawing/2010/main"/>
                </a:ext>
              </a:extLst>
            </p:spPr>
          </p:pic>
          <p:pic>
            <p:nvPicPr>
              <p:cNvPr id="12" name="Image 11" descr="@&lt; :Users:Laure:Desktop:45633061.jpg"/>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909422" y="3435521"/>
                <a:ext cx="636150" cy="888746"/>
              </a:xfrm>
              <a:prstGeom prst="rect">
                <a:avLst/>
              </a:prstGeom>
              <a:noFill/>
              <a:ln>
                <a:noFill/>
              </a:ln>
            </p:spPr>
          </p:pic>
          <p:pic>
            <p:nvPicPr>
              <p:cNvPr id="14" name="Image 13" descr="@&lt; :Users:Laure:Desktop:37276591.jpg"/>
              <p:cNvPicPr/>
              <p:nvPr/>
            </p:nvPicPr>
            <p:blipFill rotWithShape="1">
              <a:blip r:embed="rId7"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5205095" y="4361543"/>
                <a:ext cx="1340477" cy="1160962"/>
              </a:xfrm>
              <a:prstGeom prst="rect">
                <a:avLst/>
              </a:prstGeom>
              <a:noFill/>
              <a:ln>
                <a:noFill/>
              </a:ln>
              <a:extLst>
                <a:ext uri="{53640926-AAD7-44d8-BBD7-CCE9431645EC}">
                  <a14:shadowObscured xmlns:a14="http://schemas.microsoft.com/office/drawing/2010/main"/>
                </a:ext>
              </a:extLst>
            </p:spPr>
          </p:pic>
        </p:grpSp>
      </p:grpSp>
      <p:sp>
        <p:nvSpPr>
          <p:cNvPr id="16" name="Titre 1"/>
          <p:cNvSpPr txBox="1">
            <a:spLocks/>
          </p:cNvSpPr>
          <p:nvPr/>
        </p:nvSpPr>
        <p:spPr>
          <a:xfrm>
            <a:off x="482599" y="2966725"/>
            <a:ext cx="3392455" cy="2282608"/>
          </a:xfrm>
          <a:prstGeom prst="rect">
            <a:avLst/>
          </a:prstGeom>
        </p:spPr>
        <p:txBody>
          <a:bodyPr vert="horz" wrap="square"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spcBef>
                <a:spcPts val="1800"/>
              </a:spcBef>
            </a:pPr>
            <a:r>
              <a:rPr lang="fr-FR" sz="2800" dirty="0" smtClean="0">
                <a:solidFill>
                  <a:srgbClr val="DE7039"/>
                </a:solidFill>
                <a:latin typeface="Eurostile"/>
                <a:ea typeface="+mn-ea"/>
                <a:cs typeface="Eurostile"/>
              </a:rPr>
              <a:t>Pré Projet d’Aménagement et de Développement Durables</a:t>
            </a:r>
            <a:endParaRPr lang="fr-FR" sz="2800" dirty="0">
              <a:solidFill>
                <a:srgbClr val="DE7039"/>
              </a:solidFill>
              <a:latin typeface="Eurostile"/>
              <a:cs typeface="Eurostile"/>
            </a:endParaRPr>
          </a:p>
        </p:txBody>
      </p:sp>
      <p:pic>
        <p:nvPicPr>
          <p:cNvPr id="17" name="Image 16" descr="Image 32"/>
          <p:cNvPicPr/>
          <p:nvPr/>
        </p:nvPicPr>
        <p:blipFill>
          <a:blip r:embed="rId8" cstate="print">
            <a:extLst>
              <a:ext uri="{28A0092B-C50C-407E-A947-70E740481C1C}">
                <a14:useLocalDpi xmlns:a14="http://schemas.microsoft.com/office/drawing/2010/main"/>
              </a:ext>
            </a:extLst>
          </a:blip>
          <a:srcRect/>
          <a:stretch>
            <a:fillRect/>
          </a:stretch>
        </p:blipFill>
        <p:spPr bwMode="auto">
          <a:xfrm>
            <a:off x="75247" y="6471689"/>
            <a:ext cx="404315" cy="353524"/>
          </a:xfrm>
          <a:prstGeom prst="rect">
            <a:avLst/>
          </a:prstGeom>
          <a:noFill/>
          <a:ln>
            <a:noFill/>
          </a:ln>
        </p:spPr>
      </p:pic>
      <p:pic>
        <p:nvPicPr>
          <p:cNvPr id="24" name="Image 23"/>
          <p:cNvPicPr>
            <a:picLocks noChangeAspect="1"/>
          </p:cNvPicPr>
          <p:nvPr/>
        </p:nvPicPr>
        <p:blipFill>
          <a:blip r:embed="rId9"/>
          <a:stretch>
            <a:fillRect/>
          </a:stretch>
        </p:blipFill>
        <p:spPr>
          <a:xfrm>
            <a:off x="3875055" y="4773792"/>
            <a:ext cx="1515941" cy="319146"/>
          </a:xfrm>
          <a:prstGeom prst="rect">
            <a:avLst/>
          </a:prstGeom>
        </p:spPr>
      </p:pic>
      <p:sp>
        <p:nvSpPr>
          <p:cNvPr id="15" name="Sous-titre 2"/>
          <p:cNvSpPr txBox="1">
            <a:spLocks/>
          </p:cNvSpPr>
          <p:nvPr/>
        </p:nvSpPr>
        <p:spPr>
          <a:xfrm>
            <a:off x="3700909" y="5858567"/>
            <a:ext cx="5443091" cy="54586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Gill Sans"/>
                <a:ea typeface="+mn-ea"/>
                <a:cs typeface="Gill Sans"/>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a:ea typeface="+mn-ea"/>
                <a:cs typeface="Franklin Gothic Book"/>
              </a:defRPr>
            </a:lvl2pPr>
            <a:lvl3pPr marL="914400" indent="0" algn="ctr" defTabSz="457200" rtl="0" eaLnBrk="1" latinLnBrk="0" hangingPunct="1">
              <a:spcBef>
                <a:spcPct val="20000"/>
              </a:spcBef>
              <a:buClr>
                <a:schemeClr val="accent6"/>
              </a:buClr>
              <a:buFont typeface="Wingdings" charset="2"/>
              <a:buNone/>
              <a:defRPr sz="2400" kern="1200">
                <a:solidFill>
                  <a:schemeClr val="tx1">
                    <a:tint val="75000"/>
                  </a:schemeClr>
                </a:solidFill>
                <a:latin typeface="Franklin Gothic Book"/>
                <a:ea typeface="+mn-ea"/>
                <a:cs typeface="Franklin Gothic Book"/>
              </a:defRPr>
            </a:lvl3pPr>
            <a:lvl4pPr marL="1371600" indent="0" algn="ctr" defTabSz="457200" rtl="0" eaLnBrk="1" latinLnBrk="0" hangingPunct="1">
              <a:spcBef>
                <a:spcPct val="20000"/>
              </a:spcBef>
              <a:buFont typeface="Arial"/>
              <a:buNone/>
              <a:defRPr sz="1800" kern="1200">
                <a:solidFill>
                  <a:schemeClr val="tx1">
                    <a:tint val="75000"/>
                  </a:schemeClr>
                </a:solidFill>
                <a:latin typeface="Franklin Gothic Book"/>
                <a:ea typeface="+mn-ea"/>
                <a:cs typeface="Franklin Gothic Book"/>
              </a:defRPr>
            </a:lvl4pPr>
            <a:lvl5pPr marL="1828800" indent="0" algn="ctr" defTabSz="457200" rtl="0" eaLnBrk="1" latinLnBrk="0" hangingPunct="1">
              <a:spcBef>
                <a:spcPct val="20000"/>
              </a:spcBef>
              <a:buFont typeface="Arial"/>
              <a:buNone/>
              <a:defRPr sz="1800" kern="1200">
                <a:solidFill>
                  <a:schemeClr val="tx1">
                    <a:tint val="75000"/>
                  </a:schemeClr>
                </a:solidFill>
                <a:latin typeface="Franklin Gothic Book"/>
                <a:ea typeface="+mn-ea"/>
                <a:cs typeface="Franklin Gothic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3600" i="1" dirty="0" smtClean="0">
                <a:solidFill>
                  <a:srgbClr val="74847F"/>
                </a:solidFill>
              </a:rPr>
              <a:t>DOCUMENT  DE  TRAVAIL</a:t>
            </a:r>
            <a:endParaRPr lang="fr-FR" sz="3600" i="1" dirty="0">
              <a:solidFill>
                <a:srgbClr val="74847F"/>
              </a:solidFill>
            </a:endParaRPr>
          </a:p>
        </p:txBody>
      </p:sp>
    </p:spTree>
    <p:extLst>
      <p:ext uri="{BB962C8B-B14F-4D97-AF65-F5344CB8AC3E}">
        <p14:creationId xmlns:p14="http://schemas.microsoft.com/office/powerpoint/2010/main" val="19530969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Une trame verte et bleue valorisant la biodiversité, les paysages et la proximité à la nature </a:t>
            </a:r>
          </a:p>
        </p:txBody>
      </p:sp>
      <p:sp>
        <p:nvSpPr>
          <p:cNvPr id="7" name="ZoneTexte 6"/>
          <p:cNvSpPr txBox="1"/>
          <p:nvPr/>
        </p:nvSpPr>
        <p:spPr>
          <a:xfrm>
            <a:off x="93132" y="1354667"/>
            <a:ext cx="3098801" cy="4569381"/>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a:solidFill>
                  <a:schemeClr val="bg1"/>
                </a:solidFill>
                <a:latin typeface="Gill Sans"/>
                <a:cs typeface="Gill Sans"/>
              </a:rPr>
              <a:t>Reconnaître et valoriser le rôle stratégique des </a:t>
            </a:r>
            <a:r>
              <a:rPr lang="fr-FR" sz="2000" dirty="0" smtClean="0">
                <a:solidFill>
                  <a:schemeClr val="bg1"/>
                </a:solidFill>
                <a:latin typeface="Gill Sans"/>
                <a:cs typeface="Gill Sans"/>
              </a:rPr>
              <a:t>vallées… </a:t>
            </a:r>
          </a:p>
          <a:p>
            <a:pPr marL="271463" lvl="1">
              <a:spcBef>
                <a:spcPts val="600"/>
              </a:spcBef>
            </a:pPr>
            <a:r>
              <a:rPr lang="fr-FR" sz="2000" dirty="0" smtClean="0">
                <a:solidFill>
                  <a:schemeClr val="bg1"/>
                </a:solidFill>
                <a:latin typeface="Gill Sans"/>
                <a:cs typeface="Gill Sans"/>
              </a:rPr>
              <a:t>…à </a:t>
            </a:r>
            <a:r>
              <a:rPr lang="fr-FR" sz="2000" dirty="0">
                <a:solidFill>
                  <a:schemeClr val="bg1"/>
                </a:solidFill>
                <a:latin typeface="Gill Sans"/>
                <a:cs typeface="Gill Sans"/>
              </a:rPr>
              <a:t>la fois dans les cycles écologiques et de </a:t>
            </a:r>
            <a:r>
              <a:rPr lang="fr-FR" sz="2000" dirty="0" smtClean="0">
                <a:solidFill>
                  <a:schemeClr val="bg1"/>
                </a:solidFill>
                <a:latin typeface="Gill Sans"/>
                <a:cs typeface="Gill Sans"/>
              </a:rPr>
              <a:t>l’eau… </a:t>
            </a:r>
            <a:endParaRPr lang="fr-FR" sz="2000" dirty="0" smtClean="0">
              <a:solidFill>
                <a:schemeClr val="bg1"/>
              </a:solidFill>
              <a:latin typeface="Gill Sans"/>
              <a:cs typeface="Gill Sans"/>
            </a:endParaRPr>
          </a:p>
          <a:p>
            <a:pPr marL="271463" lvl="1">
              <a:spcBef>
                <a:spcPts val="600"/>
              </a:spcBef>
            </a:pPr>
            <a:r>
              <a:rPr lang="fr-FR" sz="2000" dirty="0" smtClean="0">
                <a:solidFill>
                  <a:schemeClr val="bg1"/>
                </a:solidFill>
                <a:latin typeface="Gill Sans"/>
                <a:cs typeface="Gill Sans"/>
              </a:rPr>
              <a:t>… ainsi </a:t>
            </a:r>
            <a:r>
              <a:rPr lang="fr-FR" sz="2000" dirty="0">
                <a:solidFill>
                  <a:schemeClr val="bg1"/>
                </a:solidFill>
                <a:latin typeface="Gill Sans"/>
                <a:cs typeface="Gill Sans"/>
              </a:rPr>
              <a:t>que pour le déploiement d’une armature culturelle et naturelle de qualité du Montreuillois à </a:t>
            </a:r>
            <a:r>
              <a:rPr lang="fr-FR" sz="2000" dirty="0" smtClean="0">
                <a:solidFill>
                  <a:schemeClr val="bg1"/>
                </a:solidFill>
                <a:latin typeface="Gill Sans"/>
                <a:cs typeface="Gill Sans"/>
              </a:rPr>
              <a:t>l’Avesnois. </a:t>
            </a:r>
          </a:p>
          <a:p>
            <a:pPr marL="271463" lvl="1">
              <a:spcBef>
                <a:spcPts val="600"/>
              </a:spcBef>
            </a:pPr>
            <a:r>
              <a:rPr lang="fr-FR" sz="2000" dirty="0" smtClean="0">
                <a:solidFill>
                  <a:schemeClr val="bg1"/>
                </a:solidFill>
                <a:latin typeface="Gill Sans"/>
                <a:cs typeface="Gill Sans"/>
              </a:rPr>
              <a:t>Cette armature soutient les marqueurs forts du grand paysage. </a:t>
            </a:r>
            <a:endParaRPr lang="fr-FR" sz="2000" dirty="0">
              <a:solidFill>
                <a:schemeClr val="bg1"/>
              </a:solidFill>
              <a:latin typeface="Gill Sans"/>
              <a:cs typeface="Gill Sans"/>
            </a:endParaRPr>
          </a:p>
        </p:txBody>
      </p:sp>
      <p:sp>
        <p:nvSpPr>
          <p:cNvPr id="9" name="ZoneTexte 8"/>
          <p:cNvSpPr txBox="1"/>
          <p:nvPr/>
        </p:nvSpPr>
        <p:spPr>
          <a:xfrm>
            <a:off x="3191933" y="1018924"/>
            <a:ext cx="5884333" cy="5745943"/>
          </a:xfrm>
          <a:prstGeom prst="rect">
            <a:avLst/>
          </a:prstGeom>
          <a:noFill/>
          <a:ln>
            <a:noFill/>
          </a:ln>
        </p:spPr>
        <p:txBody>
          <a:bodyPr wrap="square" rtlCol="0">
            <a:noAutofit/>
          </a:bodyPr>
          <a:lstStyle/>
          <a:p>
            <a:pPr marL="285750" indent="-285750">
              <a:spcBef>
                <a:spcPts val="1200"/>
              </a:spcBef>
              <a:buFont typeface="Lucida Grande"/>
              <a:buChar char="-"/>
            </a:pPr>
            <a:r>
              <a:rPr lang="fr-FR" sz="1600" b="1" dirty="0" smtClean="0">
                <a:solidFill>
                  <a:srgbClr val="564B5C"/>
                </a:solidFill>
                <a:latin typeface="Gill Sans"/>
                <a:cs typeface="Gill Sans"/>
              </a:rPr>
              <a:t>Poursuivre les politiques : </a:t>
            </a:r>
            <a:r>
              <a:rPr lang="fr-FR" dirty="0" smtClean="0">
                <a:solidFill>
                  <a:srgbClr val="564B5C"/>
                </a:solidFill>
                <a:latin typeface="Gill Sans"/>
                <a:cs typeface="Gill Sans"/>
              </a:rPr>
              <a:t>de préservation des zones humides / cours </a:t>
            </a:r>
            <a:r>
              <a:rPr lang="fr-FR" dirty="0">
                <a:solidFill>
                  <a:srgbClr val="564B5C"/>
                </a:solidFill>
                <a:latin typeface="Gill Sans"/>
                <a:cs typeface="Gill Sans"/>
              </a:rPr>
              <a:t>d’eau </a:t>
            </a:r>
            <a:r>
              <a:rPr lang="fr-FR" dirty="0" smtClean="0">
                <a:solidFill>
                  <a:srgbClr val="564B5C"/>
                </a:solidFill>
                <a:latin typeface="Gill Sans"/>
                <a:cs typeface="Gill Sans"/>
              </a:rPr>
              <a:t>/ bocage associé + d’entretien et de restauration des berges</a:t>
            </a:r>
          </a:p>
          <a:p>
            <a:pPr marL="285750" indent="-285750">
              <a:spcBef>
                <a:spcPts val="1800"/>
              </a:spcBef>
              <a:buFont typeface="Lucida Grande"/>
              <a:buChar char="-"/>
            </a:pPr>
            <a:r>
              <a:rPr lang="fr-FR" sz="1600" b="1" dirty="0" smtClean="0">
                <a:solidFill>
                  <a:srgbClr val="564B5C"/>
                </a:solidFill>
                <a:latin typeface="Gill Sans"/>
                <a:cs typeface="Gill Sans"/>
              </a:rPr>
              <a:t>Favoriser la réhabilitation des patrimoines et notamment hydrauliques </a:t>
            </a:r>
            <a:r>
              <a:rPr lang="fr-FR" dirty="0" smtClean="0">
                <a:solidFill>
                  <a:srgbClr val="564B5C"/>
                </a:solidFill>
                <a:latin typeface="Gill Sans"/>
                <a:cs typeface="Gill Sans"/>
              </a:rPr>
              <a:t>(moulins…) et leur valorisation « culture-tourisme-loisirs »</a:t>
            </a:r>
          </a:p>
          <a:p>
            <a:pPr marL="285750" lvl="0" indent="-285750" algn="just">
              <a:spcBef>
                <a:spcPts val="1800"/>
              </a:spcBef>
              <a:buFont typeface="Lucida Grande"/>
              <a:buChar char="-"/>
            </a:pPr>
            <a:r>
              <a:rPr lang="fr-FR" sz="1600" b="1" dirty="0">
                <a:solidFill>
                  <a:srgbClr val="564B5C"/>
                </a:solidFill>
                <a:latin typeface="Gill Sans"/>
                <a:cs typeface="Gill Sans"/>
              </a:rPr>
              <a:t>Faire des vallées les appuis pour enrichir :  </a:t>
            </a:r>
          </a:p>
          <a:p>
            <a:pPr marL="449263" indent="-195263" algn="just">
              <a:lnSpc>
                <a:spcPts val="1960"/>
              </a:lnSpc>
              <a:spcBef>
                <a:spcPts val="600"/>
              </a:spcBef>
              <a:buFont typeface="Courier New"/>
              <a:buChar char="o"/>
              <a:tabLst>
                <a:tab pos="449263" algn="l"/>
              </a:tabLst>
            </a:pPr>
            <a:r>
              <a:rPr lang="fr-FR" sz="1600" b="1" dirty="0">
                <a:solidFill>
                  <a:srgbClr val="564B5C"/>
                </a:solidFill>
                <a:latin typeface="Gill Sans"/>
                <a:cs typeface="Gill Sans"/>
              </a:rPr>
              <a:t>l’offre de sites </a:t>
            </a:r>
            <a:r>
              <a:rPr lang="fr-FR" dirty="0">
                <a:solidFill>
                  <a:srgbClr val="564B5C"/>
                </a:solidFill>
                <a:latin typeface="Gill Sans"/>
                <a:cs typeface="Gill Sans"/>
              </a:rPr>
              <a:t>d’intérêts, culturels ou récréatifs avec l’opportunité de valoriser :</a:t>
            </a:r>
          </a:p>
          <a:p>
            <a:pPr marL="742950" lvl="1" indent="-285750" algn="just">
              <a:lnSpc>
                <a:spcPts val="1760"/>
              </a:lnSpc>
              <a:buFont typeface="Arial"/>
              <a:buChar char="•"/>
              <a:tabLst>
                <a:tab pos="627063" algn="l"/>
              </a:tabLst>
            </a:pPr>
            <a:r>
              <a:rPr lang="fr-FR" sz="1600" i="1" dirty="0">
                <a:solidFill>
                  <a:srgbClr val="195D72"/>
                </a:solidFill>
                <a:latin typeface="Gill Sans"/>
                <a:cs typeface="Gill Sans"/>
              </a:rPr>
              <a:t>les marqueurs de notre cadre de vie spécifique et touristiques </a:t>
            </a:r>
            <a:r>
              <a:rPr lang="fr-FR" sz="1500" i="1" dirty="0" smtClean="0">
                <a:solidFill>
                  <a:srgbClr val="195D72"/>
                </a:solidFill>
                <a:latin typeface="Gill Sans"/>
                <a:cs typeface="Gill Sans"/>
              </a:rPr>
              <a:t>(</a:t>
            </a:r>
            <a:r>
              <a:rPr lang="fr-FR" sz="1500" i="1" dirty="0">
                <a:solidFill>
                  <a:srgbClr val="195D72"/>
                </a:solidFill>
                <a:latin typeface="Gill Sans"/>
                <a:cs typeface="Gill Sans"/>
              </a:rPr>
              <a:t>facilité </a:t>
            </a:r>
            <a:r>
              <a:rPr lang="fr-FR" sz="1500" i="1" dirty="0" smtClean="0">
                <a:solidFill>
                  <a:srgbClr val="195D72"/>
                </a:solidFill>
                <a:latin typeface="Gill Sans"/>
                <a:cs typeface="Gill Sans"/>
              </a:rPr>
              <a:t>d’accès: culture/nature/patrimoines…ressourcement</a:t>
            </a:r>
            <a:r>
              <a:rPr lang="fr-FR" sz="1500" i="1" dirty="0">
                <a:solidFill>
                  <a:srgbClr val="195D72"/>
                </a:solidFill>
                <a:latin typeface="Gill Sans"/>
                <a:cs typeface="Gill Sans"/>
              </a:rPr>
              <a:t>, </a:t>
            </a:r>
            <a:r>
              <a:rPr lang="fr-FR" sz="1500" i="1" dirty="0" smtClean="0">
                <a:solidFill>
                  <a:srgbClr val="195D72"/>
                </a:solidFill>
                <a:latin typeface="Gill Sans"/>
                <a:cs typeface="Gill Sans"/>
              </a:rPr>
              <a:t>sports..) </a:t>
            </a:r>
            <a:endParaRPr lang="fr-FR" sz="1500" i="1" dirty="0">
              <a:solidFill>
                <a:srgbClr val="195D72"/>
              </a:solidFill>
              <a:latin typeface="Gill Sans"/>
              <a:cs typeface="Gill Sans"/>
            </a:endParaRPr>
          </a:p>
          <a:p>
            <a:pPr marL="742950" lvl="1" indent="-285750" algn="just">
              <a:lnSpc>
                <a:spcPts val="1760"/>
              </a:lnSpc>
              <a:buFont typeface="Arial"/>
              <a:buChar char="•"/>
              <a:tabLst>
                <a:tab pos="627063" algn="l"/>
              </a:tabLst>
            </a:pPr>
            <a:r>
              <a:rPr lang="fr-FR" sz="1600" i="1" dirty="0">
                <a:solidFill>
                  <a:srgbClr val="195D72"/>
                </a:solidFill>
                <a:latin typeface="Gill Sans"/>
                <a:cs typeface="Gill Sans"/>
              </a:rPr>
              <a:t>des projets autour de l’eau ou de la biodiversité : attracteurs et ancrages pour des axes culturels-touristiques (cf. ci-après)</a:t>
            </a:r>
          </a:p>
          <a:p>
            <a:pPr marL="449263" indent="-195263" algn="just">
              <a:lnSpc>
                <a:spcPts val="1960"/>
              </a:lnSpc>
              <a:spcBef>
                <a:spcPts val="1200"/>
              </a:spcBef>
              <a:buFont typeface="Courier New"/>
              <a:buChar char="o"/>
              <a:tabLst>
                <a:tab pos="449263" algn="l"/>
              </a:tabLst>
            </a:pPr>
            <a:r>
              <a:rPr lang="fr-FR" sz="1600" b="1" dirty="0">
                <a:solidFill>
                  <a:srgbClr val="564B5C"/>
                </a:solidFill>
                <a:latin typeface="Gill Sans"/>
                <a:cs typeface="Gill Sans"/>
              </a:rPr>
              <a:t>le maillage de liaisons douces </a:t>
            </a:r>
            <a:r>
              <a:rPr lang="fr-FR" spc="-80" dirty="0">
                <a:solidFill>
                  <a:srgbClr val="564B5C"/>
                </a:solidFill>
                <a:latin typeface="Gill Sans"/>
                <a:cs typeface="Gill Sans"/>
              </a:rPr>
              <a:t>et développer le foisonnement culturel dans l’Arrageois, en lien avec l’extérieur : </a:t>
            </a:r>
          </a:p>
          <a:p>
            <a:pPr marL="742950" lvl="1" indent="-285750" algn="just">
              <a:lnSpc>
                <a:spcPts val="1760"/>
              </a:lnSpc>
              <a:buFont typeface="Arial"/>
              <a:buChar char="•"/>
            </a:pPr>
            <a:r>
              <a:rPr lang="fr-FR" sz="1600" i="1" dirty="0">
                <a:solidFill>
                  <a:srgbClr val="195D72"/>
                </a:solidFill>
                <a:latin typeface="Gill Sans"/>
                <a:cs typeface="Gill Sans"/>
              </a:rPr>
              <a:t>avec des parcours pacifiés notamment vers Arras </a:t>
            </a:r>
          </a:p>
          <a:p>
            <a:pPr marL="742950" lvl="1" indent="-285750" algn="just">
              <a:lnSpc>
                <a:spcPts val="1760"/>
              </a:lnSpc>
              <a:buFont typeface="Arial"/>
              <a:buChar char="•"/>
            </a:pPr>
            <a:r>
              <a:rPr lang="fr-FR" sz="1600" i="1" dirty="0">
                <a:solidFill>
                  <a:srgbClr val="195D72"/>
                </a:solidFill>
                <a:latin typeface="Gill Sans"/>
                <a:cs typeface="Gill Sans"/>
              </a:rPr>
              <a:t>avec des accroches sur les </a:t>
            </a:r>
            <a:r>
              <a:rPr lang="fr-FR" sz="1600" i="1" dirty="0" err="1">
                <a:solidFill>
                  <a:srgbClr val="195D72"/>
                </a:solidFill>
                <a:latin typeface="Gill Sans"/>
                <a:cs typeface="Gill Sans"/>
              </a:rPr>
              <a:t>véloroutes</a:t>
            </a:r>
            <a:r>
              <a:rPr lang="fr-FR" sz="1600" i="1" dirty="0">
                <a:solidFill>
                  <a:srgbClr val="195D72"/>
                </a:solidFill>
                <a:latin typeface="Gill Sans"/>
                <a:cs typeface="Gill Sans"/>
              </a:rPr>
              <a:t> (marais d’</a:t>
            </a:r>
            <a:r>
              <a:rPr lang="fr-FR" sz="1600" i="1" dirty="0" err="1">
                <a:solidFill>
                  <a:srgbClr val="195D72"/>
                </a:solidFill>
                <a:latin typeface="Gill Sans"/>
                <a:cs typeface="Gill Sans"/>
              </a:rPr>
              <a:t>Amplier-</a:t>
            </a:r>
            <a:r>
              <a:rPr lang="fr-FR" sz="1600" i="1" dirty="0" err="1" smtClean="0">
                <a:solidFill>
                  <a:srgbClr val="195D72"/>
                </a:solidFill>
                <a:latin typeface="Gill Sans"/>
                <a:cs typeface="Gill Sans"/>
              </a:rPr>
              <a:t>Orville</a:t>
            </a:r>
            <a:r>
              <a:rPr lang="fr-FR" sz="1600" i="1" dirty="0" smtClean="0">
                <a:solidFill>
                  <a:srgbClr val="195D72"/>
                </a:solidFill>
                <a:latin typeface="Gill Sans"/>
                <a:cs typeface="Gill Sans"/>
              </a:rPr>
              <a:t>) et le CSNE </a:t>
            </a:r>
            <a:r>
              <a:rPr lang="fr-FR" sz="1600" i="1" dirty="0">
                <a:solidFill>
                  <a:srgbClr val="195D72"/>
                </a:solidFill>
                <a:latin typeface="Gill Sans"/>
                <a:cs typeface="Gill Sans"/>
              </a:rPr>
              <a:t>ainsi que les réseaux de la Somme (baie de Somme – Vallée de l’Authie/Montreuillois) et du Nord (Marais d’</a:t>
            </a:r>
            <a:r>
              <a:rPr lang="fr-FR" sz="1600" i="1" dirty="0" err="1">
                <a:solidFill>
                  <a:srgbClr val="195D72"/>
                </a:solidFill>
                <a:latin typeface="Gill Sans"/>
                <a:cs typeface="Gill Sans"/>
              </a:rPr>
              <a:t>Etaing</a:t>
            </a:r>
            <a:r>
              <a:rPr lang="fr-FR" sz="1600" i="1" dirty="0">
                <a:solidFill>
                  <a:srgbClr val="195D72"/>
                </a:solidFill>
                <a:latin typeface="Gill Sans"/>
                <a:cs typeface="Gill Sans"/>
              </a:rPr>
              <a:t>, </a:t>
            </a:r>
            <a:r>
              <a:rPr lang="fr-FR" sz="1600" i="1" dirty="0" smtClean="0">
                <a:solidFill>
                  <a:srgbClr val="195D72"/>
                </a:solidFill>
                <a:latin typeface="Gill Sans"/>
                <a:cs typeface="Gill Sans"/>
              </a:rPr>
              <a:t>canal Sensée</a:t>
            </a:r>
            <a:r>
              <a:rPr lang="fr-FR" sz="1600" i="1" dirty="0">
                <a:solidFill>
                  <a:srgbClr val="195D72"/>
                </a:solidFill>
                <a:latin typeface="Gill Sans"/>
                <a:cs typeface="Gill Sans"/>
              </a:rPr>
              <a:t>, l’Escaut, Belgique</a:t>
            </a:r>
            <a:r>
              <a:rPr lang="fr-FR" sz="1600" i="1" dirty="0" smtClean="0">
                <a:solidFill>
                  <a:srgbClr val="195D72"/>
                </a:solidFill>
                <a:latin typeface="Gill Sans"/>
                <a:cs typeface="Gill Sans"/>
              </a:rPr>
              <a:t>)</a:t>
            </a:r>
            <a:endParaRPr lang="fr-FR" sz="1600" i="1" dirty="0">
              <a:solidFill>
                <a:srgbClr val="195D72"/>
              </a:solidFill>
              <a:latin typeface="Gill Sans"/>
              <a:cs typeface="Gill Sans"/>
            </a:endParaRPr>
          </a:p>
          <a:p>
            <a:pPr marL="285750" indent="-285750">
              <a:spcBef>
                <a:spcPts val="600"/>
              </a:spcBef>
              <a:buFont typeface="Lucida Grande"/>
              <a:buChar char="-"/>
            </a:pPr>
            <a:endParaRPr lang="fr-FR" sz="1600" dirty="0" smtClean="0">
              <a:solidFill>
                <a:srgbClr val="564B5C"/>
              </a:solidFill>
              <a:latin typeface="Gill Sans"/>
              <a:cs typeface="Gill Sans"/>
            </a:endParaRPr>
          </a:p>
        </p:txBody>
      </p:sp>
      <p:sp>
        <p:nvSpPr>
          <p:cNvPr id="11" name="ZoneTexte 10"/>
          <p:cNvSpPr txBox="1"/>
          <p:nvPr/>
        </p:nvSpPr>
        <p:spPr>
          <a:xfrm>
            <a:off x="93132" y="5924049"/>
            <a:ext cx="3098801" cy="629151"/>
          </a:xfrm>
          <a:prstGeom prst="rect">
            <a:avLst/>
          </a:prstGeom>
          <a:noFill/>
        </p:spPr>
        <p:txBody>
          <a:bodyPr wrap="square" rtlCol="0">
            <a:noAutofit/>
          </a:bodyPr>
          <a:lstStyle/>
          <a:p>
            <a:pPr algn="ctr">
              <a:spcBef>
                <a:spcPts val="600"/>
              </a:spcBef>
            </a:pPr>
            <a:r>
              <a:rPr lang="fr-FR" sz="1600" dirty="0" smtClean="0">
                <a:solidFill>
                  <a:srgbClr val="D64C28"/>
                </a:solidFill>
                <a:latin typeface="Gill Sans"/>
                <a:cs typeface="Gill Sans"/>
              </a:rPr>
              <a:t>(</a:t>
            </a:r>
            <a:r>
              <a:rPr lang="fr-FR" sz="1600" dirty="0">
                <a:solidFill>
                  <a:srgbClr val="D64C28"/>
                </a:solidFill>
                <a:latin typeface="Gill Sans"/>
                <a:cs typeface="Gill Sans"/>
              </a:rPr>
              <a:t>cf. aussi </a:t>
            </a:r>
            <a:r>
              <a:rPr lang="fr-FR" sz="1600" dirty="0" smtClean="0">
                <a:solidFill>
                  <a:srgbClr val="D64C28"/>
                </a:solidFill>
                <a:latin typeface="Gill Sans"/>
                <a:cs typeface="Gill Sans"/>
              </a:rPr>
              <a:t>politique culture-tourisme </a:t>
            </a:r>
            <a:r>
              <a:rPr lang="fr-FR" sz="1600" dirty="0">
                <a:solidFill>
                  <a:srgbClr val="D64C28"/>
                </a:solidFill>
                <a:latin typeface="Gill Sans"/>
                <a:cs typeface="Gill Sans"/>
              </a:rPr>
              <a:t>ci-après)</a:t>
            </a:r>
            <a:r>
              <a:rPr lang="fr-FR" sz="2000" dirty="0">
                <a:solidFill>
                  <a:srgbClr val="D64C28"/>
                </a:solidFill>
                <a:latin typeface="Gill Sans"/>
                <a:cs typeface="Gill Sans"/>
              </a:rPr>
              <a:t> </a:t>
            </a:r>
          </a:p>
        </p:txBody>
      </p:sp>
      <p:sp>
        <p:nvSpPr>
          <p:cNvPr id="10"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10</a:t>
            </a:fld>
            <a:endParaRPr lang="fr-FR" sz="1000" b="1" dirty="0">
              <a:solidFill>
                <a:schemeClr val="bg1"/>
              </a:solidFill>
            </a:endParaRPr>
          </a:p>
        </p:txBody>
      </p:sp>
    </p:spTree>
    <p:extLst>
      <p:ext uri="{BB962C8B-B14F-4D97-AF65-F5344CB8AC3E}">
        <p14:creationId xmlns:p14="http://schemas.microsoft.com/office/powerpoint/2010/main" val="14541169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30843"/>
          </a:xfrm>
          <a:prstGeom prst="rect">
            <a:avLst/>
          </a:prstGeom>
          <a:solidFill>
            <a:srgbClr val="8AB1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160868" y="465667"/>
            <a:ext cx="8839199" cy="6255557"/>
          </a:xfrm>
          <a:prstGeom prst="rect">
            <a:avLst/>
          </a:prstGeom>
          <a:solidFill>
            <a:schemeClr val="bg1">
              <a:alpha val="15000"/>
            </a:schemeClr>
          </a:solidFill>
        </p:spPr>
        <p:txBody>
          <a:bodyPr wrap="square" rtlCol="0">
            <a:noAutofit/>
          </a:bodyPr>
          <a:lstStyle/>
          <a:p>
            <a:pPr marL="285750" indent="-285750" algn="just">
              <a:spcBef>
                <a:spcPts val="600"/>
              </a:spcBef>
              <a:buFont typeface="Arial"/>
              <a:buChar char="•"/>
            </a:pPr>
            <a:r>
              <a:rPr lang="fr-FR" sz="2000" b="1" dirty="0" smtClean="0">
                <a:solidFill>
                  <a:srgbClr val="195D72"/>
                </a:solidFill>
                <a:latin typeface="Gill Sans"/>
                <a:cs typeface="Gill Sans"/>
              </a:rPr>
              <a:t>La </a:t>
            </a:r>
            <a:r>
              <a:rPr lang="fr-FR" sz="2000" b="1" dirty="0">
                <a:solidFill>
                  <a:srgbClr val="195D72"/>
                </a:solidFill>
                <a:latin typeface="Gill Sans"/>
                <a:cs typeface="Gill Sans"/>
              </a:rPr>
              <a:t>Scarpe et le Crichon </a:t>
            </a:r>
            <a:r>
              <a:rPr lang="fr-FR" sz="2000" dirty="0">
                <a:solidFill>
                  <a:schemeClr val="bg1"/>
                </a:solidFill>
                <a:latin typeface="Gill Sans"/>
                <a:cs typeface="Gill Sans"/>
              </a:rPr>
              <a:t>sont des lieux intenses de valorisation culturelles, sportives, récréatives et écologiques. </a:t>
            </a:r>
            <a:r>
              <a:rPr lang="fr-FR" sz="2000" dirty="0" smtClean="0">
                <a:solidFill>
                  <a:schemeClr val="bg1"/>
                </a:solidFill>
                <a:latin typeface="Gill Sans"/>
                <a:cs typeface="Gill Sans"/>
              </a:rPr>
              <a:t>Ils </a:t>
            </a:r>
            <a:r>
              <a:rPr lang="fr-FR" sz="2000" dirty="0">
                <a:solidFill>
                  <a:schemeClr val="bg1"/>
                </a:solidFill>
                <a:latin typeface="Gill Sans"/>
                <a:cs typeface="Gill Sans"/>
              </a:rPr>
              <a:t>sont amenés à étoffer encore leur offre </a:t>
            </a:r>
            <a:r>
              <a:rPr lang="fr-FR" sz="2000" dirty="0" smtClean="0">
                <a:solidFill>
                  <a:schemeClr val="bg1"/>
                </a:solidFill>
                <a:latin typeface="Gill Sans"/>
                <a:cs typeface="Gill Sans"/>
              </a:rPr>
              <a:t>notamment </a:t>
            </a:r>
            <a:r>
              <a:rPr lang="fr-FR" sz="2000" dirty="0">
                <a:solidFill>
                  <a:schemeClr val="bg1"/>
                </a:solidFill>
                <a:latin typeface="Gill Sans"/>
                <a:cs typeface="Gill Sans"/>
              </a:rPr>
              <a:t>autour d’Arras, de </a:t>
            </a:r>
            <a:r>
              <a:rPr lang="fr-FR" sz="2000" dirty="0" err="1">
                <a:solidFill>
                  <a:schemeClr val="bg1"/>
                </a:solidFill>
                <a:latin typeface="Gill Sans"/>
                <a:cs typeface="Gill Sans"/>
              </a:rPr>
              <a:t>Roeux</a:t>
            </a:r>
            <a:r>
              <a:rPr lang="fr-FR" sz="2000" dirty="0">
                <a:solidFill>
                  <a:schemeClr val="bg1"/>
                </a:solidFill>
                <a:latin typeface="Gill Sans"/>
                <a:cs typeface="Gill Sans"/>
              </a:rPr>
              <a:t> à </a:t>
            </a:r>
            <a:r>
              <a:rPr lang="fr-FR" sz="2000" dirty="0" err="1">
                <a:solidFill>
                  <a:schemeClr val="bg1"/>
                </a:solidFill>
                <a:latin typeface="Gill Sans"/>
                <a:cs typeface="Gill Sans"/>
              </a:rPr>
              <a:t>Acq</a:t>
            </a:r>
            <a:r>
              <a:rPr lang="fr-FR" sz="2000" dirty="0" smtClean="0">
                <a:solidFill>
                  <a:schemeClr val="bg1"/>
                </a:solidFill>
                <a:latin typeface="Gill Sans"/>
                <a:cs typeface="Gill Sans"/>
              </a:rPr>
              <a:t>, en témoigne quelques projets structurants :</a:t>
            </a:r>
          </a:p>
          <a:p>
            <a:pPr marL="1200150" lvl="2" indent="-285750" algn="just">
              <a:buFont typeface="Arial"/>
              <a:buChar char="•"/>
            </a:pPr>
            <a:r>
              <a:rPr lang="fr-FR" dirty="0" smtClean="0">
                <a:solidFill>
                  <a:schemeClr val="bg1"/>
                </a:solidFill>
                <a:latin typeface="Gill Sans"/>
                <a:cs typeface="Gill Sans"/>
              </a:rPr>
              <a:t>requalification </a:t>
            </a:r>
            <a:r>
              <a:rPr lang="fr-FR" dirty="0">
                <a:solidFill>
                  <a:schemeClr val="bg1"/>
                </a:solidFill>
                <a:latin typeface="Gill Sans"/>
                <a:cs typeface="Gill Sans"/>
              </a:rPr>
              <a:t>innovante de la friche industrielle Meryl </a:t>
            </a:r>
            <a:r>
              <a:rPr lang="fr-FR" dirty="0" err="1">
                <a:solidFill>
                  <a:schemeClr val="bg1"/>
                </a:solidFill>
                <a:latin typeface="Gill Sans"/>
                <a:cs typeface="Gill Sans"/>
              </a:rPr>
              <a:t>Fiber</a:t>
            </a:r>
            <a:r>
              <a:rPr lang="fr-FR" dirty="0">
                <a:solidFill>
                  <a:schemeClr val="bg1"/>
                </a:solidFill>
                <a:latin typeface="Gill Sans"/>
                <a:cs typeface="Gill Sans"/>
              </a:rPr>
              <a:t> en espace naturel et récréatif, à St-Laurent-</a:t>
            </a:r>
            <a:r>
              <a:rPr lang="fr-FR" dirty="0" smtClean="0">
                <a:solidFill>
                  <a:schemeClr val="bg1"/>
                </a:solidFill>
                <a:latin typeface="Gill Sans"/>
                <a:cs typeface="Gill Sans"/>
              </a:rPr>
              <a:t>Blangy</a:t>
            </a:r>
            <a:endParaRPr lang="fr-FR" dirty="0">
              <a:solidFill>
                <a:schemeClr val="bg1"/>
              </a:solidFill>
              <a:latin typeface="Gill Sans"/>
              <a:cs typeface="Gill Sans"/>
            </a:endParaRPr>
          </a:p>
          <a:p>
            <a:pPr marL="1200150" lvl="2" indent="-285750" algn="just">
              <a:buFont typeface="Arial"/>
              <a:buChar char="•"/>
            </a:pPr>
            <a:r>
              <a:rPr lang="fr-FR" dirty="0">
                <a:solidFill>
                  <a:schemeClr val="bg1"/>
                </a:solidFill>
                <a:latin typeface="Gill Sans"/>
                <a:cs typeface="Gill Sans"/>
              </a:rPr>
              <a:t>Aménagement Paysager du Val de Scarpe (parc paysager…)</a:t>
            </a:r>
          </a:p>
          <a:p>
            <a:pPr marL="271463" lvl="1" algn="just">
              <a:spcBef>
                <a:spcPts val="600"/>
              </a:spcBef>
            </a:pPr>
            <a:r>
              <a:rPr lang="fr-FR" sz="2000" dirty="0" smtClean="0">
                <a:solidFill>
                  <a:schemeClr val="bg1"/>
                </a:solidFill>
                <a:latin typeface="Gill Sans"/>
                <a:cs typeface="Gill Sans"/>
              </a:rPr>
              <a:t>Ils </a:t>
            </a:r>
            <a:r>
              <a:rPr lang="fr-FR" sz="2000" dirty="0">
                <a:solidFill>
                  <a:schemeClr val="bg1"/>
                </a:solidFill>
                <a:latin typeface="Gill Sans"/>
                <a:cs typeface="Gill Sans"/>
              </a:rPr>
              <a:t>sont des appuis structurants pour le déploiement d’un réseau culture-tourisme-nature vers le Sud et l’Ouest du SCOTA (vallées du Gy, de la Canche, de l’Authie, de La Sensée,…), mais aussi en lien avec </a:t>
            </a:r>
            <a:r>
              <a:rPr lang="fr-FR" sz="2000" dirty="0" err="1">
                <a:solidFill>
                  <a:schemeClr val="bg1"/>
                </a:solidFill>
                <a:latin typeface="Gill Sans"/>
                <a:cs typeface="Gill Sans"/>
              </a:rPr>
              <a:t>Osartis-Marquion</a:t>
            </a:r>
            <a:r>
              <a:rPr lang="fr-FR" sz="2000" dirty="0">
                <a:solidFill>
                  <a:schemeClr val="bg1"/>
                </a:solidFill>
                <a:latin typeface="Gill Sans"/>
                <a:cs typeface="Gill Sans"/>
              </a:rPr>
              <a:t>.  </a:t>
            </a:r>
          </a:p>
          <a:p>
            <a:pPr marL="285750" indent="-285750" algn="just">
              <a:spcBef>
                <a:spcPts val="1800"/>
              </a:spcBef>
              <a:buFont typeface="Arial"/>
              <a:buChar char="•"/>
            </a:pPr>
            <a:r>
              <a:rPr lang="fr-FR" sz="2000" b="1" dirty="0">
                <a:solidFill>
                  <a:srgbClr val="195D72"/>
                </a:solidFill>
                <a:latin typeface="Gill Sans"/>
                <a:cs typeface="Gill Sans"/>
              </a:rPr>
              <a:t>Le projet de CSNE et de sa mise en scène paysagère</a:t>
            </a:r>
            <a:r>
              <a:rPr lang="fr-FR" sz="2000" dirty="0">
                <a:solidFill>
                  <a:schemeClr val="bg1"/>
                </a:solidFill>
                <a:latin typeface="Gill Sans"/>
                <a:cs typeface="Gill Sans"/>
              </a:rPr>
              <a:t>, est aussi un marqueur fort et un appui de premier plan pour le maillage culturel et </a:t>
            </a:r>
            <a:r>
              <a:rPr lang="fr-FR" sz="2000" dirty="0" smtClean="0">
                <a:solidFill>
                  <a:schemeClr val="bg1"/>
                </a:solidFill>
                <a:latin typeface="Gill Sans"/>
                <a:cs typeface="Gill Sans"/>
              </a:rPr>
              <a:t>touristique dans le Sud du territoire (notamment voies douces), mais aussi en lien avec la Somme, </a:t>
            </a:r>
            <a:r>
              <a:rPr lang="fr-FR" sz="2000" dirty="0" err="1" smtClean="0">
                <a:solidFill>
                  <a:schemeClr val="bg1"/>
                </a:solidFill>
                <a:latin typeface="Gill Sans"/>
                <a:cs typeface="Gill Sans"/>
              </a:rPr>
              <a:t>Osartis-Marquion</a:t>
            </a:r>
            <a:r>
              <a:rPr lang="fr-FR" sz="2000" dirty="0" smtClean="0">
                <a:solidFill>
                  <a:schemeClr val="bg1"/>
                </a:solidFill>
                <a:latin typeface="Gill Sans"/>
                <a:cs typeface="Gill Sans"/>
              </a:rPr>
              <a:t> et le St-Quentinois.</a:t>
            </a:r>
          </a:p>
          <a:p>
            <a:pPr marL="285750" indent="-285750" algn="just">
              <a:spcBef>
                <a:spcPts val="600"/>
              </a:spcBef>
              <a:buFont typeface="Arial"/>
              <a:buChar char="•"/>
            </a:pPr>
            <a:r>
              <a:rPr lang="fr-FR" sz="2000" b="1" dirty="0" smtClean="0">
                <a:solidFill>
                  <a:srgbClr val="195D72"/>
                </a:solidFill>
                <a:latin typeface="Gill Sans"/>
                <a:cs typeface="Gill Sans"/>
              </a:rPr>
              <a:t>Sources et Vallées de L’Authie et de la Canche </a:t>
            </a:r>
            <a:r>
              <a:rPr lang="fr-FR" sz="2000" dirty="0" smtClean="0">
                <a:solidFill>
                  <a:schemeClr val="bg1"/>
                </a:solidFill>
                <a:latin typeface="Gill Sans"/>
                <a:cs typeface="Gill Sans"/>
              </a:rPr>
              <a:t>(pédagogie &amp; culture sur la biodiversité…) et plus généralement réfléchir à l’opportunité de développer des maisons des vallées </a:t>
            </a:r>
            <a:r>
              <a:rPr lang="fr-FR" sz="2000" dirty="0" smtClean="0">
                <a:solidFill>
                  <a:schemeClr val="bg1"/>
                </a:solidFill>
                <a:latin typeface="Gill Sans"/>
                <a:cs typeface="Gill Sans"/>
              </a:rPr>
              <a:t>(par exemple dans </a:t>
            </a:r>
            <a:r>
              <a:rPr lang="fr-FR" sz="2000" dirty="0" smtClean="0">
                <a:solidFill>
                  <a:schemeClr val="bg1"/>
                </a:solidFill>
                <a:latin typeface="Gill Sans"/>
                <a:cs typeface="Gill Sans"/>
              </a:rPr>
              <a:t>un </a:t>
            </a:r>
            <a:r>
              <a:rPr lang="fr-FR" sz="2000" dirty="0" smtClean="0">
                <a:solidFill>
                  <a:schemeClr val="bg1"/>
                </a:solidFill>
                <a:latin typeface="Gill Sans"/>
                <a:cs typeface="Gill Sans"/>
              </a:rPr>
              <a:t>pôle </a:t>
            </a:r>
            <a:r>
              <a:rPr lang="fr-FR" sz="2000" dirty="0" smtClean="0">
                <a:solidFill>
                  <a:schemeClr val="bg1"/>
                </a:solidFill>
                <a:latin typeface="Gill Sans"/>
                <a:cs typeface="Gill Sans"/>
              </a:rPr>
              <a:t>touristique de </a:t>
            </a:r>
            <a:r>
              <a:rPr lang="fr-FR" sz="2000" dirty="0" smtClean="0">
                <a:solidFill>
                  <a:schemeClr val="bg1"/>
                </a:solidFill>
                <a:latin typeface="Gill Sans"/>
                <a:cs typeface="Gill Sans"/>
              </a:rPr>
              <a:t>chacune </a:t>
            </a:r>
            <a:r>
              <a:rPr lang="fr-FR" sz="2000" dirty="0" smtClean="0">
                <a:solidFill>
                  <a:schemeClr val="bg1"/>
                </a:solidFill>
                <a:latin typeface="Gill Sans"/>
                <a:cs typeface="Gill Sans"/>
              </a:rPr>
              <a:t>des </a:t>
            </a:r>
            <a:r>
              <a:rPr lang="fr-FR" sz="2000" dirty="0" smtClean="0">
                <a:solidFill>
                  <a:schemeClr val="bg1"/>
                </a:solidFill>
                <a:latin typeface="Gill Sans"/>
                <a:cs typeface="Gill Sans"/>
              </a:rPr>
              <a:t>vallées </a:t>
            </a:r>
            <a:r>
              <a:rPr lang="fr-FR" sz="2000" dirty="0" smtClean="0">
                <a:solidFill>
                  <a:schemeClr val="bg1"/>
                </a:solidFill>
                <a:latin typeface="Gill Sans"/>
                <a:cs typeface="Gill Sans"/>
              </a:rPr>
              <a:t>: pédagogie, infos,…)</a:t>
            </a:r>
          </a:p>
          <a:p>
            <a:pPr marL="285750" indent="-285750" algn="just">
              <a:spcBef>
                <a:spcPts val="600"/>
              </a:spcBef>
              <a:buFont typeface="Arial"/>
              <a:buChar char="•"/>
            </a:pPr>
            <a:r>
              <a:rPr lang="fr-FR" sz="2000" b="1" dirty="0" smtClean="0">
                <a:solidFill>
                  <a:srgbClr val="195D72"/>
                </a:solidFill>
                <a:latin typeface="Gill Sans"/>
                <a:cs typeface="Gill Sans"/>
              </a:rPr>
              <a:t>Activités de pêche</a:t>
            </a:r>
          </a:p>
        </p:txBody>
      </p:sp>
      <p:sp>
        <p:nvSpPr>
          <p:cNvPr id="12" name="Titre 1"/>
          <p:cNvSpPr>
            <a:spLocks noGrp="1"/>
          </p:cNvSpPr>
          <p:nvPr>
            <p:ph type="ctrTitle"/>
          </p:nvPr>
        </p:nvSpPr>
        <p:spPr>
          <a:xfrm>
            <a:off x="0" y="5490"/>
            <a:ext cx="9144000" cy="460177"/>
          </a:xfrm>
          <a:solidFill>
            <a:srgbClr val="195D72"/>
          </a:solidFill>
        </p:spPr>
        <p:txBody>
          <a:bodyPr anchor="t">
            <a:noAutofit/>
          </a:bodyPr>
          <a:lstStyle/>
          <a:p>
            <a:pPr algn="just">
              <a:lnSpc>
                <a:spcPts val="2680"/>
              </a:lnSpc>
            </a:pPr>
            <a:r>
              <a:rPr lang="fr-FR" sz="2000" b="1" dirty="0" smtClean="0"/>
              <a:t>Projets majeurs &amp; appuis sectoriels aux politiques d’aménagement</a:t>
            </a:r>
            <a:endParaRPr lang="fr-FR" sz="2000" b="1" dirty="0"/>
          </a:p>
        </p:txBody>
      </p:sp>
      <p:sp>
        <p:nvSpPr>
          <p:cNvPr id="14" name="ZoneTexte 13"/>
          <p:cNvSpPr txBox="1"/>
          <p:nvPr/>
        </p:nvSpPr>
        <p:spPr>
          <a:xfrm>
            <a:off x="4512731" y="6447673"/>
            <a:ext cx="4487336" cy="273551"/>
          </a:xfrm>
          <a:prstGeom prst="rect">
            <a:avLst/>
          </a:prstGeom>
          <a:noFill/>
        </p:spPr>
        <p:txBody>
          <a:bodyPr wrap="square" rtlCol="0">
            <a:noAutofit/>
          </a:bodyPr>
          <a:lstStyle/>
          <a:p>
            <a:pPr algn="ctr">
              <a:spcBef>
                <a:spcPts val="600"/>
              </a:spcBef>
            </a:pPr>
            <a:r>
              <a:rPr lang="fr-FR" sz="1600" dirty="0" smtClean="0">
                <a:solidFill>
                  <a:srgbClr val="D64C28"/>
                </a:solidFill>
                <a:latin typeface="Gill Sans"/>
                <a:cs typeface="Gill Sans"/>
              </a:rPr>
              <a:t>(</a:t>
            </a:r>
            <a:r>
              <a:rPr lang="fr-FR" sz="1600" dirty="0">
                <a:solidFill>
                  <a:srgbClr val="D64C28"/>
                </a:solidFill>
                <a:latin typeface="Gill Sans"/>
                <a:cs typeface="Gill Sans"/>
              </a:rPr>
              <a:t>cf. aussi </a:t>
            </a:r>
            <a:r>
              <a:rPr lang="fr-FR" sz="1600" dirty="0" smtClean="0">
                <a:solidFill>
                  <a:srgbClr val="D64C28"/>
                </a:solidFill>
                <a:latin typeface="Gill Sans"/>
                <a:cs typeface="Gill Sans"/>
              </a:rPr>
              <a:t>politique culture-tourisme </a:t>
            </a:r>
            <a:r>
              <a:rPr lang="fr-FR" sz="1600" dirty="0">
                <a:solidFill>
                  <a:srgbClr val="D64C28"/>
                </a:solidFill>
                <a:latin typeface="Gill Sans"/>
                <a:cs typeface="Gill Sans"/>
              </a:rPr>
              <a:t>ci-après)</a:t>
            </a:r>
            <a:r>
              <a:rPr lang="fr-FR" sz="2000" dirty="0">
                <a:solidFill>
                  <a:srgbClr val="D64C28"/>
                </a:solidFill>
                <a:latin typeface="Gill Sans"/>
                <a:cs typeface="Gill Sans"/>
              </a:rPr>
              <a:t> </a:t>
            </a: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11</a:t>
            </a:fld>
            <a:endParaRPr lang="fr-FR" sz="1000" b="1" dirty="0">
              <a:solidFill>
                <a:schemeClr val="bg1"/>
              </a:solidFill>
            </a:endParaRPr>
          </a:p>
        </p:txBody>
      </p:sp>
    </p:spTree>
    <p:extLst>
      <p:ext uri="{BB962C8B-B14F-4D97-AF65-F5344CB8AC3E}">
        <p14:creationId xmlns:p14="http://schemas.microsoft.com/office/powerpoint/2010/main" val="13696911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Une trame verte et bleue valorisant la biodiversité, les paysages et la proximité à la nature </a:t>
            </a:r>
          </a:p>
        </p:txBody>
      </p:sp>
      <p:sp>
        <p:nvSpPr>
          <p:cNvPr id="7" name="ZoneTexte 6"/>
          <p:cNvSpPr txBox="1"/>
          <p:nvPr/>
        </p:nvSpPr>
        <p:spPr>
          <a:xfrm>
            <a:off x="93132" y="2097115"/>
            <a:ext cx="2887135" cy="3880352"/>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a:solidFill>
                  <a:schemeClr val="bg1"/>
                </a:solidFill>
                <a:latin typeface="Gill Sans"/>
                <a:cs typeface="Gill Sans"/>
              </a:rPr>
              <a:t>Mettre en œuvre une politique de préservation et de régénération des espaces remarquables et des continuités écologiques. </a:t>
            </a:r>
            <a:endParaRPr lang="fr-FR" sz="2000" dirty="0" smtClean="0">
              <a:solidFill>
                <a:schemeClr val="bg1"/>
              </a:solidFill>
              <a:latin typeface="Gill Sans"/>
              <a:cs typeface="Gill Sans"/>
            </a:endParaRPr>
          </a:p>
          <a:p>
            <a:pPr marL="271463" lvl="1">
              <a:spcBef>
                <a:spcPts val="600"/>
              </a:spcBef>
            </a:pPr>
            <a:r>
              <a:rPr lang="fr-FR" sz="2000" dirty="0" smtClean="0">
                <a:solidFill>
                  <a:schemeClr val="bg1"/>
                </a:solidFill>
                <a:latin typeface="Gill Sans"/>
                <a:cs typeface="Gill Sans"/>
              </a:rPr>
              <a:t>Une </a:t>
            </a:r>
            <a:r>
              <a:rPr lang="fr-FR" sz="2000" dirty="0">
                <a:solidFill>
                  <a:schemeClr val="bg1"/>
                </a:solidFill>
                <a:latin typeface="Gill Sans"/>
                <a:cs typeface="Gill Sans"/>
              </a:rPr>
              <a:t>politique adaptée aux enjeux de pression et de maintien des caractéristiques des </a:t>
            </a:r>
            <a:r>
              <a:rPr lang="fr-FR" sz="2000" dirty="0" smtClean="0">
                <a:solidFill>
                  <a:schemeClr val="bg1"/>
                </a:solidFill>
                <a:latin typeface="Gill Sans"/>
                <a:cs typeface="Gill Sans"/>
              </a:rPr>
              <a:t>milieux.</a:t>
            </a:r>
            <a:endParaRPr lang="fr-FR" sz="2000" dirty="0">
              <a:solidFill>
                <a:schemeClr val="bg1"/>
              </a:solidFill>
              <a:latin typeface="Gill Sans"/>
              <a:cs typeface="Gill Sans"/>
            </a:endParaRPr>
          </a:p>
        </p:txBody>
      </p:sp>
      <p:sp>
        <p:nvSpPr>
          <p:cNvPr id="9" name="ZoneTexte 8"/>
          <p:cNvSpPr txBox="1"/>
          <p:nvPr/>
        </p:nvSpPr>
        <p:spPr>
          <a:xfrm>
            <a:off x="2980267" y="1018924"/>
            <a:ext cx="6095999" cy="5745943"/>
          </a:xfrm>
          <a:prstGeom prst="rect">
            <a:avLst/>
          </a:prstGeom>
          <a:noFill/>
          <a:ln>
            <a:noFill/>
          </a:ln>
        </p:spPr>
        <p:txBody>
          <a:bodyPr wrap="square" rtlCol="0">
            <a:noAutofit/>
          </a:bodyPr>
          <a:lstStyle/>
          <a:p>
            <a:pPr marL="285750" indent="-285750" algn="just">
              <a:spcBef>
                <a:spcPts val="1200"/>
              </a:spcBef>
              <a:buFont typeface="Lucida Grande"/>
              <a:buChar char="-"/>
            </a:pPr>
            <a:r>
              <a:rPr lang="fr-FR" sz="1600" b="1" dirty="0" smtClean="0">
                <a:solidFill>
                  <a:srgbClr val="564B5C"/>
                </a:solidFill>
                <a:latin typeface="Gill Sans"/>
                <a:cs typeface="Gill Sans"/>
              </a:rPr>
              <a:t>Soutenir la diversité biologique, </a:t>
            </a:r>
            <a:r>
              <a:rPr lang="fr-FR" dirty="0" smtClean="0">
                <a:solidFill>
                  <a:srgbClr val="564B5C"/>
                </a:solidFill>
                <a:latin typeface="Gill Sans"/>
                <a:cs typeface="Gill Sans"/>
              </a:rPr>
              <a:t>en préservant les réservoirs de biodiversité et corridors écologiques </a:t>
            </a:r>
            <a:r>
              <a:rPr lang="fr-FR" sz="1400" dirty="0" smtClean="0">
                <a:solidFill>
                  <a:srgbClr val="564B5C"/>
                </a:solidFill>
                <a:latin typeface="Gill Sans"/>
                <a:cs typeface="Gill Sans"/>
              </a:rPr>
              <a:t>(cf. carte ci-après)</a:t>
            </a:r>
            <a:r>
              <a:rPr lang="fr-FR" dirty="0" smtClean="0">
                <a:solidFill>
                  <a:srgbClr val="564B5C"/>
                </a:solidFill>
                <a:latin typeface="Gill Sans"/>
                <a:cs typeface="Gill Sans"/>
              </a:rPr>
              <a:t>, et en poursuivant des politiques de replantation/restauration de milieux impliquant les agriculteurs </a:t>
            </a:r>
            <a:r>
              <a:rPr lang="fr-FR" sz="1400" dirty="0" smtClean="0">
                <a:solidFill>
                  <a:srgbClr val="564B5C"/>
                </a:solidFill>
                <a:latin typeface="Gill Sans"/>
                <a:cs typeface="Gill Sans"/>
              </a:rPr>
              <a:t>(cf. ci-après)</a:t>
            </a:r>
          </a:p>
          <a:p>
            <a:pPr marL="285750" indent="-285750" algn="just">
              <a:spcBef>
                <a:spcPts val="1800"/>
              </a:spcBef>
              <a:buFont typeface="Lucida Grande"/>
              <a:buChar char="-"/>
            </a:pPr>
            <a:r>
              <a:rPr lang="fr-FR" sz="1600" b="1" dirty="0" smtClean="0">
                <a:solidFill>
                  <a:srgbClr val="564B5C"/>
                </a:solidFill>
                <a:latin typeface="Gill Sans"/>
                <a:cs typeface="Gill Sans"/>
              </a:rPr>
              <a:t>Améliorer </a:t>
            </a:r>
            <a:r>
              <a:rPr lang="fr-FR" sz="1600" b="1" dirty="0">
                <a:solidFill>
                  <a:srgbClr val="564B5C"/>
                </a:solidFill>
                <a:latin typeface="Gill Sans"/>
                <a:cs typeface="Gill Sans"/>
              </a:rPr>
              <a:t>la qualité des eaux </a:t>
            </a:r>
            <a:r>
              <a:rPr lang="fr-FR" dirty="0">
                <a:solidFill>
                  <a:srgbClr val="564B5C"/>
                </a:solidFill>
                <a:latin typeface="Gill Sans"/>
                <a:cs typeface="Gill Sans"/>
              </a:rPr>
              <a:t>dans le cadre d’une gestion amont/aval </a:t>
            </a:r>
            <a:r>
              <a:rPr lang="fr-FR" dirty="0" smtClean="0">
                <a:solidFill>
                  <a:srgbClr val="564B5C"/>
                </a:solidFill>
                <a:latin typeface="Gill Sans"/>
                <a:cs typeface="Gill Sans"/>
              </a:rPr>
              <a:t>cohérente impliquant :</a:t>
            </a:r>
          </a:p>
          <a:p>
            <a:pPr marL="449263" lvl="0" indent="-195263" algn="just">
              <a:lnSpc>
                <a:spcPts val="1960"/>
              </a:lnSpc>
              <a:spcBef>
                <a:spcPts val="600"/>
              </a:spcBef>
              <a:buFont typeface="Courier New"/>
              <a:buChar char="o"/>
              <a:tabLst>
                <a:tab pos="449263" algn="l"/>
              </a:tabLst>
            </a:pPr>
            <a:r>
              <a:rPr lang="fr-FR" sz="1600" b="1" dirty="0" smtClean="0">
                <a:solidFill>
                  <a:srgbClr val="564B5C"/>
                </a:solidFill>
                <a:latin typeface="Gill Sans"/>
                <a:cs typeface="Gill Sans"/>
              </a:rPr>
              <a:t>La prise en compte de la trame bleue </a:t>
            </a:r>
            <a:r>
              <a:rPr lang="fr-FR" dirty="0" smtClean="0">
                <a:solidFill>
                  <a:srgbClr val="564B5C"/>
                </a:solidFill>
                <a:latin typeface="Gill Sans"/>
                <a:cs typeface="Gill Sans"/>
              </a:rPr>
              <a:t>et des besoins pour la gestion des eaux pluviales et des ruissellements au plutôt dans les projets d’aménagement (enjeu de gestion sur site / collective) :</a:t>
            </a: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Il s’agit aussi de valoriser la présence des paysages d’eau dans les projets urbains pour un gain environnemental ainsi qu’en qualité et diversité d’espace de vie.</a:t>
            </a: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La prise en compte des fossés s’inscrit dans les problématiques de ruissellements et de fonctionnalité des terres agricoles.</a:t>
            </a:r>
          </a:p>
          <a:p>
            <a:pPr marL="449263"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L’atténuation / résorption  d’obstacles aquatiques</a:t>
            </a:r>
            <a:r>
              <a:rPr lang="fr-FR" dirty="0" smtClean="0">
                <a:solidFill>
                  <a:srgbClr val="564B5C"/>
                </a:solidFill>
                <a:latin typeface="Gill Sans"/>
                <a:cs typeface="Gill Sans"/>
              </a:rPr>
              <a:t>, </a:t>
            </a:r>
            <a:r>
              <a:rPr lang="fr-FR" dirty="0">
                <a:solidFill>
                  <a:srgbClr val="564B5C"/>
                </a:solidFill>
                <a:latin typeface="Gill Sans"/>
                <a:cs typeface="Gill Sans"/>
              </a:rPr>
              <a:t>mais aussi les effets fragmentant des milieux terrestres liés aux infrastructures </a:t>
            </a:r>
            <a:r>
              <a:rPr lang="fr-FR" dirty="0" smtClean="0">
                <a:solidFill>
                  <a:srgbClr val="564B5C"/>
                </a:solidFill>
                <a:latin typeface="Gill Sans"/>
                <a:cs typeface="Gill Sans"/>
              </a:rPr>
              <a:t>majeures </a:t>
            </a:r>
          </a:p>
          <a:p>
            <a:pPr marL="449263" indent="-195263" algn="just">
              <a:lnSpc>
                <a:spcPts val="1760"/>
              </a:lnSpc>
              <a:spcBef>
                <a:spcPts val="1200"/>
              </a:spcBef>
              <a:buFont typeface="Courier New"/>
              <a:buChar char="o"/>
              <a:tabLst>
                <a:tab pos="449263" algn="l"/>
              </a:tabLst>
            </a:pPr>
            <a:r>
              <a:rPr lang="fr-FR" sz="1600" b="1" dirty="0" smtClean="0">
                <a:solidFill>
                  <a:srgbClr val="564B5C"/>
                </a:solidFill>
                <a:latin typeface="Gill Sans"/>
                <a:cs typeface="Gill Sans"/>
              </a:rPr>
              <a:t>Une cohérence de gestion de la trame bleue </a:t>
            </a:r>
            <a:r>
              <a:rPr lang="fr-FR" sz="1600" dirty="0" smtClean="0">
                <a:solidFill>
                  <a:srgbClr val="564B5C"/>
                </a:solidFill>
                <a:latin typeface="Gill Sans"/>
                <a:cs typeface="Gill Sans"/>
              </a:rPr>
              <a:t>et des ruissellements entre les secteurs du territoire. </a:t>
            </a:r>
            <a:endParaRPr lang="fr-FR" dirty="0">
              <a:solidFill>
                <a:srgbClr val="564B5C"/>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12</a:t>
            </a:fld>
            <a:endParaRPr lang="fr-FR" sz="1000" b="1" dirty="0">
              <a:solidFill>
                <a:schemeClr val="bg1"/>
              </a:solidFill>
            </a:endParaRPr>
          </a:p>
        </p:txBody>
      </p:sp>
    </p:spTree>
    <p:extLst>
      <p:ext uri="{BB962C8B-B14F-4D97-AF65-F5344CB8AC3E}">
        <p14:creationId xmlns:p14="http://schemas.microsoft.com/office/powerpoint/2010/main" val="29851527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Une trame verte et bleue valorisant la biodiversité, les paysages et la proximité à la nature </a:t>
            </a:r>
          </a:p>
        </p:txBody>
      </p:sp>
      <p:sp>
        <p:nvSpPr>
          <p:cNvPr id="7" name="ZoneTexte 6"/>
          <p:cNvSpPr txBox="1"/>
          <p:nvPr/>
        </p:nvSpPr>
        <p:spPr>
          <a:xfrm>
            <a:off x="93132" y="3426382"/>
            <a:ext cx="3098801" cy="942418"/>
          </a:xfrm>
          <a:prstGeom prst="rect">
            <a:avLst/>
          </a:prstGeom>
          <a:solidFill>
            <a:srgbClr val="195D72"/>
          </a:solidFill>
        </p:spPr>
        <p:txBody>
          <a:bodyPr wrap="square" rtlCol="0" anchor="ctr">
            <a:noAutofit/>
          </a:bodyPr>
          <a:lstStyle/>
          <a:p>
            <a:pPr algn="ctr">
              <a:spcBef>
                <a:spcPts val="600"/>
              </a:spcBef>
            </a:pPr>
            <a:r>
              <a:rPr lang="fr-FR" sz="2800" i="1" dirty="0" smtClean="0">
                <a:solidFill>
                  <a:schemeClr val="bg1"/>
                </a:solidFill>
                <a:latin typeface="Gill Sans"/>
                <a:cs typeface="Gill Sans"/>
              </a:rPr>
              <a:t>Suite</a:t>
            </a:r>
            <a:endParaRPr lang="fr-FR" sz="2000" i="1" dirty="0">
              <a:solidFill>
                <a:schemeClr val="bg1"/>
              </a:solidFill>
              <a:latin typeface="Gill Sans"/>
              <a:cs typeface="Gill Sans"/>
            </a:endParaRPr>
          </a:p>
        </p:txBody>
      </p:sp>
      <p:sp>
        <p:nvSpPr>
          <p:cNvPr id="9" name="ZoneTexte 8"/>
          <p:cNvSpPr txBox="1"/>
          <p:nvPr/>
        </p:nvSpPr>
        <p:spPr>
          <a:xfrm>
            <a:off x="3191933" y="1018924"/>
            <a:ext cx="5884333" cy="5745943"/>
          </a:xfrm>
          <a:prstGeom prst="rect">
            <a:avLst/>
          </a:prstGeom>
          <a:noFill/>
          <a:ln>
            <a:noFill/>
          </a:ln>
        </p:spPr>
        <p:txBody>
          <a:bodyPr wrap="square" rtlCol="0">
            <a:noAutofit/>
          </a:bodyPr>
          <a:lstStyle/>
          <a:p>
            <a:pPr marL="285750" indent="-285750" algn="just">
              <a:spcBef>
                <a:spcPts val="1200"/>
              </a:spcBef>
              <a:buFont typeface="Lucida Grande"/>
              <a:buChar char="-"/>
            </a:pPr>
            <a:r>
              <a:rPr lang="fr-FR" sz="1600" b="1" dirty="0" smtClean="0">
                <a:solidFill>
                  <a:srgbClr val="564B5C"/>
                </a:solidFill>
                <a:latin typeface="Gill Sans"/>
                <a:cs typeface="Gill Sans"/>
              </a:rPr>
              <a:t>Organiser </a:t>
            </a:r>
            <a:r>
              <a:rPr lang="fr-FR" sz="1600" b="1" dirty="0">
                <a:solidFill>
                  <a:srgbClr val="564B5C"/>
                </a:solidFill>
                <a:latin typeface="Gill Sans"/>
                <a:cs typeface="Gill Sans"/>
              </a:rPr>
              <a:t>des rapports ville / </a:t>
            </a:r>
            <a:r>
              <a:rPr lang="fr-FR" sz="1600" b="1" dirty="0" smtClean="0">
                <a:solidFill>
                  <a:srgbClr val="564B5C"/>
                </a:solidFill>
                <a:latin typeface="Gill Sans"/>
                <a:cs typeface="Gill Sans"/>
              </a:rPr>
              <a:t>nature (perméabilités éco-paysagères – trame verte urbaine) </a:t>
            </a:r>
            <a:r>
              <a:rPr lang="fr-FR" dirty="0">
                <a:solidFill>
                  <a:srgbClr val="564B5C"/>
                </a:solidFill>
                <a:latin typeface="Gill Sans"/>
                <a:cs typeface="Gill Sans"/>
              </a:rPr>
              <a:t>enrichissant la qualité de vie et maîtrisant les pressions sur les espaces naturels et </a:t>
            </a:r>
            <a:r>
              <a:rPr lang="fr-FR" dirty="0" smtClean="0">
                <a:solidFill>
                  <a:srgbClr val="564B5C"/>
                </a:solidFill>
                <a:latin typeface="Gill Sans"/>
                <a:cs typeface="Gill Sans"/>
              </a:rPr>
              <a:t>agricoles :  </a:t>
            </a:r>
            <a:endParaRPr lang="fr-FR" dirty="0">
              <a:solidFill>
                <a:srgbClr val="564B5C"/>
              </a:solidFill>
              <a:latin typeface="Gill Sans"/>
              <a:cs typeface="Gill Sans"/>
            </a:endParaRPr>
          </a:p>
          <a:p>
            <a:pPr marL="449263"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Avec une attention particulière sur :</a:t>
            </a:r>
            <a:endParaRPr lang="fr-FR" dirty="0">
              <a:solidFill>
                <a:srgbClr val="564B5C"/>
              </a:solidFill>
              <a:latin typeface="Gill Sans"/>
              <a:cs typeface="Gill Sans"/>
            </a:endParaRP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Le bocage en ceinture des bourgs et villages ; élément paysager identitaire de la silhouette urbaine à valoriser (perspective paysagère, insertion des nouvelles urbanisations dans le bocage..)</a:t>
            </a: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La place des cours d’eau en espace urbain et péri-urbain comme respiration verte et composante du paysage urbain à valoriser</a:t>
            </a: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Le maintien de zone tampon gérant le contact des lisières urbaines avec les espaces écologiques</a:t>
            </a: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L’optimisation de l’intégration environnementale des aménagements pour ne pas induire une consommation supplémentaire d’espaces agricoles </a:t>
            </a:r>
          </a:p>
          <a:p>
            <a:pPr marL="285750" lvl="1" indent="-285750" algn="just">
              <a:lnSpc>
                <a:spcPts val="1760"/>
              </a:lnSpc>
              <a:spcBef>
                <a:spcPts val="1200"/>
              </a:spcBef>
              <a:buFont typeface="Lucida Grande"/>
              <a:buChar char="-"/>
              <a:tabLst>
                <a:tab pos="627063" algn="l"/>
              </a:tabLst>
            </a:pPr>
            <a:r>
              <a:rPr lang="fr-FR" sz="1600" b="1" dirty="0" smtClean="0">
                <a:solidFill>
                  <a:srgbClr val="564B5C"/>
                </a:solidFill>
                <a:latin typeface="Gill Sans"/>
                <a:cs typeface="Gill Sans"/>
              </a:rPr>
              <a:t>Renforcer l’identité des routes de l’agroalimentaire (</a:t>
            </a:r>
            <a:r>
              <a:rPr lang="fr-FR" sz="1600" b="1" dirty="0" smtClean="0">
                <a:solidFill>
                  <a:srgbClr val="564B5C"/>
                </a:solidFill>
                <a:latin typeface="Gill Sans"/>
                <a:cs typeface="Gill Sans"/>
              </a:rPr>
              <a:t>RD939, N25, RD917 et RD930 </a:t>
            </a:r>
            <a:r>
              <a:rPr lang="fr-FR" sz="1600" b="1" dirty="0" smtClean="0">
                <a:solidFill>
                  <a:srgbClr val="564B5C"/>
                </a:solidFill>
                <a:latin typeface="Gill Sans"/>
                <a:cs typeface="Gill Sans"/>
              </a:rPr>
              <a:t>notamment) en relai de leur rôle économique afin de promouvoir la marque qualitative du territoire, l’attractivité du cadre de vie (axes vitrines) : </a:t>
            </a:r>
            <a:r>
              <a:rPr lang="fr-FR" sz="1600" dirty="0" smtClean="0">
                <a:solidFill>
                  <a:srgbClr val="564B5C"/>
                </a:solidFill>
                <a:latin typeface="Gill Sans"/>
                <a:cs typeface="Gill Sans"/>
              </a:rPr>
              <a:t>gestion qualitative du paysage et des entrées de ville… </a:t>
            </a:r>
            <a:endParaRPr lang="fr-FR" sz="1600" dirty="0">
              <a:solidFill>
                <a:srgbClr val="564B5C"/>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13</a:t>
            </a:fld>
            <a:endParaRPr lang="fr-FR" sz="1000" b="1" dirty="0">
              <a:solidFill>
                <a:schemeClr val="bg1"/>
              </a:solidFill>
            </a:endParaRPr>
          </a:p>
        </p:txBody>
      </p:sp>
    </p:spTree>
    <p:extLst>
      <p:ext uri="{BB962C8B-B14F-4D97-AF65-F5344CB8AC3E}">
        <p14:creationId xmlns:p14="http://schemas.microsoft.com/office/powerpoint/2010/main" val="22585666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3999" cy="6858000"/>
          </a:xfrm>
          <a:prstGeom prst="rect">
            <a:avLst/>
          </a:prstGeom>
          <a:solidFill>
            <a:srgbClr val="195D72"/>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8" name="Titre 1"/>
          <p:cNvSpPr txBox="1">
            <a:spLocks/>
          </p:cNvSpPr>
          <p:nvPr/>
        </p:nvSpPr>
        <p:spPr>
          <a:xfrm>
            <a:off x="1422397" y="-9307"/>
            <a:ext cx="7721602" cy="7450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800" b="1" dirty="0" smtClean="0">
                <a:solidFill>
                  <a:schemeClr val="bg1"/>
                </a:solidFill>
              </a:rPr>
              <a:t>La trame verte et bleue</a:t>
            </a:r>
          </a:p>
        </p:txBody>
      </p:sp>
      <p:sp>
        <p:nvSpPr>
          <p:cNvPr id="7" name="Rectangle 6"/>
          <p:cNvSpPr/>
          <p:nvPr/>
        </p:nvSpPr>
        <p:spPr>
          <a:xfrm>
            <a:off x="558800" y="4060799"/>
            <a:ext cx="1140109" cy="464588"/>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100" dirty="0" smtClean="0">
                <a:solidFill>
                  <a:schemeClr val="bg1"/>
                </a:solidFill>
                <a:latin typeface="Gill Sans"/>
                <a:cs typeface="Gill Sans"/>
              </a:rPr>
              <a:t>Les réservoirs de biodiversité</a:t>
            </a:r>
            <a:endParaRPr lang="fr-FR" sz="1100" dirty="0">
              <a:solidFill>
                <a:schemeClr val="bg1"/>
              </a:solidFill>
              <a:latin typeface="Gill Sans"/>
              <a:cs typeface="Gill Sans"/>
            </a:endParaRPr>
          </a:p>
        </p:txBody>
      </p:sp>
      <p:sp>
        <p:nvSpPr>
          <p:cNvPr id="9" name="Rectangle 8"/>
          <p:cNvSpPr/>
          <p:nvPr/>
        </p:nvSpPr>
        <p:spPr>
          <a:xfrm>
            <a:off x="558800" y="4600597"/>
            <a:ext cx="1140109" cy="298455"/>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100" dirty="0" smtClean="0">
                <a:solidFill>
                  <a:schemeClr val="bg1"/>
                </a:solidFill>
                <a:latin typeface="Gill Sans"/>
                <a:cs typeface="Gill Sans"/>
              </a:rPr>
              <a:t>Les corridors écologiques </a:t>
            </a:r>
            <a:r>
              <a:rPr lang="fr-FR" sz="900" dirty="0" smtClean="0">
                <a:solidFill>
                  <a:schemeClr val="bg1"/>
                </a:solidFill>
                <a:latin typeface="Gill Sans"/>
                <a:cs typeface="Gill Sans"/>
              </a:rPr>
              <a:t>(principes de liaisons)</a:t>
            </a:r>
            <a:endParaRPr lang="fr-FR" sz="900" dirty="0">
              <a:solidFill>
                <a:schemeClr val="bg1"/>
              </a:solidFill>
              <a:latin typeface="Gill Sans"/>
              <a:cs typeface="Gill Sans"/>
            </a:endParaRPr>
          </a:p>
        </p:txBody>
      </p:sp>
      <p:sp>
        <p:nvSpPr>
          <p:cNvPr id="10" name="Rectangle 9"/>
          <p:cNvSpPr/>
          <p:nvPr/>
        </p:nvSpPr>
        <p:spPr>
          <a:xfrm>
            <a:off x="0" y="806425"/>
            <a:ext cx="1698909" cy="1708367"/>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100" dirty="0" smtClean="0">
                <a:solidFill>
                  <a:schemeClr val="bg1"/>
                </a:solidFill>
                <a:latin typeface="Gill Sans"/>
                <a:cs typeface="Gill Sans"/>
              </a:rPr>
              <a:t>	Reconnaître </a:t>
            </a:r>
            <a:r>
              <a:rPr lang="fr-FR" sz="1100" dirty="0">
                <a:solidFill>
                  <a:schemeClr val="bg1"/>
                </a:solidFill>
                <a:latin typeface="Gill Sans"/>
                <a:cs typeface="Gill Sans"/>
              </a:rPr>
              <a:t>et valoriser le rôle stratégique des vallées </a:t>
            </a:r>
            <a:r>
              <a:rPr lang="fr-FR" sz="1100" dirty="0" smtClean="0">
                <a:solidFill>
                  <a:schemeClr val="bg1"/>
                </a:solidFill>
                <a:latin typeface="Gill Sans"/>
                <a:cs typeface="Gill Sans"/>
              </a:rPr>
              <a:t>à la fois dans les </a:t>
            </a:r>
            <a:r>
              <a:rPr lang="fr-FR" sz="1100" dirty="0">
                <a:solidFill>
                  <a:schemeClr val="bg1"/>
                </a:solidFill>
                <a:latin typeface="Gill Sans"/>
                <a:cs typeface="Gill Sans"/>
              </a:rPr>
              <a:t>cycles écologiques et de l’eau </a:t>
            </a:r>
            <a:r>
              <a:rPr lang="fr-FR" sz="1100" dirty="0" smtClean="0">
                <a:solidFill>
                  <a:schemeClr val="bg1"/>
                </a:solidFill>
                <a:latin typeface="Gill Sans"/>
                <a:cs typeface="Gill Sans"/>
              </a:rPr>
              <a:t>ainsi que pour </a:t>
            </a:r>
            <a:r>
              <a:rPr lang="fr-FR" sz="1100" dirty="0">
                <a:solidFill>
                  <a:schemeClr val="bg1"/>
                </a:solidFill>
                <a:latin typeface="Gill Sans"/>
                <a:cs typeface="Gill Sans"/>
              </a:rPr>
              <a:t>le déploiement d’une armature culturelle et naturelle de qualité du Montreuillois à l’Avesnois</a:t>
            </a:r>
          </a:p>
        </p:txBody>
      </p:sp>
      <p:sp>
        <p:nvSpPr>
          <p:cNvPr id="11" name="Rectangle 10"/>
          <p:cNvSpPr/>
          <p:nvPr/>
        </p:nvSpPr>
        <p:spPr>
          <a:xfrm>
            <a:off x="13094" y="5707073"/>
            <a:ext cx="1698909" cy="1150927"/>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100" dirty="0" smtClean="0">
                <a:solidFill>
                  <a:schemeClr val="bg1"/>
                </a:solidFill>
                <a:latin typeface="Gill Sans"/>
                <a:cs typeface="Gill Sans"/>
              </a:rPr>
              <a:t>	Des perméabilités </a:t>
            </a:r>
            <a:r>
              <a:rPr lang="fr-FR" sz="1100" dirty="0" err="1" smtClean="0">
                <a:solidFill>
                  <a:schemeClr val="bg1"/>
                </a:solidFill>
                <a:latin typeface="Gill Sans"/>
                <a:cs typeface="Gill Sans"/>
              </a:rPr>
              <a:t>écopaysagères</a:t>
            </a:r>
            <a:r>
              <a:rPr lang="fr-FR" sz="1100" dirty="0" smtClean="0">
                <a:solidFill>
                  <a:schemeClr val="bg1"/>
                </a:solidFill>
                <a:latin typeface="Gill Sans"/>
                <a:cs typeface="Gill Sans"/>
              </a:rPr>
              <a:t> à organiser pour favoriser le prolongement de la TVB dans l’espace urbain et qualifier les lisières urbaines</a:t>
            </a:r>
            <a:endParaRPr lang="fr-FR" sz="1100" dirty="0">
              <a:solidFill>
                <a:schemeClr val="bg1"/>
              </a:solidFill>
              <a:latin typeface="Gill Sans"/>
              <a:cs typeface="Gill Sans"/>
            </a:endParaRPr>
          </a:p>
        </p:txBody>
      </p:sp>
      <p:sp>
        <p:nvSpPr>
          <p:cNvPr id="13" name="Rectangle 12"/>
          <p:cNvSpPr/>
          <p:nvPr/>
        </p:nvSpPr>
        <p:spPr>
          <a:xfrm>
            <a:off x="0" y="2514792"/>
            <a:ext cx="1698909" cy="1546007"/>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100" dirty="0">
                <a:solidFill>
                  <a:schemeClr val="bg1"/>
                </a:solidFill>
                <a:latin typeface="Gill Sans"/>
                <a:cs typeface="Gill Sans"/>
              </a:rPr>
              <a:t>Mettre en œuvre une politique de préservation et de régénération des espaces remarquables et </a:t>
            </a:r>
            <a:r>
              <a:rPr lang="fr-FR" sz="1100" dirty="0" smtClean="0">
                <a:solidFill>
                  <a:schemeClr val="bg1"/>
                </a:solidFill>
                <a:latin typeface="Gill Sans"/>
                <a:cs typeface="Gill Sans"/>
              </a:rPr>
              <a:t>des continuités écologiques. Une politique </a:t>
            </a:r>
            <a:r>
              <a:rPr lang="fr-FR" sz="1100" dirty="0">
                <a:solidFill>
                  <a:schemeClr val="bg1"/>
                </a:solidFill>
                <a:latin typeface="Gill Sans"/>
                <a:cs typeface="Gill Sans"/>
              </a:rPr>
              <a:t>adaptée aux enjeux de pression et de maintien des caractéristiques des milieux </a:t>
            </a:r>
            <a:r>
              <a:rPr lang="fr-FR" sz="1100" dirty="0" smtClean="0">
                <a:solidFill>
                  <a:schemeClr val="bg1"/>
                </a:solidFill>
                <a:latin typeface="Gill Sans"/>
                <a:cs typeface="Gill Sans"/>
              </a:rPr>
              <a:t>:</a:t>
            </a:r>
            <a:endParaRPr lang="fr-FR" sz="1100" dirty="0">
              <a:solidFill>
                <a:schemeClr val="bg1"/>
              </a:solidFill>
              <a:latin typeface="Gill Sans"/>
              <a:cs typeface="Gill Sans"/>
            </a:endParaRPr>
          </a:p>
        </p:txBody>
      </p:sp>
      <p:pic>
        <p:nvPicPr>
          <p:cNvPr id="3" name="Image 2" descr="Capture d’écran 2017-04-13 à 11.53.09.png"/>
          <p:cNvPicPr>
            <a:picLocks noChangeAspect="1"/>
          </p:cNvPicPr>
          <p:nvPr/>
        </p:nvPicPr>
        <p:blipFill rotWithShape="1">
          <a:blip r:embed="rId2">
            <a:extLst>
              <a:ext uri="{28A0092B-C50C-407E-A947-70E740481C1C}">
                <a14:useLocalDpi xmlns:a14="http://schemas.microsoft.com/office/drawing/2010/main" val="0"/>
              </a:ext>
            </a:extLst>
          </a:blip>
          <a:srcRect l="5048"/>
          <a:stretch/>
        </p:blipFill>
        <p:spPr>
          <a:xfrm>
            <a:off x="38099" y="670358"/>
            <a:ext cx="470341" cy="309233"/>
          </a:xfrm>
          <a:prstGeom prst="rect">
            <a:avLst/>
          </a:prstGeom>
        </p:spPr>
      </p:pic>
      <p:pic>
        <p:nvPicPr>
          <p:cNvPr id="4" name="Image 3" descr="Capture d’écran 2017-04-13 à 11.53.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37" y="4735156"/>
            <a:ext cx="260350" cy="284506"/>
          </a:xfrm>
          <a:prstGeom prst="rect">
            <a:avLst/>
          </a:prstGeom>
        </p:spPr>
      </p:pic>
      <p:sp>
        <p:nvSpPr>
          <p:cNvPr id="14" name="Rectangle 13"/>
          <p:cNvSpPr/>
          <p:nvPr/>
        </p:nvSpPr>
        <p:spPr>
          <a:xfrm>
            <a:off x="3556000" y="6028267"/>
            <a:ext cx="5511799" cy="558800"/>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200" b="1" u="sng" dirty="0" smtClean="0">
                <a:solidFill>
                  <a:schemeClr val="bg1"/>
                </a:solidFill>
                <a:latin typeface="Gill Sans"/>
                <a:cs typeface="Gill Sans"/>
              </a:rPr>
              <a:t>Schéma des principes </a:t>
            </a:r>
            <a:r>
              <a:rPr lang="fr-FR" sz="1200" dirty="0" smtClean="0">
                <a:solidFill>
                  <a:schemeClr val="bg1"/>
                </a:solidFill>
                <a:latin typeface="Gill Sans"/>
                <a:cs typeface="Gill Sans"/>
              </a:rPr>
              <a:t>fonctionnels de la TVB, à préciser dans le cadre du DOO</a:t>
            </a:r>
            <a:endParaRPr lang="fr-FR" sz="1200" dirty="0">
              <a:solidFill>
                <a:schemeClr val="bg1"/>
              </a:solidFill>
              <a:latin typeface="Gill Sans"/>
              <a:cs typeface="Gill Sans"/>
            </a:endParaRPr>
          </a:p>
        </p:txBody>
      </p:sp>
      <p:pic>
        <p:nvPicPr>
          <p:cNvPr id="15" name="Image 14" descr="Capture d’écran 2017-04-13 à 11.54.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1" y="5439949"/>
            <a:ext cx="470340" cy="409370"/>
          </a:xfrm>
          <a:prstGeom prst="rect">
            <a:avLst/>
          </a:prstGeom>
        </p:spPr>
      </p:pic>
      <p:sp>
        <p:nvSpPr>
          <p:cNvPr id="16" name="Rectangle 15"/>
          <p:cNvSpPr/>
          <p:nvPr/>
        </p:nvSpPr>
        <p:spPr>
          <a:xfrm>
            <a:off x="38100" y="4104654"/>
            <a:ext cx="215506" cy="215506"/>
          </a:xfrm>
          <a:prstGeom prst="rect">
            <a:avLst/>
          </a:prstGeom>
          <a:solidFill>
            <a:srgbClr val="115A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292934" y="4104654"/>
            <a:ext cx="215506" cy="215506"/>
          </a:xfrm>
          <a:prstGeom prst="rect">
            <a:avLst/>
          </a:prstGeom>
          <a:solidFill>
            <a:srgbClr val="78C1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38100" y="4368204"/>
            <a:ext cx="215506" cy="215506"/>
          </a:xfrm>
          <a:prstGeom prst="rect">
            <a:avLst/>
          </a:prstGeom>
          <a:solidFill>
            <a:srgbClr val="2D95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292934" y="4368204"/>
            <a:ext cx="215506" cy="215506"/>
          </a:xfrm>
          <a:prstGeom prst="rect">
            <a:avLst/>
          </a:prstGeom>
          <a:solidFill>
            <a:srgbClr val="3EFC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2" name="Connecteur droit 21"/>
          <p:cNvCxnSpPr/>
          <p:nvPr/>
        </p:nvCxnSpPr>
        <p:spPr>
          <a:xfrm>
            <a:off x="13094" y="2419544"/>
            <a:ext cx="1685815"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13094" y="5321301"/>
            <a:ext cx="1685815"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pic>
        <p:nvPicPr>
          <p:cNvPr id="25" name="Image 24" descr="SCOTA-PADD-ARMAT TVB 140417_Nouveau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2003" y="670358"/>
            <a:ext cx="7355795" cy="5292507"/>
          </a:xfrm>
          <a:prstGeom prst="rect">
            <a:avLst/>
          </a:prstGeom>
        </p:spPr>
      </p:pic>
      <p:sp>
        <p:nvSpPr>
          <p:cNvPr id="21" name="Espace réservé du numéro de diapositive 3"/>
          <p:cNvSpPr txBox="1">
            <a:spLocks/>
          </p:cNvSpPr>
          <p:nvPr/>
        </p:nvSpPr>
        <p:spPr>
          <a:xfrm>
            <a:off x="8781410" y="6492875"/>
            <a:ext cx="400687"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400" b="1" smtClean="0">
                <a:solidFill>
                  <a:schemeClr val="bg1"/>
                </a:solidFill>
              </a:rPr>
              <a:pPr algn="ctr"/>
              <a:t>14</a:t>
            </a:fld>
            <a:endParaRPr lang="fr-FR" sz="1400" b="1" dirty="0">
              <a:solidFill>
                <a:schemeClr val="bg1"/>
              </a:solidFill>
            </a:endParaRPr>
          </a:p>
        </p:txBody>
      </p:sp>
      <p:sp>
        <p:nvSpPr>
          <p:cNvPr id="24"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14</a:t>
            </a:fld>
            <a:endParaRPr lang="fr-FR" sz="1000" b="1" dirty="0">
              <a:solidFill>
                <a:schemeClr val="bg1"/>
              </a:solidFill>
            </a:endParaRPr>
          </a:p>
        </p:txBody>
      </p:sp>
    </p:spTree>
    <p:extLst>
      <p:ext uri="{BB962C8B-B14F-4D97-AF65-F5344CB8AC3E}">
        <p14:creationId xmlns:p14="http://schemas.microsoft.com/office/powerpoint/2010/main" val="17425546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30843"/>
          </a:xfrm>
          <a:prstGeom prst="rect">
            <a:avLst/>
          </a:prstGeom>
          <a:solidFill>
            <a:srgbClr val="8AB1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160868" y="541868"/>
            <a:ext cx="8839199" cy="6079066"/>
          </a:xfrm>
          <a:prstGeom prst="rect">
            <a:avLst/>
          </a:prstGeom>
          <a:solidFill>
            <a:schemeClr val="bg1">
              <a:alpha val="15000"/>
            </a:schemeClr>
          </a:solidFill>
        </p:spPr>
        <p:txBody>
          <a:bodyPr wrap="square" rtlCol="0">
            <a:noAutofit/>
          </a:bodyPr>
          <a:lstStyle/>
          <a:p>
            <a:pPr marL="285750" lvl="1" indent="-285750" algn="just">
              <a:spcBef>
                <a:spcPts val="600"/>
              </a:spcBef>
              <a:buFont typeface="Arial"/>
              <a:buChar char="•"/>
            </a:pPr>
            <a:r>
              <a:rPr lang="fr-FR" sz="2000" b="1" dirty="0" smtClean="0">
                <a:solidFill>
                  <a:srgbClr val="195D72"/>
                </a:solidFill>
                <a:latin typeface="Gill Sans"/>
                <a:cs typeface="Gill Sans"/>
              </a:rPr>
              <a:t>Poursuivre les actions :</a:t>
            </a:r>
          </a:p>
          <a:p>
            <a:pPr marL="742950" lvl="2" indent="-285750" algn="just">
              <a:spcBef>
                <a:spcPts val="600"/>
              </a:spcBef>
              <a:buFont typeface="Arial"/>
              <a:buChar char="•"/>
            </a:pPr>
            <a:r>
              <a:rPr lang="fr-FR" sz="2000" b="1" dirty="0" smtClean="0">
                <a:solidFill>
                  <a:srgbClr val="195D72"/>
                </a:solidFill>
                <a:latin typeface="Gill Sans"/>
                <a:cs typeface="Gill Sans"/>
              </a:rPr>
              <a:t>de </a:t>
            </a:r>
            <a:r>
              <a:rPr lang="fr-FR" sz="2000" b="1" dirty="0">
                <a:solidFill>
                  <a:srgbClr val="195D72"/>
                </a:solidFill>
                <a:latin typeface="Gill Sans"/>
                <a:cs typeface="Gill Sans"/>
              </a:rPr>
              <a:t>replantation de haies menée avec les agriculteurs, </a:t>
            </a:r>
            <a:r>
              <a:rPr lang="fr-FR" sz="2000" dirty="0">
                <a:solidFill>
                  <a:schemeClr val="bg1"/>
                </a:solidFill>
                <a:latin typeface="Gill Sans"/>
                <a:cs typeface="Gill Sans"/>
              </a:rPr>
              <a:t>intégrant une approche pragmatique et ciblée pour la lutte contre le </a:t>
            </a:r>
            <a:r>
              <a:rPr lang="fr-FR" sz="2000" dirty="0" smtClean="0">
                <a:solidFill>
                  <a:schemeClr val="bg1"/>
                </a:solidFill>
                <a:latin typeface="Gill Sans"/>
                <a:cs typeface="Gill Sans"/>
              </a:rPr>
              <a:t>ruissellement et </a:t>
            </a:r>
            <a:r>
              <a:rPr lang="fr-FR" sz="2000" dirty="0">
                <a:solidFill>
                  <a:schemeClr val="bg1"/>
                </a:solidFill>
                <a:latin typeface="Gill Sans"/>
                <a:cs typeface="Gill Sans"/>
              </a:rPr>
              <a:t>la recomposition bocagère après remembrement foncier …</a:t>
            </a:r>
          </a:p>
          <a:p>
            <a:pPr marL="742950" lvl="2" indent="-285750" algn="just">
              <a:spcBef>
                <a:spcPts val="600"/>
              </a:spcBef>
              <a:buFont typeface="Arial"/>
              <a:buChar char="•"/>
            </a:pPr>
            <a:r>
              <a:rPr lang="fr-FR" sz="2000" b="1" dirty="0" smtClean="0">
                <a:solidFill>
                  <a:srgbClr val="195D72"/>
                </a:solidFill>
                <a:latin typeface="Gill Sans"/>
                <a:cs typeface="Gill Sans"/>
              </a:rPr>
              <a:t>de </a:t>
            </a:r>
            <a:r>
              <a:rPr lang="fr-FR" sz="2000" b="1" dirty="0">
                <a:solidFill>
                  <a:srgbClr val="195D72"/>
                </a:solidFill>
                <a:latin typeface="Gill Sans"/>
                <a:cs typeface="Gill Sans"/>
              </a:rPr>
              <a:t>lutte contre l’érosion des sols et les ruissellements (AESN, …) </a:t>
            </a:r>
            <a:r>
              <a:rPr lang="fr-FR" sz="2000" b="1" dirty="0" smtClean="0">
                <a:solidFill>
                  <a:srgbClr val="195D72"/>
                </a:solidFill>
                <a:latin typeface="Gill Sans"/>
                <a:cs typeface="Gill Sans"/>
              </a:rPr>
              <a:t>: </a:t>
            </a:r>
            <a:r>
              <a:rPr lang="fr-FR" sz="2000" dirty="0">
                <a:solidFill>
                  <a:schemeClr val="bg1"/>
                </a:solidFill>
                <a:latin typeface="Gill Sans"/>
                <a:cs typeface="Gill Sans"/>
              </a:rPr>
              <a:t>avec des enjeux plus forts en contexte de vallée et secteurs de remembrement (CSNE </a:t>
            </a:r>
            <a:r>
              <a:rPr lang="fr-FR" sz="2000" dirty="0" smtClean="0">
                <a:solidFill>
                  <a:schemeClr val="bg1"/>
                </a:solidFill>
                <a:latin typeface="Gill Sans"/>
                <a:cs typeface="Gill Sans"/>
              </a:rPr>
              <a:t>)</a:t>
            </a:r>
          </a:p>
          <a:p>
            <a:pPr marL="285750" lvl="1" indent="-285750" algn="just">
              <a:spcBef>
                <a:spcPts val="1800"/>
              </a:spcBef>
              <a:buFont typeface="Arial"/>
              <a:buChar char="•"/>
            </a:pPr>
            <a:r>
              <a:rPr lang="fr-FR" sz="2000" b="1" dirty="0">
                <a:solidFill>
                  <a:srgbClr val="195D72"/>
                </a:solidFill>
                <a:latin typeface="Gill Sans"/>
                <a:cs typeface="Gill Sans"/>
              </a:rPr>
              <a:t>Politique de replantation/recomposition forestière </a:t>
            </a:r>
            <a:r>
              <a:rPr lang="fr-FR" sz="2000" b="1" dirty="0" smtClean="0">
                <a:solidFill>
                  <a:srgbClr val="195D72"/>
                </a:solidFill>
                <a:latin typeface="Gill Sans"/>
                <a:cs typeface="Gill Sans"/>
              </a:rPr>
              <a:t>(CUA) </a:t>
            </a:r>
            <a:r>
              <a:rPr lang="fr-FR" sz="2000" dirty="0" smtClean="0">
                <a:solidFill>
                  <a:schemeClr val="bg1"/>
                </a:solidFill>
                <a:latin typeface="Gill Sans"/>
                <a:cs typeface="Gill Sans"/>
              </a:rPr>
              <a:t>associant </a:t>
            </a:r>
            <a:r>
              <a:rPr lang="fr-FR" sz="2000" dirty="0">
                <a:solidFill>
                  <a:schemeClr val="bg1"/>
                </a:solidFill>
                <a:latin typeface="Gill Sans"/>
                <a:cs typeface="Gill Sans"/>
              </a:rPr>
              <a:t>les agriculteurs pour un gain environnemental compatible avec la compétitivité </a:t>
            </a:r>
            <a:r>
              <a:rPr lang="fr-FR" sz="2000" dirty="0" smtClean="0">
                <a:solidFill>
                  <a:schemeClr val="bg1"/>
                </a:solidFill>
                <a:latin typeface="Gill Sans"/>
                <a:cs typeface="Gill Sans"/>
              </a:rPr>
              <a:t>agricole</a:t>
            </a:r>
            <a:r>
              <a:rPr lang="fr-FR" sz="2000" dirty="0">
                <a:solidFill>
                  <a:schemeClr val="bg1"/>
                </a:solidFill>
                <a:latin typeface="Gill Sans"/>
                <a:cs typeface="Gill Sans"/>
              </a:rPr>
              <a:t> </a:t>
            </a:r>
            <a:r>
              <a:rPr lang="fr-FR" sz="2000" dirty="0" smtClean="0">
                <a:solidFill>
                  <a:schemeClr val="bg1"/>
                </a:solidFill>
                <a:latin typeface="Gill Sans"/>
                <a:cs typeface="Gill Sans"/>
              </a:rPr>
              <a:t>(et donc en préservant l’espace agricole productif) .</a:t>
            </a:r>
          </a:p>
          <a:p>
            <a:pPr marL="285750" lvl="1" indent="-285750" algn="just">
              <a:spcBef>
                <a:spcPts val="1800"/>
              </a:spcBef>
              <a:buFont typeface="Arial"/>
              <a:buChar char="•"/>
            </a:pPr>
            <a:r>
              <a:rPr lang="fr-FR" sz="2000" b="1" dirty="0" smtClean="0">
                <a:solidFill>
                  <a:srgbClr val="195D72"/>
                </a:solidFill>
                <a:latin typeface="Gill Sans"/>
                <a:cs typeface="Gill Sans"/>
              </a:rPr>
              <a:t>Faire </a:t>
            </a:r>
            <a:r>
              <a:rPr lang="fr-FR" sz="2000" b="1" dirty="0">
                <a:solidFill>
                  <a:srgbClr val="195D72"/>
                </a:solidFill>
                <a:latin typeface="Gill Sans"/>
                <a:cs typeface="Gill Sans"/>
              </a:rPr>
              <a:t>émerger avec les agriculteurs une politique de préservation des prairies</a:t>
            </a:r>
            <a:r>
              <a:rPr lang="fr-FR" sz="2000" dirty="0">
                <a:solidFill>
                  <a:schemeClr val="bg1"/>
                </a:solidFill>
                <a:latin typeface="Gill Sans"/>
                <a:cs typeface="Gill Sans"/>
              </a:rPr>
              <a:t> : enjeu de viabilité </a:t>
            </a:r>
            <a:r>
              <a:rPr lang="fr-FR" sz="2000" dirty="0" smtClean="0">
                <a:solidFill>
                  <a:schemeClr val="bg1"/>
                </a:solidFill>
                <a:latin typeface="Gill Sans"/>
                <a:cs typeface="Gill Sans"/>
              </a:rPr>
              <a:t>économique des exploitations </a:t>
            </a:r>
            <a:r>
              <a:rPr lang="fr-FR" sz="2000" dirty="0">
                <a:solidFill>
                  <a:schemeClr val="bg1"/>
                </a:solidFill>
                <a:latin typeface="Gill Sans"/>
                <a:cs typeface="Gill Sans"/>
              </a:rPr>
              <a:t>et de pertinence écologique / pour l’amélioration du cadre de vie lorsque les prairies sont en lisère urbaine</a:t>
            </a:r>
            <a:r>
              <a:rPr lang="fr-FR" sz="2000" dirty="0" smtClean="0">
                <a:solidFill>
                  <a:schemeClr val="bg1"/>
                </a:solidFill>
                <a:latin typeface="Gill Sans"/>
                <a:cs typeface="Gill Sans"/>
              </a:rPr>
              <a:t>.</a:t>
            </a:r>
          </a:p>
          <a:p>
            <a:pPr marL="285750" lvl="1" indent="-285750" algn="just">
              <a:spcBef>
                <a:spcPts val="1800"/>
              </a:spcBef>
              <a:buFont typeface="Arial"/>
              <a:buChar char="•"/>
            </a:pPr>
            <a:r>
              <a:rPr lang="fr-FR" sz="2000" b="1" dirty="0" smtClean="0">
                <a:solidFill>
                  <a:srgbClr val="195D72"/>
                </a:solidFill>
                <a:latin typeface="Gill Sans"/>
                <a:cs typeface="Gill Sans"/>
              </a:rPr>
              <a:t>Projet d’aménagements </a:t>
            </a:r>
            <a:r>
              <a:rPr lang="fr-FR" sz="2000" b="1" dirty="0">
                <a:solidFill>
                  <a:srgbClr val="195D72"/>
                </a:solidFill>
                <a:latin typeface="Gill Sans"/>
                <a:cs typeface="Gill Sans"/>
              </a:rPr>
              <a:t>environnementaux et naturels </a:t>
            </a:r>
            <a:r>
              <a:rPr lang="fr-FR" sz="2000" dirty="0">
                <a:solidFill>
                  <a:schemeClr val="bg1"/>
                </a:solidFill>
                <a:latin typeface="Gill Sans"/>
                <a:cs typeface="Gill Sans"/>
              </a:rPr>
              <a:t>concourant à la trame verte et bleue, à la gestion des risques et à la promotion du territoire (CCCA)</a:t>
            </a:r>
          </a:p>
          <a:p>
            <a:pPr marL="285750" lvl="1" indent="-285750" algn="just">
              <a:spcBef>
                <a:spcPts val="600"/>
              </a:spcBef>
              <a:buFont typeface="Arial"/>
              <a:buChar char="•"/>
            </a:pPr>
            <a:endParaRPr lang="fr-FR" sz="2000" dirty="0" smtClean="0">
              <a:solidFill>
                <a:schemeClr val="bg1"/>
              </a:solidFill>
              <a:latin typeface="Gill Sans"/>
              <a:cs typeface="Gill Sans"/>
            </a:endParaRPr>
          </a:p>
          <a:p>
            <a:pPr marL="285750" indent="-285750" algn="just">
              <a:spcBef>
                <a:spcPts val="600"/>
              </a:spcBef>
              <a:buFont typeface="Arial"/>
              <a:buChar char="•"/>
            </a:pPr>
            <a:endParaRPr lang="fr-FR" sz="2000" dirty="0">
              <a:solidFill>
                <a:srgbClr val="3EFC36"/>
              </a:solidFill>
              <a:latin typeface="Gill Sans"/>
              <a:cs typeface="Gill Sans"/>
            </a:endParaRPr>
          </a:p>
          <a:p>
            <a:pPr marL="742950" lvl="1" indent="-285750" algn="just">
              <a:spcBef>
                <a:spcPts val="600"/>
              </a:spcBef>
              <a:buFont typeface="Arial"/>
              <a:buChar char="•"/>
            </a:pPr>
            <a:endParaRPr lang="fr-FR" sz="2000" dirty="0">
              <a:solidFill>
                <a:schemeClr val="bg1"/>
              </a:solidFill>
              <a:latin typeface="Gill Sans"/>
              <a:cs typeface="Gill Sans"/>
            </a:endParaRPr>
          </a:p>
        </p:txBody>
      </p:sp>
      <p:sp>
        <p:nvSpPr>
          <p:cNvPr id="6" name="Titre 1"/>
          <p:cNvSpPr>
            <a:spLocks noGrp="1"/>
          </p:cNvSpPr>
          <p:nvPr>
            <p:ph type="ctrTitle"/>
          </p:nvPr>
        </p:nvSpPr>
        <p:spPr>
          <a:xfrm>
            <a:off x="0" y="5490"/>
            <a:ext cx="9144000" cy="460177"/>
          </a:xfrm>
          <a:solidFill>
            <a:srgbClr val="195D72"/>
          </a:solidFill>
        </p:spPr>
        <p:txBody>
          <a:bodyPr anchor="t">
            <a:noAutofit/>
          </a:bodyPr>
          <a:lstStyle/>
          <a:p>
            <a:pPr algn="just">
              <a:lnSpc>
                <a:spcPts val="2680"/>
              </a:lnSpc>
            </a:pPr>
            <a:r>
              <a:rPr lang="fr-FR" sz="2000" b="1" dirty="0" smtClean="0"/>
              <a:t>Projets majeurs &amp; appuis sectoriels aux politiques d’aménagement</a:t>
            </a:r>
            <a:endParaRPr lang="fr-FR" sz="2000" b="1" dirty="0"/>
          </a:p>
        </p:txBody>
      </p:sp>
      <p:sp>
        <p:nvSpPr>
          <p:cNvPr id="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15</a:t>
            </a:fld>
            <a:endParaRPr lang="fr-FR" sz="1000" b="1" dirty="0">
              <a:solidFill>
                <a:schemeClr val="bg1"/>
              </a:solidFill>
            </a:endParaRPr>
          </a:p>
        </p:txBody>
      </p:sp>
    </p:spTree>
    <p:extLst>
      <p:ext uri="{BB962C8B-B14F-4D97-AF65-F5344CB8AC3E}">
        <p14:creationId xmlns:p14="http://schemas.microsoft.com/office/powerpoint/2010/main" val="35443592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Structurer et diversifier l'offre "culture-tourisme-loisirs" à l'échelle du </a:t>
            </a:r>
            <a:r>
              <a:rPr lang="fr-FR" sz="2200" dirty="0" smtClean="0"/>
              <a:t>SCOTA</a:t>
            </a:r>
            <a:endParaRPr lang="fr-FR" sz="2200" dirty="0"/>
          </a:p>
        </p:txBody>
      </p:sp>
      <p:sp>
        <p:nvSpPr>
          <p:cNvPr id="7" name="ZoneTexte 6"/>
          <p:cNvSpPr txBox="1"/>
          <p:nvPr/>
        </p:nvSpPr>
        <p:spPr>
          <a:xfrm>
            <a:off x="93132" y="1312330"/>
            <a:ext cx="8923868" cy="5376333"/>
          </a:xfrm>
          <a:prstGeom prst="rect">
            <a:avLst/>
          </a:prstGeom>
          <a:noFill/>
          <a:ln>
            <a:noFill/>
          </a:ln>
        </p:spPr>
        <p:txBody>
          <a:bodyPr wrap="square" rtlCol="0">
            <a:noAutofit/>
          </a:bodyPr>
          <a:lstStyle/>
          <a:p>
            <a:pPr marL="285750" indent="-285750">
              <a:spcBef>
                <a:spcPts val="600"/>
              </a:spcBef>
              <a:buFont typeface="Arial"/>
              <a:buChar char="•"/>
            </a:pPr>
            <a:r>
              <a:rPr lang="fr-FR" sz="2000" dirty="0" smtClean="0">
                <a:solidFill>
                  <a:srgbClr val="564B5C"/>
                </a:solidFill>
                <a:latin typeface="Gill Sans"/>
                <a:cs typeface="Gill Sans"/>
              </a:rPr>
              <a:t>Par cet objectif l’Arrageois déploie une offre multi-face, lisible et structurée où les services aux touristes sont aussi des leviers pour développer les services aux habitants et favoriser un essaimage des pratiques culturelles-récréatives-détentes. </a:t>
            </a:r>
          </a:p>
          <a:p>
            <a:pPr marL="1363663" lvl="3" indent="-177800">
              <a:spcBef>
                <a:spcPts val="600"/>
              </a:spcBef>
              <a:buFont typeface="Arial"/>
              <a:buChar char="•"/>
            </a:pPr>
            <a:r>
              <a:rPr lang="fr-FR" b="1" dirty="0">
                <a:solidFill>
                  <a:srgbClr val="195D72"/>
                </a:solidFill>
                <a:latin typeface="Arial Narrow"/>
                <a:cs typeface="Arial Narrow"/>
              </a:rPr>
              <a:t>Des pratiques contribuant à l’animation </a:t>
            </a:r>
            <a:r>
              <a:rPr lang="fr-FR" b="1" dirty="0" smtClean="0">
                <a:solidFill>
                  <a:srgbClr val="195D72"/>
                </a:solidFill>
                <a:latin typeface="Arial Narrow"/>
                <a:cs typeface="Arial Narrow"/>
              </a:rPr>
              <a:t>du territoire et </a:t>
            </a:r>
            <a:r>
              <a:rPr lang="fr-FR" b="1" dirty="0">
                <a:solidFill>
                  <a:srgbClr val="195D72"/>
                </a:solidFill>
                <a:latin typeface="Arial Narrow"/>
                <a:cs typeface="Arial Narrow"/>
              </a:rPr>
              <a:t>à répondre aux aspirations croissantes des </a:t>
            </a:r>
            <a:r>
              <a:rPr lang="fr-FR" b="1" dirty="0" smtClean="0">
                <a:solidFill>
                  <a:srgbClr val="195D72"/>
                </a:solidFill>
                <a:latin typeface="Arial Narrow"/>
                <a:cs typeface="Arial Narrow"/>
              </a:rPr>
              <a:t>publics pour </a:t>
            </a:r>
            <a:r>
              <a:rPr lang="fr-FR" b="1" dirty="0">
                <a:solidFill>
                  <a:srgbClr val="195D72"/>
                </a:solidFill>
                <a:latin typeface="Arial Narrow"/>
                <a:cs typeface="Arial Narrow"/>
              </a:rPr>
              <a:t>le bien-être et d’une culture accessible.</a:t>
            </a:r>
          </a:p>
          <a:p>
            <a:pPr marL="271463" lvl="1">
              <a:spcBef>
                <a:spcPts val="600"/>
              </a:spcBef>
            </a:pPr>
            <a:r>
              <a:rPr lang="fr-FR" sz="2000" dirty="0" smtClean="0">
                <a:solidFill>
                  <a:srgbClr val="564B5C"/>
                </a:solidFill>
                <a:latin typeface="Gill Sans"/>
                <a:cs typeface="Gill Sans"/>
              </a:rPr>
              <a:t>Cette offre à développer vise ainsi à :</a:t>
            </a:r>
          </a:p>
          <a:p>
            <a:pPr marL="1363663" lvl="3" indent="-177800">
              <a:spcBef>
                <a:spcPts val="600"/>
              </a:spcBef>
              <a:buFont typeface="Arial"/>
              <a:buChar char="•"/>
            </a:pPr>
            <a:r>
              <a:rPr lang="fr-FR" b="1" dirty="0">
                <a:solidFill>
                  <a:srgbClr val="195D72"/>
                </a:solidFill>
                <a:latin typeface="Arial Narrow"/>
                <a:cs typeface="Arial Narrow"/>
              </a:rPr>
              <a:t>étendre les formes de tourismes tout en affirmant notre position sur les segments « culture-tourisme &amp; ressourcement », avec une place pour le tourisme d’affaires entre Lille/paris contribuant à notre attractivité économique.</a:t>
            </a:r>
          </a:p>
          <a:p>
            <a:pPr marL="1363663" lvl="3" indent="-177800">
              <a:spcBef>
                <a:spcPts val="600"/>
              </a:spcBef>
              <a:buFont typeface="Arial"/>
              <a:buChar char="•"/>
            </a:pPr>
            <a:r>
              <a:rPr lang="fr-FR" b="1" dirty="0">
                <a:solidFill>
                  <a:srgbClr val="195D72"/>
                </a:solidFill>
                <a:latin typeface="Arial Narrow"/>
                <a:cs typeface="Arial Narrow"/>
              </a:rPr>
              <a:t>donner du choix et de la spontanéité dans les pratiques des </a:t>
            </a:r>
            <a:r>
              <a:rPr lang="fr-FR" b="1" u="sng" dirty="0">
                <a:solidFill>
                  <a:srgbClr val="195D72"/>
                </a:solidFill>
                <a:latin typeface="Arial Narrow"/>
                <a:cs typeface="Arial Narrow"/>
              </a:rPr>
              <a:t>habitants</a:t>
            </a:r>
            <a:r>
              <a:rPr lang="fr-FR" b="1" dirty="0">
                <a:solidFill>
                  <a:srgbClr val="195D72"/>
                </a:solidFill>
                <a:latin typeface="Arial Narrow"/>
                <a:cs typeface="Arial Narrow"/>
              </a:rPr>
              <a:t> comme des </a:t>
            </a:r>
            <a:r>
              <a:rPr lang="fr-FR" b="1" u="sng" dirty="0">
                <a:solidFill>
                  <a:srgbClr val="195D72"/>
                </a:solidFill>
                <a:latin typeface="Arial Narrow"/>
                <a:cs typeface="Arial Narrow"/>
              </a:rPr>
              <a:t>visiteurs </a:t>
            </a:r>
          </a:p>
          <a:p>
            <a:pPr marL="285750" indent="-285750">
              <a:spcBef>
                <a:spcPts val="2400"/>
              </a:spcBef>
              <a:buFont typeface="Arial"/>
              <a:buChar char="•"/>
            </a:pPr>
            <a:r>
              <a:rPr lang="fr-FR" sz="2000" dirty="0">
                <a:solidFill>
                  <a:srgbClr val="564B5C"/>
                </a:solidFill>
                <a:latin typeface="Gill Sans"/>
                <a:cs typeface="Gill Sans"/>
              </a:rPr>
              <a:t>Enfin, par cet objectif, l’Arrageois </a:t>
            </a:r>
            <a:r>
              <a:rPr lang="fr-FR" sz="2000" dirty="0" smtClean="0">
                <a:solidFill>
                  <a:srgbClr val="564B5C"/>
                </a:solidFill>
                <a:latin typeface="Gill Sans"/>
                <a:cs typeface="Gill Sans"/>
              </a:rPr>
              <a:t>se met aussi </a:t>
            </a:r>
            <a:r>
              <a:rPr lang="fr-FR" sz="2000" dirty="0">
                <a:solidFill>
                  <a:srgbClr val="564B5C"/>
                </a:solidFill>
                <a:latin typeface="Gill Sans"/>
                <a:cs typeface="Gill Sans"/>
              </a:rPr>
              <a:t>en position </a:t>
            </a:r>
            <a:r>
              <a:rPr lang="fr-FR" sz="2000" dirty="0" smtClean="0">
                <a:solidFill>
                  <a:srgbClr val="564B5C"/>
                </a:solidFill>
                <a:latin typeface="Gill Sans"/>
                <a:cs typeface="Gill Sans"/>
              </a:rPr>
              <a:t>de développer et structurer une </a:t>
            </a:r>
            <a:r>
              <a:rPr lang="fr-FR" sz="2000" dirty="0">
                <a:solidFill>
                  <a:srgbClr val="564B5C"/>
                </a:solidFill>
                <a:latin typeface="Gill Sans"/>
                <a:cs typeface="Gill Sans"/>
              </a:rPr>
              <a:t>dynamique touristique et culturelle </a:t>
            </a:r>
            <a:r>
              <a:rPr lang="fr-FR" sz="2000" dirty="0" smtClean="0">
                <a:solidFill>
                  <a:srgbClr val="564B5C"/>
                </a:solidFill>
                <a:latin typeface="Gill Sans"/>
                <a:cs typeface="Gill Sans"/>
              </a:rPr>
              <a:t>entre </a:t>
            </a:r>
            <a:r>
              <a:rPr lang="fr-FR" sz="2000" dirty="0">
                <a:solidFill>
                  <a:srgbClr val="564B5C"/>
                </a:solidFill>
                <a:latin typeface="Gill Sans"/>
                <a:cs typeface="Gill Sans"/>
              </a:rPr>
              <a:t>le nord et le sud de la région mais aussi de la Belgique au </a:t>
            </a:r>
            <a:r>
              <a:rPr lang="fr-FR" sz="2000" dirty="0" smtClean="0">
                <a:solidFill>
                  <a:srgbClr val="564B5C"/>
                </a:solidFill>
                <a:latin typeface="Gill Sans"/>
                <a:cs typeface="Gill Sans"/>
              </a:rPr>
              <a:t>littoral. </a:t>
            </a:r>
          </a:p>
          <a:p>
            <a:pPr marL="285750" indent="-285750">
              <a:spcBef>
                <a:spcPts val="600"/>
              </a:spcBef>
              <a:buFont typeface="Arial"/>
              <a:buChar char="•"/>
            </a:pPr>
            <a:r>
              <a:rPr lang="fr-FR" sz="2000" b="1" dirty="0" smtClean="0">
                <a:solidFill>
                  <a:srgbClr val="564B5C"/>
                </a:solidFill>
                <a:latin typeface="Gill Sans"/>
                <a:cs typeface="Gill Sans"/>
              </a:rPr>
              <a:t>La SPL mise en place à l’échelle du Pays d’Artois est un outil majeur pour le développement et la gouvernance touristique.</a:t>
            </a:r>
            <a:endParaRPr lang="fr-FR" sz="2000" b="1" dirty="0">
              <a:solidFill>
                <a:srgbClr val="564B5C"/>
              </a:solidFill>
              <a:latin typeface="Gill Sans"/>
              <a:cs typeface="Gill Sans"/>
            </a:endParaRPr>
          </a:p>
          <a:p>
            <a:pPr marL="449263" lvl="1" indent="-177800">
              <a:spcBef>
                <a:spcPts val="600"/>
              </a:spcBef>
              <a:buFont typeface="Arial"/>
              <a:buChar char="•"/>
            </a:pPr>
            <a:endParaRPr lang="fr-FR" sz="2000" u="sng" dirty="0">
              <a:solidFill>
                <a:srgbClr val="564B5C"/>
              </a:solidFill>
              <a:latin typeface="Gill Sans"/>
              <a:cs typeface="Gill Sans"/>
            </a:endParaRPr>
          </a:p>
        </p:txBody>
      </p:sp>
      <p:sp>
        <p:nvSpPr>
          <p:cNvPr id="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16</a:t>
            </a:fld>
            <a:endParaRPr lang="fr-FR" sz="1000" b="1" dirty="0">
              <a:solidFill>
                <a:schemeClr val="bg1"/>
              </a:solidFill>
            </a:endParaRPr>
          </a:p>
        </p:txBody>
      </p:sp>
    </p:spTree>
    <p:extLst>
      <p:ext uri="{BB962C8B-B14F-4D97-AF65-F5344CB8AC3E}">
        <p14:creationId xmlns:p14="http://schemas.microsoft.com/office/powerpoint/2010/main" val="42138324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Structurer et diversifier l'offre "culture-tourisme-loisirs" à l'échelle du SCOTA</a:t>
            </a:r>
          </a:p>
        </p:txBody>
      </p:sp>
      <p:sp>
        <p:nvSpPr>
          <p:cNvPr id="7" name="ZoneTexte 6"/>
          <p:cNvSpPr txBox="1"/>
          <p:nvPr/>
        </p:nvSpPr>
        <p:spPr>
          <a:xfrm>
            <a:off x="93132" y="1018924"/>
            <a:ext cx="3098801" cy="3324476"/>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a:solidFill>
                  <a:schemeClr val="bg1"/>
                </a:solidFill>
                <a:latin typeface="Gill Sans"/>
                <a:cs typeface="Gill Sans"/>
              </a:rPr>
              <a:t>Développer </a:t>
            </a:r>
            <a:r>
              <a:rPr lang="fr-FR" sz="2000" dirty="0" smtClean="0">
                <a:solidFill>
                  <a:schemeClr val="bg1"/>
                </a:solidFill>
                <a:latin typeface="Gill Sans"/>
                <a:cs typeface="Gill Sans"/>
              </a:rPr>
              <a:t>le rayonnement des </a:t>
            </a:r>
            <a:r>
              <a:rPr lang="fr-FR" sz="2000" dirty="0">
                <a:solidFill>
                  <a:schemeClr val="bg1"/>
                </a:solidFill>
                <a:latin typeface="Gill Sans"/>
                <a:cs typeface="Gill Sans"/>
              </a:rPr>
              <a:t>marqueurs forts du territoire « tourisme de mémoire, culture &amp; patrimoine » à l’appui </a:t>
            </a:r>
            <a:r>
              <a:rPr lang="fr-FR" sz="2000" dirty="0" smtClean="0">
                <a:solidFill>
                  <a:schemeClr val="bg1"/>
                </a:solidFill>
                <a:latin typeface="Gill Sans"/>
                <a:cs typeface="Gill Sans"/>
              </a:rPr>
              <a:t>:</a:t>
            </a:r>
            <a:endParaRPr lang="fr-FR" sz="2000" dirty="0">
              <a:solidFill>
                <a:schemeClr val="bg1"/>
              </a:solidFill>
              <a:latin typeface="Gill Sans"/>
              <a:cs typeface="Gill Sans"/>
            </a:endParaRPr>
          </a:p>
        </p:txBody>
      </p:sp>
      <p:sp>
        <p:nvSpPr>
          <p:cNvPr id="9" name="ZoneTexte 8"/>
          <p:cNvSpPr txBox="1"/>
          <p:nvPr/>
        </p:nvSpPr>
        <p:spPr>
          <a:xfrm>
            <a:off x="3191933" y="1018925"/>
            <a:ext cx="5884333" cy="3324476"/>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smtClean="0">
                <a:solidFill>
                  <a:srgbClr val="564B5C"/>
                </a:solidFill>
                <a:latin typeface="Gill Sans"/>
                <a:cs typeface="Gill Sans"/>
              </a:rPr>
              <a:t>de </a:t>
            </a:r>
            <a:r>
              <a:rPr lang="fr-FR" sz="1600" b="1" dirty="0">
                <a:solidFill>
                  <a:srgbClr val="564B5C"/>
                </a:solidFill>
                <a:latin typeface="Gill Sans"/>
                <a:cs typeface="Gill Sans"/>
              </a:rPr>
              <a:t>la renommée d’Arras</a:t>
            </a:r>
            <a:r>
              <a:rPr lang="fr-FR" dirty="0">
                <a:solidFill>
                  <a:srgbClr val="564B5C"/>
                </a:solidFill>
                <a:latin typeface="Gill Sans"/>
                <a:cs typeface="Gill Sans"/>
              </a:rPr>
              <a:t>, ville d’Art et </a:t>
            </a:r>
            <a:r>
              <a:rPr lang="fr-FR" dirty="0" smtClean="0">
                <a:solidFill>
                  <a:srgbClr val="564B5C"/>
                </a:solidFill>
                <a:latin typeface="Gill Sans"/>
                <a:cs typeface="Gill Sans"/>
              </a:rPr>
              <a:t>d’Histoire </a:t>
            </a:r>
            <a:r>
              <a:rPr lang="fr-FR" dirty="0">
                <a:solidFill>
                  <a:srgbClr val="564B5C"/>
                </a:solidFill>
                <a:latin typeface="Gill Sans"/>
                <a:cs typeface="Gill Sans"/>
              </a:rPr>
              <a:t>et de grands événementiels, qu’il s’agit de préserver et toujours </a:t>
            </a:r>
            <a:r>
              <a:rPr lang="fr-FR" dirty="0" smtClean="0">
                <a:solidFill>
                  <a:srgbClr val="564B5C"/>
                </a:solidFill>
                <a:latin typeface="Gill Sans"/>
                <a:cs typeface="Gill Sans"/>
              </a:rPr>
              <a:t>promouvoir (Citadelle/UNESCO…)   </a:t>
            </a:r>
            <a:endParaRPr lang="fr-FR" dirty="0">
              <a:solidFill>
                <a:srgbClr val="564B5C"/>
              </a:solidFill>
              <a:latin typeface="Gill Sans"/>
              <a:cs typeface="Gill Sans"/>
            </a:endParaRPr>
          </a:p>
          <a:p>
            <a:pPr marL="285750" lvl="1" indent="-285750" algn="just">
              <a:spcBef>
                <a:spcPts val="1200"/>
              </a:spcBef>
              <a:buFont typeface="Lucida Grande"/>
              <a:buChar char="-"/>
            </a:pPr>
            <a:r>
              <a:rPr lang="fr-FR" sz="1600" b="1" dirty="0">
                <a:solidFill>
                  <a:srgbClr val="564B5C"/>
                </a:solidFill>
                <a:latin typeface="Gill Sans"/>
                <a:cs typeface="Gill Sans"/>
              </a:rPr>
              <a:t>d’un positionnement stratégique sur un axe culture-tourisme majeur Lille-Paris </a:t>
            </a:r>
            <a:r>
              <a:rPr lang="fr-FR" dirty="0">
                <a:solidFill>
                  <a:srgbClr val="564B5C"/>
                </a:solidFill>
                <a:latin typeface="Gill Sans"/>
                <a:cs typeface="Gill Sans"/>
              </a:rPr>
              <a:t>et à proximité de sites externes rayonnants dont les liens avec Arras contribuent à soutenir une visibilité nationale et internationale de l’ensemble : Louvre-Lens, Vimy</a:t>
            </a:r>
            <a:r>
              <a:rPr lang="fr-FR" dirty="0" smtClean="0">
                <a:solidFill>
                  <a:srgbClr val="564B5C"/>
                </a:solidFill>
                <a:latin typeface="Gill Sans"/>
                <a:cs typeface="Gill Sans"/>
              </a:rPr>
              <a:t>…</a:t>
            </a:r>
          </a:p>
          <a:p>
            <a:pPr marL="285750" lvl="1" indent="-285750" algn="just">
              <a:spcBef>
                <a:spcPts val="1200"/>
              </a:spcBef>
              <a:buFont typeface="Lucida Grande"/>
              <a:buChar char="-"/>
            </a:pPr>
            <a:r>
              <a:rPr lang="fr-FR" sz="1600" b="1" dirty="0">
                <a:solidFill>
                  <a:srgbClr val="564B5C"/>
                </a:solidFill>
                <a:latin typeface="Gill Sans"/>
                <a:cs typeface="Gill Sans"/>
              </a:rPr>
              <a:t>d’une desserte train</a:t>
            </a:r>
            <a:r>
              <a:rPr lang="fr-FR" dirty="0" smtClean="0">
                <a:solidFill>
                  <a:srgbClr val="564B5C"/>
                </a:solidFill>
                <a:latin typeface="Gill Sans"/>
                <a:cs typeface="Gill Sans"/>
              </a:rPr>
              <a:t> de premier plan et d’un positionnement sur les flux touristiques Nord/Littoral qu’il s’agit de capter</a:t>
            </a:r>
            <a:endParaRPr lang="fr-FR" dirty="0">
              <a:solidFill>
                <a:srgbClr val="564B5C"/>
              </a:solidFill>
              <a:latin typeface="Gill Sans"/>
              <a:cs typeface="Gill Sans"/>
            </a:endParaRPr>
          </a:p>
        </p:txBody>
      </p:sp>
      <p:sp>
        <p:nvSpPr>
          <p:cNvPr id="6" name="ZoneTexte 5"/>
          <p:cNvSpPr txBox="1"/>
          <p:nvPr/>
        </p:nvSpPr>
        <p:spPr>
          <a:xfrm>
            <a:off x="93132" y="4456391"/>
            <a:ext cx="3098801" cy="1715809"/>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a:solidFill>
                  <a:schemeClr val="bg1"/>
                </a:solidFill>
                <a:latin typeface="Gill Sans"/>
                <a:cs typeface="Gill Sans"/>
              </a:rPr>
              <a:t>Soutenir l’offre touristique d’affaires, à Arras, mais aussi dans le rural pour une offre </a:t>
            </a:r>
            <a:r>
              <a:rPr lang="fr-FR" sz="2000" dirty="0" smtClean="0">
                <a:solidFill>
                  <a:schemeClr val="bg1"/>
                </a:solidFill>
                <a:latin typeface="Gill Sans"/>
                <a:cs typeface="Gill Sans"/>
              </a:rPr>
              <a:t>complémentaire</a:t>
            </a:r>
            <a:endParaRPr lang="fr-FR" sz="2000" dirty="0">
              <a:solidFill>
                <a:schemeClr val="bg1"/>
              </a:solidFill>
              <a:latin typeface="Gill Sans"/>
              <a:cs typeface="Gill Sans"/>
            </a:endParaRPr>
          </a:p>
        </p:txBody>
      </p:sp>
      <p:sp>
        <p:nvSpPr>
          <p:cNvPr id="8" name="ZoneTexte 7"/>
          <p:cNvSpPr txBox="1"/>
          <p:nvPr/>
        </p:nvSpPr>
        <p:spPr>
          <a:xfrm>
            <a:off x="3191933" y="4456391"/>
            <a:ext cx="5884333" cy="1667934"/>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smtClean="0">
                <a:solidFill>
                  <a:srgbClr val="564B5C"/>
                </a:solidFill>
                <a:latin typeface="Gill Sans"/>
                <a:cs typeface="Gill Sans"/>
              </a:rPr>
              <a:t>La gare</a:t>
            </a:r>
            <a:r>
              <a:rPr lang="fr-FR" dirty="0" smtClean="0">
                <a:solidFill>
                  <a:srgbClr val="564B5C"/>
                </a:solidFill>
                <a:latin typeface="Gill Sans"/>
                <a:cs typeface="Gill Sans"/>
              </a:rPr>
              <a:t>, le projet de gare européenne, les équipements universitaires et de recherche, l’</a:t>
            </a:r>
            <a:r>
              <a:rPr lang="fr-FR" dirty="0" err="1" smtClean="0">
                <a:solidFill>
                  <a:srgbClr val="564B5C"/>
                </a:solidFill>
                <a:latin typeface="Gill Sans"/>
                <a:cs typeface="Gill Sans"/>
              </a:rPr>
              <a:t>Atria</a:t>
            </a:r>
            <a:r>
              <a:rPr lang="fr-FR" dirty="0" smtClean="0">
                <a:solidFill>
                  <a:srgbClr val="564B5C"/>
                </a:solidFill>
                <a:latin typeface="Gill Sans"/>
                <a:cs typeface="Gill Sans"/>
              </a:rPr>
              <a:t>, la future connexion train à Roissy via Amiens… sont des appuis majeurs pour développer une offre touristique d’affaires qui renforce sa visibilité à grande échelle. Ce développement suppose d’étoffer aussi l’offre hôtelière adaptée.</a:t>
            </a:r>
          </a:p>
        </p:txBody>
      </p:sp>
      <p:sp>
        <p:nvSpPr>
          <p:cNvPr id="10" name="ZoneTexte 9"/>
          <p:cNvSpPr txBox="1"/>
          <p:nvPr/>
        </p:nvSpPr>
        <p:spPr>
          <a:xfrm>
            <a:off x="93132" y="6341534"/>
            <a:ext cx="8983134" cy="364066"/>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smtClean="0">
                <a:solidFill>
                  <a:schemeClr val="bg1"/>
                </a:solidFill>
                <a:latin typeface="Gill Sans"/>
                <a:cs typeface="Gill Sans"/>
              </a:rPr>
              <a:t>Développer le e-tourisme et l’accueil (CSNE…)</a:t>
            </a:r>
            <a:endParaRPr lang="fr-FR" sz="2000" dirty="0">
              <a:solidFill>
                <a:schemeClr val="bg1"/>
              </a:solidFill>
              <a:latin typeface="Gill Sans"/>
              <a:cs typeface="Gill Sans"/>
            </a:endParaRPr>
          </a:p>
        </p:txBody>
      </p:sp>
      <p:sp>
        <p:nvSpPr>
          <p:cNvPr id="12"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17</a:t>
            </a:fld>
            <a:endParaRPr lang="fr-FR" sz="1000" b="1" dirty="0">
              <a:solidFill>
                <a:schemeClr val="bg1"/>
              </a:solidFill>
            </a:endParaRPr>
          </a:p>
        </p:txBody>
      </p:sp>
    </p:spTree>
    <p:extLst>
      <p:ext uri="{BB962C8B-B14F-4D97-AF65-F5344CB8AC3E}">
        <p14:creationId xmlns:p14="http://schemas.microsoft.com/office/powerpoint/2010/main" val="27101335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Structurer et diversifier l'offre "culture-tourisme-loisirs" à l'échelle du SCOTA</a:t>
            </a:r>
          </a:p>
        </p:txBody>
      </p:sp>
      <p:sp>
        <p:nvSpPr>
          <p:cNvPr id="7" name="ZoneTexte 6"/>
          <p:cNvSpPr txBox="1"/>
          <p:nvPr/>
        </p:nvSpPr>
        <p:spPr>
          <a:xfrm>
            <a:off x="93131" y="1018924"/>
            <a:ext cx="3098801" cy="3612343"/>
          </a:xfrm>
          <a:prstGeom prst="rect">
            <a:avLst/>
          </a:prstGeom>
          <a:solidFill>
            <a:srgbClr val="195D72"/>
          </a:solidFill>
        </p:spPr>
        <p:txBody>
          <a:bodyPr wrap="square" rtlCol="0">
            <a:noAutofit/>
          </a:bodyPr>
          <a:lstStyle/>
          <a:p>
            <a:pPr marL="0" lvl="1">
              <a:spcBef>
                <a:spcPts val="600"/>
              </a:spcBef>
            </a:pPr>
            <a:r>
              <a:rPr lang="fr-FR" sz="2000" dirty="0" smtClean="0">
                <a:solidFill>
                  <a:schemeClr val="bg1"/>
                </a:solidFill>
                <a:latin typeface="Gill Sans"/>
                <a:cs typeface="Gill Sans"/>
              </a:rPr>
              <a:t>Une offre en réseau des sites d’intérêts, projets (CSNE…) et liaisons douces (bouclages) : </a:t>
            </a:r>
          </a:p>
          <a:p>
            <a:pPr marL="355600" lvl="2" indent="-269875">
              <a:spcBef>
                <a:spcPts val="600"/>
              </a:spcBef>
              <a:buFont typeface="Arial"/>
              <a:buChar char="•"/>
            </a:pPr>
            <a:r>
              <a:rPr lang="fr-FR" dirty="0" smtClean="0">
                <a:solidFill>
                  <a:schemeClr val="bg1"/>
                </a:solidFill>
                <a:latin typeface="Gill Sans"/>
                <a:cs typeface="Gill Sans"/>
              </a:rPr>
              <a:t>favorisant les parcours thématiques avec des alternatives et complémentarités utilisant les atouts </a:t>
            </a:r>
            <a:r>
              <a:rPr lang="fr-FR" dirty="0">
                <a:solidFill>
                  <a:schemeClr val="bg1"/>
                </a:solidFill>
                <a:latin typeface="Gill Sans"/>
                <a:cs typeface="Gill Sans"/>
              </a:rPr>
              <a:t>d’un tourisme multi-face, de proximité, convivial, expérientiel</a:t>
            </a:r>
            <a:r>
              <a:rPr lang="fr-FR" sz="1600" dirty="0">
                <a:solidFill>
                  <a:schemeClr val="bg1"/>
                </a:solidFill>
                <a:latin typeface="Gill Sans"/>
                <a:cs typeface="Gill Sans"/>
              </a:rPr>
              <a:t> </a:t>
            </a:r>
            <a:r>
              <a:rPr lang="fr-FR" sz="1600" dirty="0" smtClean="0">
                <a:solidFill>
                  <a:schemeClr val="bg1"/>
                </a:solidFill>
                <a:latin typeface="Gill Sans"/>
                <a:cs typeface="Gill Sans"/>
              </a:rPr>
              <a:t> (cf. carte et projets ci-après)</a:t>
            </a:r>
            <a:endParaRPr lang="fr-FR" sz="1600" dirty="0">
              <a:solidFill>
                <a:schemeClr val="bg1"/>
              </a:solidFill>
              <a:latin typeface="Gill Sans"/>
              <a:cs typeface="Gill Sans"/>
            </a:endParaRPr>
          </a:p>
        </p:txBody>
      </p:sp>
      <p:sp>
        <p:nvSpPr>
          <p:cNvPr id="9" name="ZoneTexte 8"/>
          <p:cNvSpPr txBox="1"/>
          <p:nvPr/>
        </p:nvSpPr>
        <p:spPr>
          <a:xfrm>
            <a:off x="3073400" y="1018925"/>
            <a:ext cx="6002865" cy="3629276"/>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a:solidFill>
                  <a:srgbClr val="564B5C"/>
                </a:solidFill>
                <a:latin typeface="Gill Sans"/>
                <a:cs typeface="Gill Sans"/>
              </a:rPr>
              <a:t>Une offre « culture-tourisme-loisirs </a:t>
            </a:r>
            <a:r>
              <a:rPr lang="fr-FR" sz="1600" b="1" dirty="0" smtClean="0">
                <a:solidFill>
                  <a:srgbClr val="564B5C"/>
                </a:solidFill>
                <a:latin typeface="Gill Sans"/>
                <a:cs typeface="Gill Sans"/>
              </a:rPr>
              <a:t>» :</a:t>
            </a:r>
            <a:endParaRPr lang="fr-FR" sz="1600" b="1" dirty="0">
              <a:solidFill>
                <a:srgbClr val="564B5C"/>
              </a:solidFill>
              <a:latin typeface="Gill Sans"/>
              <a:cs typeface="Gill Sans"/>
            </a:endParaRPr>
          </a:p>
          <a:p>
            <a:pPr marL="449263" indent="-195263" algn="just">
              <a:lnSpc>
                <a:spcPts val="1960"/>
              </a:lnSpc>
              <a:spcBef>
                <a:spcPts val="600"/>
              </a:spcBef>
              <a:buFont typeface="Courier New"/>
              <a:buChar char="o"/>
              <a:tabLst>
                <a:tab pos="449263" algn="l"/>
              </a:tabLst>
            </a:pPr>
            <a:r>
              <a:rPr lang="fr-FR" sz="1600" b="1" dirty="0" smtClean="0">
                <a:solidFill>
                  <a:srgbClr val="564B5C"/>
                </a:solidFill>
                <a:latin typeface="Gill Sans"/>
                <a:cs typeface="Gill Sans"/>
              </a:rPr>
              <a:t>Facile </a:t>
            </a:r>
            <a:r>
              <a:rPr lang="fr-FR" sz="1600" b="1" dirty="0">
                <a:solidFill>
                  <a:srgbClr val="564B5C"/>
                </a:solidFill>
                <a:latin typeface="Gill Sans"/>
                <a:cs typeface="Gill Sans"/>
              </a:rPr>
              <a:t>d’accès, </a:t>
            </a:r>
            <a:r>
              <a:rPr lang="fr-FR" sz="1600" dirty="0" smtClean="0">
                <a:solidFill>
                  <a:srgbClr val="564B5C"/>
                </a:solidFill>
                <a:latin typeface="Gill Sans"/>
                <a:cs typeface="Gill Sans"/>
              </a:rPr>
              <a:t>pour les </a:t>
            </a:r>
            <a:r>
              <a:rPr lang="fr-FR" sz="1600" dirty="0">
                <a:solidFill>
                  <a:srgbClr val="564B5C"/>
                </a:solidFill>
                <a:latin typeface="Gill Sans"/>
                <a:cs typeface="Gill Sans"/>
              </a:rPr>
              <a:t>habitants </a:t>
            </a:r>
            <a:r>
              <a:rPr lang="fr-FR" sz="1600" dirty="0" smtClean="0">
                <a:solidFill>
                  <a:srgbClr val="564B5C"/>
                </a:solidFill>
                <a:latin typeface="Gill Sans"/>
                <a:cs typeface="Gill Sans"/>
              </a:rPr>
              <a:t>&amp; visiteurs, + en termes d’équipements abordables pour les associations/spectacles </a:t>
            </a:r>
            <a:r>
              <a:rPr lang="fr-FR" sz="1600" b="1" dirty="0" smtClean="0">
                <a:solidFill>
                  <a:srgbClr val="564B5C"/>
                </a:solidFill>
                <a:latin typeface="Gill Sans"/>
                <a:cs typeface="Gill Sans"/>
              </a:rPr>
              <a:t> </a:t>
            </a:r>
            <a:endParaRPr lang="fr-FR" sz="1600" b="1" dirty="0">
              <a:solidFill>
                <a:srgbClr val="564B5C"/>
              </a:solidFill>
              <a:latin typeface="Gill Sans"/>
              <a:cs typeface="Gill Sans"/>
            </a:endParaRPr>
          </a:p>
          <a:p>
            <a:pPr marL="449263" indent="-195263" algn="just">
              <a:lnSpc>
                <a:spcPts val="1960"/>
              </a:lnSpc>
              <a:spcBef>
                <a:spcPts val="600"/>
              </a:spcBef>
              <a:buFont typeface="Courier New"/>
              <a:buChar char="o"/>
              <a:tabLst>
                <a:tab pos="449263" algn="l"/>
              </a:tabLst>
            </a:pPr>
            <a:r>
              <a:rPr lang="fr-FR" sz="1600" b="1" dirty="0">
                <a:solidFill>
                  <a:srgbClr val="564B5C"/>
                </a:solidFill>
                <a:latin typeface="Gill Sans"/>
                <a:cs typeface="Gill Sans"/>
              </a:rPr>
              <a:t>Diversifiée, </a:t>
            </a:r>
            <a:r>
              <a:rPr lang="fr-FR" sz="1600" dirty="0">
                <a:solidFill>
                  <a:srgbClr val="564B5C"/>
                </a:solidFill>
                <a:latin typeface="Gill Sans"/>
                <a:cs typeface="Gill Sans"/>
              </a:rPr>
              <a:t>pour un foisonnement des activités et pour plus de capacité à fidéliser et élargir les cibles de publics touristiques (accueil de groupes, séjour en famille,  jeunes…) </a:t>
            </a:r>
          </a:p>
          <a:p>
            <a:pPr marL="449263" indent="-195263" algn="just">
              <a:lnSpc>
                <a:spcPts val="1960"/>
              </a:lnSpc>
              <a:spcBef>
                <a:spcPts val="600"/>
              </a:spcBef>
              <a:buFont typeface="Courier New"/>
              <a:buChar char="o"/>
              <a:tabLst>
                <a:tab pos="449263" algn="l"/>
              </a:tabLst>
            </a:pPr>
            <a:r>
              <a:rPr lang="fr-FR" sz="1600" b="1" dirty="0">
                <a:solidFill>
                  <a:srgbClr val="564B5C"/>
                </a:solidFill>
                <a:latin typeface="Gill Sans"/>
                <a:cs typeface="Gill Sans"/>
              </a:rPr>
              <a:t>En résonnance avec l’Art de vivre arrageois, </a:t>
            </a:r>
            <a:r>
              <a:rPr lang="fr-FR" sz="1600" dirty="0">
                <a:solidFill>
                  <a:srgbClr val="564B5C"/>
                </a:solidFill>
                <a:latin typeface="Gill Sans"/>
                <a:cs typeface="Gill Sans"/>
              </a:rPr>
              <a:t>pour des expériences conviviales et partagées où lien social et accueil touristique participent d’une vitalité globale du territoire</a:t>
            </a:r>
          </a:p>
          <a:p>
            <a:pPr marL="449263" indent="-195263" algn="just">
              <a:lnSpc>
                <a:spcPts val="1960"/>
              </a:lnSpc>
              <a:spcBef>
                <a:spcPts val="600"/>
              </a:spcBef>
              <a:buFont typeface="Courier New"/>
              <a:buChar char="o"/>
              <a:tabLst>
                <a:tab pos="449263" algn="l"/>
              </a:tabLst>
            </a:pPr>
            <a:r>
              <a:rPr lang="fr-FR" sz="1600" b="1" dirty="0">
                <a:solidFill>
                  <a:srgbClr val="564B5C"/>
                </a:solidFill>
                <a:latin typeface="Gill Sans"/>
                <a:cs typeface="Gill Sans"/>
              </a:rPr>
              <a:t>Propice au </a:t>
            </a:r>
            <a:r>
              <a:rPr lang="fr-FR" sz="1600" b="1" dirty="0" smtClean="0">
                <a:solidFill>
                  <a:srgbClr val="564B5C"/>
                </a:solidFill>
                <a:latin typeface="Gill Sans"/>
                <a:cs typeface="Gill Sans"/>
              </a:rPr>
              <a:t>ressourcement (et tourisme vert), </a:t>
            </a:r>
            <a:r>
              <a:rPr lang="fr-FR" sz="1600" dirty="0">
                <a:solidFill>
                  <a:srgbClr val="564B5C"/>
                </a:solidFill>
                <a:latin typeface="Gill Sans"/>
                <a:cs typeface="Gill Sans"/>
              </a:rPr>
              <a:t>pour des activités culturelles, récréatives, </a:t>
            </a:r>
            <a:r>
              <a:rPr lang="fr-FR" sz="1600" dirty="0" smtClean="0">
                <a:solidFill>
                  <a:srgbClr val="564B5C"/>
                </a:solidFill>
                <a:latin typeface="Gill Sans"/>
                <a:cs typeface="Gill Sans"/>
              </a:rPr>
              <a:t>sportives, expérientielles </a:t>
            </a:r>
            <a:r>
              <a:rPr lang="fr-FR" sz="1600" dirty="0">
                <a:solidFill>
                  <a:srgbClr val="564B5C"/>
                </a:solidFill>
                <a:latin typeface="Gill Sans"/>
                <a:cs typeface="Gill Sans"/>
              </a:rPr>
              <a:t>dans un cadre « urbain » &amp; « rural » apaisé, avec une proximité à la nature et au </a:t>
            </a:r>
            <a:r>
              <a:rPr lang="fr-FR" sz="1600" dirty="0" smtClean="0">
                <a:solidFill>
                  <a:srgbClr val="564B5C"/>
                </a:solidFill>
                <a:latin typeface="Gill Sans"/>
                <a:cs typeface="Gill Sans"/>
              </a:rPr>
              <a:t>terroir (Favoriser le lien agriculture-tourisme).</a:t>
            </a:r>
            <a:endParaRPr lang="fr-FR" sz="1600" dirty="0">
              <a:solidFill>
                <a:srgbClr val="564B5C"/>
              </a:solidFill>
              <a:latin typeface="Gill Sans"/>
              <a:cs typeface="Gill Sans"/>
            </a:endParaRPr>
          </a:p>
        </p:txBody>
      </p:sp>
      <p:sp>
        <p:nvSpPr>
          <p:cNvPr id="8" name="ZoneTexte 7"/>
          <p:cNvSpPr txBox="1"/>
          <p:nvPr/>
        </p:nvSpPr>
        <p:spPr>
          <a:xfrm>
            <a:off x="93132" y="5867399"/>
            <a:ext cx="3098801" cy="905937"/>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smtClean="0">
                <a:solidFill>
                  <a:schemeClr val="bg1"/>
                </a:solidFill>
                <a:latin typeface="Gill Sans"/>
                <a:cs typeface="Gill Sans"/>
              </a:rPr>
              <a:t>Développer l’offre d’hébergement</a:t>
            </a:r>
            <a:endParaRPr lang="fr-FR" sz="2000" dirty="0">
              <a:solidFill>
                <a:schemeClr val="bg1"/>
              </a:solidFill>
              <a:latin typeface="Gill Sans"/>
              <a:cs typeface="Gill Sans"/>
            </a:endParaRPr>
          </a:p>
        </p:txBody>
      </p:sp>
      <p:sp>
        <p:nvSpPr>
          <p:cNvPr id="10" name="ZoneTexte 9"/>
          <p:cNvSpPr txBox="1"/>
          <p:nvPr/>
        </p:nvSpPr>
        <p:spPr>
          <a:xfrm>
            <a:off x="3191933" y="5757336"/>
            <a:ext cx="5884333" cy="1016002"/>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a:solidFill>
                  <a:srgbClr val="564B5C"/>
                </a:solidFill>
                <a:latin typeface="Gill Sans"/>
                <a:cs typeface="Gill Sans"/>
              </a:rPr>
              <a:t>Une offre </a:t>
            </a:r>
            <a:r>
              <a:rPr lang="fr-FR" sz="1600" b="1" dirty="0" smtClean="0">
                <a:solidFill>
                  <a:srgbClr val="564B5C"/>
                </a:solidFill>
                <a:latin typeface="Gill Sans"/>
                <a:cs typeface="Gill Sans"/>
              </a:rPr>
              <a:t>d’hébergement </a:t>
            </a:r>
            <a:r>
              <a:rPr lang="fr-FR" sz="1600" dirty="0" smtClean="0">
                <a:solidFill>
                  <a:srgbClr val="564B5C"/>
                </a:solidFill>
                <a:latin typeface="Gill Sans"/>
                <a:cs typeface="Gill Sans"/>
              </a:rPr>
              <a:t>favorisant </a:t>
            </a:r>
            <a:r>
              <a:rPr lang="fr-FR" sz="1600" dirty="0">
                <a:solidFill>
                  <a:srgbClr val="564B5C"/>
                </a:solidFill>
                <a:latin typeface="Gill Sans"/>
                <a:cs typeface="Gill Sans"/>
              </a:rPr>
              <a:t>la diversité des gammes mais aussi des capacités </a:t>
            </a:r>
            <a:r>
              <a:rPr lang="fr-FR" sz="1600" dirty="0" smtClean="0">
                <a:solidFill>
                  <a:srgbClr val="564B5C"/>
                </a:solidFill>
                <a:latin typeface="Gill Sans"/>
                <a:cs typeface="Gill Sans"/>
              </a:rPr>
              <a:t>d’accueil : Hôtellerie classique, de charme, gîtes &amp; chambre d’hôtes, hébergement insolite et de plein air… Accueil pour des individuels, des groupes…</a:t>
            </a:r>
            <a:endParaRPr lang="fr-FR" sz="1600" dirty="0">
              <a:solidFill>
                <a:srgbClr val="564B5C"/>
              </a:solidFill>
              <a:latin typeface="Gill Sans"/>
              <a:cs typeface="Gill Sans"/>
            </a:endParaRPr>
          </a:p>
        </p:txBody>
      </p:sp>
      <p:sp>
        <p:nvSpPr>
          <p:cNvPr id="11" name="ZoneTexte 10"/>
          <p:cNvSpPr txBox="1"/>
          <p:nvPr/>
        </p:nvSpPr>
        <p:spPr>
          <a:xfrm>
            <a:off x="93131" y="4893735"/>
            <a:ext cx="8983134" cy="660399"/>
          </a:xfrm>
          <a:prstGeom prst="rect">
            <a:avLst/>
          </a:prstGeom>
          <a:solidFill>
            <a:srgbClr val="195D72"/>
          </a:solidFill>
        </p:spPr>
        <p:txBody>
          <a:bodyPr wrap="square" rtlCol="0" anchor="ctr">
            <a:noAutofit/>
          </a:bodyPr>
          <a:lstStyle/>
          <a:p>
            <a:pPr marL="285750" indent="-285750">
              <a:spcBef>
                <a:spcPts val="600"/>
              </a:spcBef>
              <a:buFont typeface="Arial"/>
              <a:buChar char="•"/>
            </a:pPr>
            <a:r>
              <a:rPr lang="fr-FR" sz="2000" dirty="0" smtClean="0">
                <a:solidFill>
                  <a:schemeClr val="bg1"/>
                </a:solidFill>
                <a:latin typeface="Gill Sans"/>
                <a:cs typeface="Gill Sans"/>
              </a:rPr>
              <a:t>Développer les voies douces : </a:t>
            </a:r>
            <a:r>
              <a:rPr lang="fr-FR" dirty="0" smtClean="0">
                <a:solidFill>
                  <a:schemeClr val="bg1"/>
                </a:solidFill>
                <a:latin typeface="Gill Sans"/>
                <a:cs typeface="Gill Sans"/>
              </a:rPr>
              <a:t>Bouclages dans le SCOTA, connexions aux </a:t>
            </a:r>
            <a:r>
              <a:rPr lang="fr-FR" dirty="0" err="1" smtClean="0">
                <a:solidFill>
                  <a:schemeClr val="bg1"/>
                </a:solidFill>
                <a:latin typeface="Gill Sans"/>
                <a:cs typeface="Gill Sans"/>
              </a:rPr>
              <a:t>véloroutes</a:t>
            </a:r>
            <a:r>
              <a:rPr lang="fr-FR" dirty="0" smtClean="0">
                <a:solidFill>
                  <a:schemeClr val="bg1"/>
                </a:solidFill>
                <a:latin typeface="Gill Sans"/>
                <a:cs typeface="Gill Sans"/>
              </a:rPr>
              <a:t>, grands axes de randonnées (Via </a:t>
            </a:r>
            <a:r>
              <a:rPr lang="fr-FR" dirty="0" err="1" smtClean="0">
                <a:solidFill>
                  <a:schemeClr val="bg1"/>
                </a:solidFill>
                <a:latin typeface="Gill Sans"/>
                <a:cs typeface="Gill Sans"/>
              </a:rPr>
              <a:t>Francigéna</a:t>
            </a:r>
            <a:r>
              <a:rPr lang="fr-FR" dirty="0" smtClean="0">
                <a:solidFill>
                  <a:schemeClr val="bg1"/>
                </a:solidFill>
                <a:latin typeface="Gill Sans"/>
                <a:cs typeface="Gill Sans"/>
              </a:rPr>
              <a:t>…) et au CSNE…</a:t>
            </a:r>
            <a:endParaRPr lang="fr-FR" dirty="0">
              <a:solidFill>
                <a:schemeClr val="bg1"/>
              </a:solidFill>
              <a:latin typeface="Gill Sans"/>
              <a:cs typeface="Gill Sans"/>
            </a:endParaRPr>
          </a:p>
        </p:txBody>
      </p:sp>
      <p:sp>
        <p:nvSpPr>
          <p:cNvPr id="13"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18</a:t>
            </a:fld>
            <a:endParaRPr lang="fr-FR" sz="1000" b="1" dirty="0">
              <a:solidFill>
                <a:schemeClr val="bg1"/>
              </a:solidFill>
            </a:endParaRPr>
          </a:p>
        </p:txBody>
      </p:sp>
    </p:spTree>
    <p:extLst>
      <p:ext uri="{BB962C8B-B14F-4D97-AF65-F5344CB8AC3E}">
        <p14:creationId xmlns:p14="http://schemas.microsoft.com/office/powerpoint/2010/main" val="22009546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3999" cy="6858000"/>
          </a:xfrm>
          <a:prstGeom prst="rect">
            <a:avLst/>
          </a:prstGeom>
          <a:solidFill>
            <a:srgbClr val="195D72"/>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8" name="Titre 1"/>
          <p:cNvSpPr txBox="1">
            <a:spLocks/>
          </p:cNvSpPr>
          <p:nvPr/>
        </p:nvSpPr>
        <p:spPr>
          <a:xfrm>
            <a:off x="1422397" y="-9307"/>
            <a:ext cx="7721602" cy="7450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800" b="1" dirty="0" smtClean="0">
                <a:solidFill>
                  <a:schemeClr val="bg1"/>
                </a:solidFill>
              </a:rPr>
              <a:t>La trame culturelle et touristique</a:t>
            </a:r>
          </a:p>
        </p:txBody>
      </p:sp>
      <p:sp>
        <p:nvSpPr>
          <p:cNvPr id="10" name="Rectangle 9"/>
          <p:cNvSpPr/>
          <p:nvPr/>
        </p:nvSpPr>
        <p:spPr>
          <a:xfrm>
            <a:off x="0" y="733943"/>
            <a:ext cx="1596641" cy="464588"/>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indent="450850" algn="just">
              <a:lnSpc>
                <a:spcPts val="1340"/>
              </a:lnSpc>
              <a:spcBef>
                <a:spcPts val="600"/>
              </a:spcBef>
            </a:pPr>
            <a:r>
              <a:rPr lang="fr-FR" sz="1200" spc="-80" dirty="0" smtClean="0">
                <a:solidFill>
                  <a:schemeClr val="bg1"/>
                </a:solidFill>
                <a:latin typeface="Gill Sans"/>
                <a:cs typeface="Gill Sans"/>
              </a:rPr>
              <a:t>Mise</a:t>
            </a:r>
            <a:r>
              <a:rPr lang="fr-FR" sz="1200" dirty="0" smtClean="0">
                <a:solidFill>
                  <a:schemeClr val="bg1"/>
                </a:solidFill>
                <a:latin typeface="Gill Sans"/>
                <a:cs typeface="Gill Sans"/>
              </a:rPr>
              <a:t> en réseau structurée de différentes pratiques culturelles et touristiques à l’échelle du SCOTA s’appuyant :</a:t>
            </a:r>
          </a:p>
          <a:p>
            <a:pPr algn="just">
              <a:spcBef>
                <a:spcPts val="600"/>
              </a:spcBef>
            </a:pPr>
            <a:endParaRPr lang="fr-FR" sz="1200" dirty="0">
              <a:solidFill>
                <a:schemeClr val="bg1"/>
              </a:solidFill>
              <a:latin typeface="Gill Sans"/>
              <a:cs typeface="Gill Sans"/>
            </a:endParaRPr>
          </a:p>
          <a:p>
            <a:pPr algn="just">
              <a:spcBef>
                <a:spcPts val="600"/>
              </a:spcBef>
            </a:pPr>
            <a:endParaRPr lang="fr-FR" sz="1200" dirty="0">
              <a:solidFill>
                <a:schemeClr val="bg1"/>
              </a:solidFill>
              <a:latin typeface="Gill Sans"/>
              <a:cs typeface="Gill Sans"/>
            </a:endParaRPr>
          </a:p>
        </p:txBody>
      </p:sp>
      <p:sp>
        <p:nvSpPr>
          <p:cNvPr id="13" name="Rectangle 12"/>
          <p:cNvSpPr/>
          <p:nvPr/>
        </p:nvSpPr>
        <p:spPr>
          <a:xfrm>
            <a:off x="38100" y="1788177"/>
            <a:ext cx="1558541" cy="660937"/>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marL="171450" indent="-171450" algn="just">
              <a:spcBef>
                <a:spcPts val="600"/>
              </a:spcBef>
              <a:buFont typeface="Arial"/>
              <a:buChar char="•"/>
            </a:pPr>
            <a:r>
              <a:rPr lang="fr-FR" sz="1200" spc="-30" dirty="0" smtClean="0">
                <a:solidFill>
                  <a:schemeClr val="bg1"/>
                </a:solidFill>
                <a:latin typeface="Gill Sans"/>
                <a:cs typeface="Gill Sans"/>
              </a:rPr>
              <a:t>Sur les pôles et flux touristiques majeurs</a:t>
            </a:r>
            <a:endParaRPr lang="fr-FR" sz="1200" spc="-30" dirty="0">
              <a:solidFill>
                <a:schemeClr val="bg1"/>
              </a:solidFill>
              <a:latin typeface="Gill Sans"/>
              <a:cs typeface="Gill Sans"/>
            </a:endParaRPr>
          </a:p>
        </p:txBody>
      </p:sp>
      <p:pic>
        <p:nvPicPr>
          <p:cNvPr id="18" name="Image 17" descr="Capture d’écran 2017-04-16 à 17.41.06.png"/>
          <p:cNvPicPr>
            <a:picLocks noChangeAspect="1"/>
          </p:cNvPicPr>
          <p:nvPr/>
        </p:nvPicPr>
        <p:blipFill rotWithShape="1">
          <a:blip r:embed="rId2">
            <a:extLst>
              <a:ext uri="{28A0092B-C50C-407E-A947-70E740481C1C}">
                <a14:useLocalDpi xmlns:a14="http://schemas.microsoft.com/office/drawing/2010/main" val="0"/>
              </a:ext>
            </a:extLst>
          </a:blip>
          <a:srcRect l="1535" t="9213" r="80370" b="17388"/>
          <a:stretch/>
        </p:blipFill>
        <p:spPr>
          <a:xfrm rot="5400000">
            <a:off x="73841" y="637574"/>
            <a:ext cx="294061" cy="359630"/>
          </a:xfrm>
          <a:prstGeom prst="rect">
            <a:avLst/>
          </a:prstGeom>
        </p:spPr>
      </p:pic>
      <p:pic>
        <p:nvPicPr>
          <p:cNvPr id="21" name="Image 20" descr="Capture d’écran 2017-04-16 à 17.59.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18" y="2177071"/>
            <a:ext cx="272043" cy="272043"/>
          </a:xfrm>
          <a:prstGeom prst="rect">
            <a:avLst/>
          </a:prstGeom>
        </p:spPr>
      </p:pic>
      <p:pic>
        <p:nvPicPr>
          <p:cNvPr id="27" name="Image 26" descr="Capture d’écran 2017-04-16 à 18.02.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412" y="2177071"/>
            <a:ext cx="401462" cy="272043"/>
          </a:xfrm>
          <a:prstGeom prst="rect">
            <a:avLst/>
          </a:prstGeom>
        </p:spPr>
      </p:pic>
      <p:pic>
        <p:nvPicPr>
          <p:cNvPr id="28" name="Image 27" descr="Capture d’écran 2017-04-16 à 17.58.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320" y="5985633"/>
            <a:ext cx="192697" cy="152432"/>
          </a:xfrm>
          <a:prstGeom prst="rect">
            <a:avLst/>
          </a:prstGeom>
        </p:spPr>
      </p:pic>
      <p:pic>
        <p:nvPicPr>
          <p:cNvPr id="29" name="Image 28" descr="Capture d’écran 2017-04-16 à 17.58.3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683300" y="5965752"/>
            <a:ext cx="377012" cy="345794"/>
          </a:xfrm>
          <a:prstGeom prst="rect">
            <a:avLst/>
          </a:prstGeom>
        </p:spPr>
      </p:pic>
      <p:sp>
        <p:nvSpPr>
          <p:cNvPr id="32" name="Rectangle 31"/>
          <p:cNvSpPr/>
          <p:nvPr/>
        </p:nvSpPr>
        <p:spPr>
          <a:xfrm>
            <a:off x="38100" y="2453915"/>
            <a:ext cx="1558541" cy="660937"/>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marL="171450" indent="-171450" algn="just">
              <a:spcBef>
                <a:spcPts val="600"/>
              </a:spcBef>
              <a:buFont typeface="Arial"/>
              <a:buChar char="•"/>
            </a:pPr>
            <a:r>
              <a:rPr lang="fr-FR" sz="1200" spc="-30" dirty="0" smtClean="0">
                <a:solidFill>
                  <a:schemeClr val="bg1"/>
                </a:solidFill>
                <a:latin typeface="Gill Sans"/>
                <a:cs typeface="Gill Sans"/>
              </a:rPr>
              <a:t>Sur les équipements et sites irriguant le territoire :</a:t>
            </a:r>
            <a:endParaRPr lang="fr-FR" sz="1200" spc="-30" dirty="0">
              <a:solidFill>
                <a:schemeClr val="bg1"/>
              </a:solidFill>
              <a:latin typeface="Gill Sans"/>
              <a:cs typeface="Gill Sans"/>
            </a:endParaRPr>
          </a:p>
        </p:txBody>
      </p:sp>
      <p:sp>
        <p:nvSpPr>
          <p:cNvPr id="33" name="Rectangle 32"/>
          <p:cNvSpPr/>
          <p:nvPr/>
        </p:nvSpPr>
        <p:spPr>
          <a:xfrm>
            <a:off x="2089153" y="5874324"/>
            <a:ext cx="6965552" cy="660937"/>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200" dirty="0" smtClean="0">
                <a:solidFill>
                  <a:srgbClr val="FFFFFF"/>
                </a:solidFill>
                <a:latin typeface="Gill Sans"/>
                <a:cs typeface="Gill Sans"/>
              </a:rPr>
              <a:t>Un réseau culturel et touristique déployé à l’échelle du SCOTA, en relais d’Arras, développant nos capacités à : </a:t>
            </a:r>
          </a:p>
          <a:p>
            <a:pPr marL="171450" indent="-171450" algn="just">
              <a:lnSpc>
                <a:spcPts val="1340"/>
              </a:lnSpc>
              <a:spcBef>
                <a:spcPts val="600"/>
              </a:spcBef>
              <a:buFont typeface="Arial"/>
              <a:buChar char="•"/>
            </a:pPr>
            <a:r>
              <a:rPr lang="fr-FR" sz="1200" dirty="0" smtClean="0">
                <a:solidFill>
                  <a:srgbClr val="FFFFFF"/>
                </a:solidFill>
                <a:latin typeface="Gill Sans"/>
                <a:cs typeface="Gill Sans"/>
              </a:rPr>
              <a:t>capter </a:t>
            </a:r>
            <a:r>
              <a:rPr lang="fr-FR" sz="1200" dirty="0">
                <a:solidFill>
                  <a:srgbClr val="FFFFFF"/>
                </a:solidFill>
                <a:latin typeface="Gill Sans"/>
                <a:cs typeface="Gill Sans"/>
              </a:rPr>
              <a:t>les flux touristiques </a:t>
            </a:r>
            <a:r>
              <a:rPr lang="fr-FR" sz="1200" dirty="0" smtClean="0">
                <a:solidFill>
                  <a:srgbClr val="FFFFFF"/>
                </a:solidFill>
                <a:latin typeface="Gill Sans"/>
                <a:cs typeface="Gill Sans"/>
              </a:rPr>
              <a:t>en lien avec le littoral (</a:t>
            </a:r>
            <a:r>
              <a:rPr lang="fr-FR" sz="1200" dirty="0">
                <a:solidFill>
                  <a:srgbClr val="FFFFFF"/>
                </a:solidFill>
                <a:latin typeface="Gill Sans"/>
                <a:cs typeface="Gill Sans"/>
              </a:rPr>
              <a:t>Montreuillois…</a:t>
            </a:r>
            <a:r>
              <a:rPr lang="fr-FR" sz="1200" dirty="0" smtClean="0">
                <a:solidFill>
                  <a:srgbClr val="FFFFFF"/>
                </a:solidFill>
                <a:latin typeface="Gill Sans"/>
                <a:cs typeface="Gill Sans"/>
              </a:rPr>
              <a:t>), Paris et l’Europe du Nord ; </a:t>
            </a:r>
          </a:p>
          <a:p>
            <a:pPr marL="171450" indent="-171450" algn="just">
              <a:lnSpc>
                <a:spcPts val="1340"/>
              </a:lnSpc>
              <a:spcBef>
                <a:spcPts val="600"/>
              </a:spcBef>
              <a:buFont typeface="Arial"/>
              <a:buChar char="•"/>
            </a:pPr>
            <a:r>
              <a:rPr lang="fr-FR" sz="1200" dirty="0" smtClean="0">
                <a:solidFill>
                  <a:srgbClr val="FFFFFF"/>
                </a:solidFill>
                <a:latin typeface="Gill Sans"/>
                <a:cs typeface="Gill Sans"/>
              </a:rPr>
              <a:t>structurer </a:t>
            </a:r>
            <a:r>
              <a:rPr lang="fr-FR" sz="1200" dirty="0">
                <a:solidFill>
                  <a:srgbClr val="FFFFFF"/>
                </a:solidFill>
                <a:latin typeface="Gill Sans"/>
                <a:cs typeface="Gill Sans"/>
              </a:rPr>
              <a:t>une offre culture-tourisme sur l’axe </a:t>
            </a:r>
            <a:r>
              <a:rPr lang="fr-FR" sz="1200" dirty="0" smtClean="0">
                <a:solidFill>
                  <a:srgbClr val="FFFFFF"/>
                </a:solidFill>
                <a:latin typeface="Gill Sans"/>
                <a:cs typeface="Gill Sans"/>
              </a:rPr>
              <a:t>Avesnois, Escaut/Canal de St-Quentin, Boulonnais</a:t>
            </a:r>
            <a:r>
              <a:rPr lang="fr-FR" sz="1200" dirty="0">
                <a:solidFill>
                  <a:srgbClr val="FFFFFF"/>
                </a:solidFill>
                <a:latin typeface="Gill Sans"/>
                <a:cs typeface="Gill Sans"/>
              </a:rPr>
              <a:t>, Baie de </a:t>
            </a:r>
            <a:r>
              <a:rPr lang="fr-FR" sz="1200" dirty="0" smtClean="0">
                <a:solidFill>
                  <a:srgbClr val="FFFFFF"/>
                </a:solidFill>
                <a:latin typeface="Gill Sans"/>
                <a:cs typeface="Gill Sans"/>
              </a:rPr>
              <a:t>Somme / Amiens et autour du CSNE. </a:t>
            </a:r>
            <a:endParaRPr lang="fr-FR" sz="1200" dirty="0">
              <a:solidFill>
                <a:srgbClr val="FFFFFF"/>
              </a:solidFill>
              <a:latin typeface="Gill Sans"/>
              <a:cs typeface="Gill Sans"/>
            </a:endParaRPr>
          </a:p>
          <a:p>
            <a:pPr algn="just">
              <a:spcBef>
                <a:spcPts val="600"/>
              </a:spcBef>
            </a:pPr>
            <a:endParaRPr lang="fr-FR" sz="1200" dirty="0">
              <a:solidFill>
                <a:schemeClr val="bg1"/>
              </a:solidFill>
              <a:latin typeface="Gill Sans"/>
              <a:cs typeface="Gill Sans"/>
            </a:endParaRPr>
          </a:p>
        </p:txBody>
      </p:sp>
      <p:pic>
        <p:nvPicPr>
          <p:cNvPr id="35" name="Image 34" descr="Capture d’écran 2017-04-16 à 18.12.3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026" y="5984278"/>
            <a:ext cx="192698" cy="153787"/>
          </a:xfrm>
          <a:prstGeom prst="rect">
            <a:avLst/>
          </a:prstGeom>
        </p:spPr>
      </p:pic>
      <p:sp>
        <p:nvSpPr>
          <p:cNvPr id="37" name="Rectangle 36"/>
          <p:cNvSpPr/>
          <p:nvPr/>
        </p:nvSpPr>
        <p:spPr>
          <a:xfrm>
            <a:off x="647305" y="5910567"/>
            <a:ext cx="949336" cy="388802"/>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120"/>
              </a:lnSpc>
              <a:spcBef>
                <a:spcPts val="600"/>
              </a:spcBef>
            </a:pPr>
            <a:r>
              <a:rPr lang="fr-FR" sz="1100" dirty="0" smtClean="0">
                <a:solidFill>
                  <a:schemeClr val="bg1"/>
                </a:solidFill>
                <a:latin typeface="Gill Sans"/>
                <a:cs typeface="Gill Sans"/>
              </a:rPr>
              <a:t>Vallées, trame verte et bleue</a:t>
            </a:r>
            <a:endParaRPr lang="fr-FR" sz="1100" dirty="0">
              <a:solidFill>
                <a:schemeClr val="bg1"/>
              </a:solidFill>
              <a:latin typeface="Gill Sans"/>
              <a:cs typeface="Gill Sans"/>
            </a:endParaRPr>
          </a:p>
        </p:txBody>
      </p:sp>
      <p:sp>
        <p:nvSpPr>
          <p:cNvPr id="38" name="Rectangle 37"/>
          <p:cNvSpPr/>
          <p:nvPr/>
        </p:nvSpPr>
        <p:spPr>
          <a:xfrm>
            <a:off x="38100" y="6223169"/>
            <a:ext cx="1558541" cy="480303"/>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marL="171450" indent="-171450" algn="just">
              <a:spcBef>
                <a:spcPts val="600"/>
              </a:spcBef>
              <a:buFont typeface="Arial"/>
              <a:buChar char="•"/>
            </a:pPr>
            <a:r>
              <a:rPr lang="fr-FR" sz="1200" spc="-30" dirty="0" smtClean="0">
                <a:solidFill>
                  <a:schemeClr val="bg1"/>
                </a:solidFill>
                <a:latin typeface="Gill Sans"/>
                <a:cs typeface="Gill Sans"/>
              </a:rPr>
              <a:t>Sur les projets et axes internes structurants :</a:t>
            </a:r>
            <a:endParaRPr lang="fr-FR" sz="1200" spc="-30" dirty="0">
              <a:solidFill>
                <a:schemeClr val="bg1"/>
              </a:solidFill>
              <a:latin typeface="Gill Sans"/>
              <a:cs typeface="Gill Sans"/>
            </a:endParaRPr>
          </a:p>
        </p:txBody>
      </p:sp>
      <p:pic>
        <p:nvPicPr>
          <p:cNvPr id="39" name="Image 38" descr="Capture d’écran 2017-04-16 à 15.31.53.png"/>
          <p:cNvPicPr>
            <a:picLocks noChangeAspect="1"/>
          </p:cNvPicPr>
          <p:nvPr/>
        </p:nvPicPr>
        <p:blipFill rotWithShape="1">
          <a:blip r:embed="rId8">
            <a:extLst>
              <a:ext uri="{28A0092B-C50C-407E-A947-70E740481C1C}">
                <a14:useLocalDpi xmlns:a14="http://schemas.microsoft.com/office/drawing/2010/main" val="0"/>
              </a:ext>
            </a:extLst>
          </a:blip>
          <a:srcRect t="11750" r="80330" b="8824"/>
          <a:stretch/>
        </p:blipFill>
        <p:spPr>
          <a:xfrm>
            <a:off x="292870" y="6600898"/>
            <a:ext cx="215633" cy="222814"/>
          </a:xfrm>
          <a:prstGeom prst="rect">
            <a:avLst/>
          </a:prstGeom>
        </p:spPr>
      </p:pic>
      <p:pic>
        <p:nvPicPr>
          <p:cNvPr id="40" name="Image 39" descr="Capture d’écran 2017-04-16 à 18.28.5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636" y="5729790"/>
            <a:ext cx="193381" cy="199827"/>
          </a:xfrm>
          <a:prstGeom prst="rect">
            <a:avLst/>
          </a:prstGeom>
        </p:spPr>
      </p:pic>
      <p:sp>
        <p:nvSpPr>
          <p:cNvPr id="43" name="Rectangle 42"/>
          <p:cNvSpPr/>
          <p:nvPr/>
        </p:nvSpPr>
        <p:spPr>
          <a:xfrm>
            <a:off x="647305" y="5698882"/>
            <a:ext cx="949336" cy="316758"/>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120"/>
              </a:lnSpc>
              <a:spcBef>
                <a:spcPts val="600"/>
              </a:spcBef>
            </a:pPr>
            <a:r>
              <a:rPr lang="fr-FR" sz="1100" kern="1100" spc="-10" dirty="0">
                <a:solidFill>
                  <a:schemeClr val="bg1"/>
                </a:solidFill>
                <a:latin typeface="Gill Sans"/>
                <a:cs typeface="Gill Sans"/>
              </a:rPr>
              <a:t>I</a:t>
            </a:r>
            <a:r>
              <a:rPr lang="fr-FR" sz="1100" kern="1100" spc="-10" dirty="0" smtClean="0">
                <a:solidFill>
                  <a:schemeClr val="bg1"/>
                </a:solidFill>
                <a:latin typeface="Gill Sans"/>
                <a:cs typeface="Gill Sans"/>
              </a:rPr>
              <a:t>tinéraires doux</a:t>
            </a:r>
            <a:endParaRPr lang="fr-FR" sz="1100" kern="1100" spc="-10" dirty="0">
              <a:solidFill>
                <a:schemeClr val="bg1"/>
              </a:solidFill>
              <a:latin typeface="Gill Sans"/>
              <a:cs typeface="Gill Sans"/>
            </a:endParaRPr>
          </a:p>
        </p:txBody>
      </p:sp>
      <p:pic>
        <p:nvPicPr>
          <p:cNvPr id="44" name="Image 43" descr="Capture d’écran 2017-04-16 à 18.31.2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279" y="6600897"/>
            <a:ext cx="286083" cy="213739"/>
          </a:xfrm>
          <a:prstGeom prst="rect">
            <a:avLst/>
          </a:prstGeom>
        </p:spPr>
      </p:pic>
      <p:pic>
        <p:nvPicPr>
          <p:cNvPr id="4" name="Image 3" descr="Capture d’écran 2017-09-27 à 12.20.16.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2250" y="5730632"/>
            <a:ext cx="205474" cy="198985"/>
          </a:xfrm>
          <a:prstGeom prst="rect">
            <a:avLst/>
          </a:prstGeom>
        </p:spPr>
      </p:pic>
      <p:pic>
        <p:nvPicPr>
          <p:cNvPr id="7" name="Image 6" descr="Capture d’écran 2017-09-27 à 12.31.17.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8051" y="6600897"/>
            <a:ext cx="234950" cy="218691"/>
          </a:xfrm>
          <a:prstGeom prst="rect">
            <a:avLst/>
          </a:prstGeom>
        </p:spPr>
      </p:pic>
      <p:sp>
        <p:nvSpPr>
          <p:cNvPr id="30"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19</a:t>
            </a:fld>
            <a:endParaRPr lang="fr-FR" sz="1000" b="1" dirty="0">
              <a:solidFill>
                <a:schemeClr val="bg1"/>
              </a:solidFill>
            </a:endParaRPr>
          </a:p>
        </p:txBody>
      </p:sp>
      <p:pic>
        <p:nvPicPr>
          <p:cNvPr id="9" name="Image 8" descr="Capture d’écran 2017-11-01 à 15.45.4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522242" y="3799180"/>
            <a:ext cx="2633308" cy="1148024"/>
          </a:xfrm>
          <a:prstGeom prst="rect">
            <a:avLst/>
          </a:prstGeom>
        </p:spPr>
      </p:pic>
      <p:pic>
        <p:nvPicPr>
          <p:cNvPr id="36" name="Image 35" descr="SCOTA-PADD-ARMAT culture 301017.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8909" y="670358"/>
            <a:ext cx="7355796" cy="5225196"/>
          </a:xfrm>
          <a:prstGeom prst="rect">
            <a:avLst/>
          </a:prstGeom>
        </p:spPr>
      </p:pic>
      <p:pic>
        <p:nvPicPr>
          <p:cNvPr id="31" name="Image 30" descr="Capture d’écran 2016-05-12 à 14.04.56.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54199" y="5273006"/>
            <a:ext cx="990600" cy="544902"/>
          </a:xfrm>
          <a:prstGeom prst="rect">
            <a:avLst/>
          </a:prstGeom>
          <a:ln>
            <a:noFill/>
          </a:ln>
          <a:effectLst>
            <a:softEdge rad="112500"/>
          </a:effectLst>
        </p:spPr>
      </p:pic>
    </p:spTree>
    <p:extLst>
      <p:ext uri="{BB962C8B-B14F-4D97-AF65-F5344CB8AC3E}">
        <p14:creationId xmlns:p14="http://schemas.microsoft.com/office/powerpoint/2010/main" val="9636567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82600" y="-7828"/>
            <a:ext cx="7982840" cy="1258779"/>
          </a:xfrm>
        </p:spPr>
        <p:txBody>
          <a:bodyPr wrap="square">
            <a:noAutofit/>
          </a:bodyPr>
          <a:lstStyle/>
          <a:p>
            <a:pPr lvl="0" algn="l">
              <a:lnSpc>
                <a:spcPts val="5480"/>
              </a:lnSpc>
              <a:spcBef>
                <a:spcPts val="1800"/>
              </a:spcBef>
            </a:pPr>
            <a:r>
              <a:rPr lang="fr-FR" sz="4800" dirty="0" smtClean="0">
                <a:solidFill>
                  <a:srgbClr val="574B5C"/>
                </a:solidFill>
                <a:latin typeface="Eurostile"/>
                <a:cs typeface="Eurostile"/>
              </a:rPr>
              <a:t>Note</a:t>
            </a:r>
            <a:endParaRPr lang="fr-FR" sz="2800" dirty="0">
              <a:solidFill>
                <a:srgbClr val="574B5C"/>
              </a:solidFill>
              <a:latin typeface="Eurostile"/>
              <a:cs typeface="Eurostile"/>
            </a:endParaRPr>
          </a:p>
        </p:txBody>
      </p:sp>
      <p:sp>
        <p:nvSpPr>
          <p:cNvPr id="4" name="Sous-titre 3"/>
          <p:cNvSpPr>
            <a:spLocks noGrp="1"/>
          </p:cNvSpPr>
          <p:nvPr>
            <p:ph type="subTitle" idx="1"/>
          </p:nvPr>
        </p:nvSpPr>
        <p:spPr>
          <a:xfrm>
            <a:off x="591440" y="1083733"/>
            <a:ext cx="8019160" cy="5689600"/>
          </a:xfrm>
        </p:spPr>
        <p:txBody>
          <a:bodyPr>
            <a:noAutofit/>
          </a:bodyPr>
          <a:lstStyle/>
          <a:p>
            <a:pPr algn="just"/>
            <a:r>
              <a:rPr lang="fr-FR" sz="2800" dirty="0" smtClean="0">
                <a:solidFill>
                  <a:schemeClr val="tx1">
                    <a:lumMod val="65000"/>
                    <a:lumOff val="35000"/>
                  </a:schemeClr>
                </a:solidFill>
              </a:rPr>
              <a:t>Le présent document de travail découle des travaux menés durant la phase PADD du </a:t>
            </a:r>
            <a:r>
              <a:rPr lang="fr-FR" sz="2800" dirty="0" smtClean="0">
                <a:solidFill>
                  <a:schemeClr val="tx1">
                    <a:lumMod val="65000"/>
                    <a:lumOff val="35000"/>
                  </a:schemeClr>
                </a:solidFill>
              </a:rPr>
              <a:t>SCOT, et notamment des derniers ateliers </a:t>
            </a:r>
            <a:r>
              <a:rPr lang="fr-FR" sz="2800" dirty="0" smtClean="0">
                <a:solidFill>
                  <a:schemeClr val="tx1">
                    <a:lumMod val="65000"/>
                    <a:lumOff val="35000"/>
                  </a:schemeClr>
                </a:solidFill>
              </a:rPr>
              <a:t>SCOT </a:t>
            </a:r>
            <a:r>
              <a:rPr lang="fr-FR" sz="2800" dirty="0" smtClean="0">
                <a:solidFill>
                  <a:schemeClr val="tx1">
                    <a:lumMod val="65000"/>
                    <a:lumOff val="35000"/>
                  </a:schemeClr>
                </a:solidFill>
              </a:rPr>
              <a:t>du 6 et 7 novembre 2017. </a:t>
            </a:r>
            <a:r>
              <a:rPr lang="fr-FR" sz="2800" dirty="0" smtClean="0">
                <a:solidFill>
                  <a:schemeClr val="tx1">
                    <a:lumMod val="65000"/>
                    <a:lumOff val="35000"/>
                  </a:schemeClr>
                </a:solidFill>
              </a:rPr>
              <a:t>Il ne constitue pas le PADD définitif, même s’il s’agit d’une version (format PPT) déjà assez avancée du projet.</a:t>
            </a:r>
          </a:p>
          <a:p>
            <a:endParaRPr lang="fr-FR" sz="2800" dirty="0">
              <a:solidFill>
                <a:schemeClr val="tx1">
                  <a:lumMod val="65000"/>
                  <a:lumOff val="35000"/>
                </a:schemeClr>
              </a:solidFill>
            </a:endParaRPr>
          </a:p>
          <a:p>
            <a:pPr algn="just"/>
            <a:r>
              <a:rPr lang="fr-FR" sz="2800" dirty="0" smtClean="0">
                <a:solidFill>
                  <a:schemeClr val="tx1">
                    <a:lumMod val="65000"/>
                    <a:lumOff val="35000"/>
                  </a:schemeClr>
                </a:solidFill>
              </a:rPr>
              <a:t>La réunion PPA du 17 novembre prochain permettra de poursuivre l’association avec les partenaires et </a:t>
            </a:r>
            <a:r>
              <a:rPr lang="fr-FR" sz="2800" dirty="0" smtClean="0">
                <a:solidFill>
                  <a:schemeClr val="tx1">
                    <a:lumMod val="65000"/>
                    <a:lumOff val="35000"/>
                  </a:schemeClr>
                </a:solidFill>
              </a:rPr>
              <a:t>les échanges des élus autour du projet en </a:t>
            </a:r>
            <a:r>
              <a:rPr lang="fr-FR" sz="2800" dirty="0">
                <a:solidFill>
                  <a:schemeClr val="tx1">
                    <a:lumMod val="65000"/>
                    <a:lumOff val="35000"/>
                  </a:schemeClr>
                </a:solidFill>
              </a:rPr>
              <a:t>vue du débat en </a:t>
            </a:r>
            <a:r>
              <a:rPr lang="fr-FR" sz="2800" dirty="0" smtClean="0">
                <a:solidFill>
                  <a:schemeClr val="tx1">
                    <a:lumMod val="65000"/>
                    <a:lumOff val="35000"/>
                  </a:schemeClr>
                </a:solidFill>
              </a:rPr>
              <a:t>CS le 27 novembre prochain.</a:t>
            </a:r>
          </a:p>
        </p:txBody>
      </p:sp>
      <p:sp>
        <p:nvSpPr>
          <p:cNvPr id="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a:t>
            </a:fld>
            <a:endParaRPr lang="fr-FR" sz="1000" b="1" dirty="0">
              <a:solidFill>
                <a:schemeClr val="bg1"/>
              </a:solidFill>
            </a:endParaRPr>
          </a:p>
        </p:txBody>
      </p:sp>
    </p:spTree>
    <p:extLst>
      <p:ext uri="{BB962C8B-B14F-4D97-AF65-F5344CB8AC3E}">
        <p14:creationId xmlns:p14="http://schemas.microsoft.com/office/powerpoint/2010/main" val="28319083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30843"/>
          </a:xfrm>
          <a:prstGeom prst="rect">
            <a:avLst/>
          </a:prstGeom>
          <a:solidFill>
            <a:srgbClr val="8AB1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160868" y="465667"/>
            <a:ext cx="8839199" cy="6365176"/>
          </a:xfrm>
          <a:prstGeom prst="rect">
            <a:avLst/>
          </a:prstGeom>
          <a:solidFill>
            <a:schemeClr val="bg1">
              <a:alpha val="15000"/>
            </a:schemeClr>
          </a:solidFill>
        </p:spPr>
        <p:txBody>
          <a:bodyPr wrap="square" rtlCol="0">
            <a:noAutofit/>
          </a:bodyPr>
          <a:lstStyle/>
          <a:p>
            <a:pPr marL="285750" lvl="1" indent="-285750" algn="just">
              <a:spcBef>
                <a:spcPts val="600"/>
              </a:spcBef>
              <a:buFont typeface="Arial"/>
              <a:buChar char="•"/>
            </a:pPr>
            <a:r>
              <a:rPr lang="fr-FR" b="1" dirty="0" smtClean="0">
                <a:solidFill>
                  <a:srgbClr val="195D72"/>
                </a:solidFill>
                <a:latin typeface="Gill Sans"/>
                <a:cs typeface="Gill Sans"/>
              </a:rPr>
              <a:t>Projets CUA :</a:t>
            </a:r>
          </a:p>
          <a:p>
            <a:pPr marL="742950" lvl="2" indent="-285750" algn="just">
              <a:spcBef>
                <a:spcPts val="600"/>
              </a:spcBef>
              <a:buFont typeface="Arial"/>
              <a:buChar char="•"/>
            </a:pPr>
            <a:r>
              <a:rPr lang="fr-FR" dirty="0">
                <a:solidFill>
                  <a:schemeClr val="bg1"/>
                </a:solidFill>
                <a:latin typeface="Gill Sans"/>
                <a:cs typeface="Gill Sans"/>
              </a:rPr>
              <a:t>Mise en valeur des équipements nautiques du Val de Scarpe : développement de la voie </a:t>
            </a:r>
            <a:r>
              <a:rPr lang="fr-FR" dirty="0" smtClean="0">
                <a:solidFill>
                  <a:schemeClr val="bg1"/>
                </a:solidFill>
                <a:latin typeface="Gill Sans"/>
                <a:cs typeface="Gill Sans"/>
              </a:rPr>
              <a:t>d’eau</a:t>
            </a:r>
          </a:p>
          <a:p>
            <a:pPr marL="742950" lvl="2" indent="-285750" algn="just">
              <a:spcBef>
                <a:spcPts val="600"/>
              </a:spcBef>
              <a:buFont typeface="Arial"/>
              <a:buChar char="•"/>
            </a:pPr>
            <a:r>
              <a:rPr lang="fr-FR" dirty="0" smtClean="0">
                <a:solidFill>
                  <a:schemeClr val="bg1"/>
                </a:solidFill>
                <a:latin typeface="Gill Sans"/>
                <a:cs typeface="Gill Sans"/>
              </a:rPr>
              <a:t>Citadelle / UNESCO phase 3</a:t>
            </a:r>
          </a:p>
          <a:p>
            <a:pPr marL="742950" lvl="2" indent="-285750" algn="just">
              <a:spcBef>
                <a:spcPts val="600"/>
              </a:spcBef>
              <a:buFont typeface="Arial"/>
              <a:buChar char="•"/>
            </a:pPr>
            <a:r>
              <a:rPr lang="fr-FR" dirty="0">
                <a:solidFill>
                  <a:schemeClr val="bg1"/>
                </a:solidFill>
                <a:latin typeface="Gill Sans"/>
                <a:cs typeface="Gill Sans"/>
              </a:rPr>
              <a:t>Redynamiser l’aérodrome de </a:t>
            </a:r>
            <a:r>
              <a:rPr lang="fr-FR" dirty="0" err="1">
                <a:solidFill>
                  <a:schemeClr val="bg1"/>
                </a:solidFill>
                <a:latin typeface="Gill Sans"/>
                <a:cs typeface="Gill Sans"/>
              </a:rPr>
              <a:t>Roclincourt</a:t>
            </a:r>
            <a:r>
              <a:rPr lang="fr-FR" dirty="0">
                <a:solidFill>
                  <a:schemeClr val="bg1"/>
                </a:solidFill>
                <a:latin typeface="Gill Sans"/>
                <a:cs typeface="Gill Sans"/>
              </a:rPr>
              <a:t> (baptême de l’air,  Vol à voile…)</a:t>
            </a:r>
          </a:p>
          <a:p>
            <a:pPr marL="285750" lvl="1" indent="-285750" algn="just">
              <a:spcBef>
                <a:spcPts val="600"/>
              </a:spcBef>
              <a:buFont typeface="Arial"/>
              <a:buChar char="•"/>
            </a:pPr>
            <a:r>
              <a:rPr lang="fr-FR" b="1" dirty="0" smtClean="0">
                <a:solidFill>
                  <a:srgbClr val="195D72"/>
                </a:solidFill>
                <a:latin typeface="Gill Sans"/>
                <a:cs typeface="Gill Sans"/>
              </a:rPr>
              <a:t>Projets CCSA:</a:t>
            </a:r>
            <a:endParaRPr lang="fr-FR" b="1" dirty="0">
              <a:solidFill>
                <a:srgbClr val="195D72"/>
              </a:solidFill>
              <a:latin typeface="Gill Sans"/>
              <a:cs typeface="Gill Sans"/>
            </a:endParaRPr>
          </a:p>
          <a:p>
            <a:pPr marL="742950" lvl="2" indent="-285750" algn="just">
              <a:spcBef>
                <a:spcPts val="600"/>
              </a:spcBef>
              <a:buFont typeface="Arial"/>
              <a:buChar char="•"/>
            </a:pPr>
            <a:r>
              <a:rPr lang="fr-FR" dirty="0">
                <a:solidFill>
                  <a:schemeClr val="bg1"/>
                </a:solidFill>
                <a:latin typeface="Gill Sans"/>
                <a:cs typeface="Gill Sans"/>
              </a:rPr>
              <a:t>Projet de valorisation </a:t>
            </a:r>
            <a:r>
              <a:rPr lang="fr-FR" dirty="0" smtClean="0">
                <a:solidFill>
                  <a:schemeClr val="bg1"/>
                </a:solidFill>
                <a:latin typeface="Gill Sans"/>
                <a:cs typeface="Gill Sans"/>
              </a:rPr>
              <a:t>paysagère et sportive </a:t>
            </a:r>
            <a:r>
              <a:rPr lang="fr-FR" dirty="0">
                <a:solidFill>
                  <a:schemeClr val="bg1"/>
                </a:solidFill>
                <a:latin typeface="Gill Sans"/>
                <a:cs typeface="Gill Sans"/>
              </a:rPr>
              <a:t>du CSNE et de base de loisirs-détente-ressourcement dans la CCSA : points d’ancrage touristiques structurant en développement au Sud du </a:t>
            </a:r>
            <a:r>
              <a:rPr lang="fr-FR" dirty="0" smtClean="0">
                <a:solidFill>
                  <a:schemeClr val="bg1"/>
                </a:solidFill>
                <a:latin typeface="Gill Sans"/>
                <a:cs typeface="Gill Sans"/>
              </a:rPr>
              <a:t>SCOTA pour une valorisation en lien avec le CSNE.</a:t>
            </a:r>
            <a:endParaRPr lang="fr-FR" dirty="0">
              <a:solidFill>
                <a:schemeClr val="bg1"/>
              </a:solidFill>
              <a:latin typeface="Gill Sans"/>
              <a:cs typeface="Gill Sans"/>
            </a:endParaRPr>
          </a:p>
          <a:p>
            <a:pPr marL="742950" lvl="2" indent="-285750" algn="just">
              <a:spcBef>
                <a:spcPts val="600"/>
              </a:spcBef>
              <a:buFont typeface="Arial"/>
              <a:buChar char="•"/>
            </a:pPr>
            <a:r>
              <a:rPr lang="fr-FR" dirty="0" smtClean="0">
                <a:solidFill>
                  <a:schemeClr val="bg1"/>
                </a:solidFill>
                <a:latin typeface="Gill Sans"/>
                <a:cs typeface="Gill Sans"/>
              </a:rPr>
              <a:t>Projet de </a:t>
            </a:r>
            <a:r>
              <a:rPr lang="fr-FR" dirty="0">
                <a:solidFill>
                  <a:schemeClr val="bg1"/>
                </a:solidFill>
                <a:latin typeface="Gill Sans"/>
                <a:cs typeface="Gill Sans"/>
              </a:rPr>
              <a:t>musée municipal et d</a:t>
            </a:r>
            <a:r>
              <a:rPr lang="fr-FR" dirty="0" smtClean="0">
                <a:solidFill>
                  <a:schemeClr val="bg1"/>
                </a:solidFill>
                <a:latin typeface="Gill Sans"/>
                <a:cs typeface="Gill Sans"/>
              </a:rPr>
              <a:t>’école </a:t>
            </a:r>
            <a:r>
              <a:rPr lang="fr-FR" dirty="0">
                <a:solidFill>
                  <a:schemeClr val="bg1"/>
                </a:solidFill>
                <a:latin typeface="Gill Sans"/>
                <a:cs typeface="Gill Sans"/>
              </a:rPr>
              <a:t>de musique (salle de répétition</a:t>
            </a:r>
            <a:r>
              <a:rPr lang="fr-FR" dirty="0" smtClean="0">
                <a:solidFill>
                  <a:schemeClr val="bg1"/>
                </a:solidFill>
                <a:latin typeface="Gill Sans"/>
                <a:cs typeface="Gill Sans"/>
              </a:rPr>
              <a:t>)</a:t>
            </a:r>
          </a:p>
          <a:p>
            <a:pPr marL="742950" lvl="2" indent="-285750" algn="just">
              <a:spcBef>
                <a:spcPts val="600"/>
              </a:spcBef>
              <a:buFont typeface="Arial"/>
              <a:buChar char="•"/>
            </a:pPr>
            <a:r>
              <a:rPr lang="fr-FR" dirty="0" smtClean="0">
                <a:solidFill>
                  <a:schemeClr val="bg1"/>
                </a:solidFill>
                <a:latin typeface="Gill Sans"/>
                <a:cs typeface="Gill Sans"/>
              </a:rPr>
              <a:t>Aménagement </a:t>
            </a:r>
            <a:r>
              <a:rPr lang="fr-FR" dirty="0">
                <a:solidFill>
                  <a:schemeClr val="bg1"/>
                </a:solidFill>
                <a:latin typeface="Gill Sans"/>
                <a:cs typeface="Gill Sans"/>
              </a:rPr>
              <a:t>d'un lieu </a:t>
            </a:r>
            <a:r>
              <a:rPr lang="fr-FR" dirty="0" smtClean="0">
                <a:solidFill>
                  <a:schemeClr val="bg1"/>
                </a:solidFill>
                <a:latin typeface="Gill Sans"/>
                <a:cs typeface="Gill Sans"/>
              </a:rPr>
              <a:t>multimédia </a:t>
            </a:r>
            <a:r>
              <a:rPr lang="fr-FR" dirty="0">
                <a:solidFill>
                  <a:schemeClr val="bg1"/>
                </a:solidFill>
                <a:latin typeface="Gill Sans"/>
                <a:cs typeface="Gill Sans"/>
              </a:rPr>
              <a:t>(bibliothèque, espace numérique et Office de tourisme) à </a:t>
            </a:r>
            <a:r>
              <a:rPr lang="fr-FR" dirty="0" smtClean="0">
                <a:solidFill>
                  <a:schemeClr val="bg1"/>
                </a:solidFill>
                <a:latin typeface="Gill Sans"/>
                <a:cs typeface="Gill Sans"/>
              </a:rPr>
              <a:t>Bapaume </a:t>
            </a:r>
          </a:p>
          <a:p>
            <a:pPr marL="285750" lvl="1" indent="-285750" algn="just">
              <a:spcBef>
                <a:spcPts val="600"/>
              </a:spcBef>
              <a:buFont typeface="Arial"/>
              <a:buChar char="•"/>
            </a:pPr>
            <a:r>
              <a:rPr lang="fr-FR" b="1" dirty="0" smtClean="0">
                <a:solidFill>
                  <a:srgbClr val="195D72"/>
                </a:solidFill>
                <a:latin typeface="Gill Sans"/>
                <a:cs typeface="Gill Sans"/>
              </a:rPr>
              <a:t>Projets CCCA</a:t>
            </a:r>
            <a:r>
              <a:rPr lang="fr-FR" b="1" dirty="0">
                <a:solidFill>
                  <a:srgbClr val="195D72"/>
                </a:solidFill>
                <a:latin typeface="Gill Sans"/>
                <a:cs typeface="Gill Sans"/>
              </a:rPr>
              <a:t>:</a:t>
            </a:r>
          </a:p>
          <a:p>
            <a:pPr marL="742950" lvl="2" indent="-285750" algn="just">
              <a:spcBef>
                <a:spcPts val="600"/>
              </a:spcBef>
              <a:buFont typeface="Arial"/>
              <a:buChar char="•"/>
            </a:pPr>
            <a:r>
              <a:rPr lang="fr-FR" dirty="0" smtClean="0">
                <a:solidFill>
                  <a:schemeClr val="bg1"/>
                </a:solidFill>
                <a:latin typeface="Gill Sans"/>
                <a:cs typeface="Gill Sans"/>
              </a:rPr>
              <a:t>Création </a:t>
            </a:r>
            <a:r>
              <a:rPr lang="fr-FR" dirty="0">
                <a:solidFill>
                  <a:schemeClr val="bg1"/>
                </a:solidFill>
                <a:latin typeface="Gill Sans"/>
                <a:cs typeface="Gill Sans"/>
              </a:rPr>
              <a:t>d’un pôle d’enseignements et de loisirs sur la commune de </a:t>
            </a:r>
            <a:r>
              <a:rPr lang="fr-FR" dirty="0" err="1">
                <a:solidFill>
                  <a:schemeClr val="bg1"/>
                </a:solidFill>
                <a:latin typeface="Gill Sans"/>
                <a:cs typeface="Gill Sans"/>
              </a:rPr>
              <a:t>Berlencourt</a:t>
            </a:r>
            <a:r>
              <a:rPr lang="fr-FR" dirty="0">
                <a:solidFill>
                  <a:schemeClr val="bg1"/>
                </a:solidFill>
                <a:latin typeface="Gill Sans"/>
                <a:cs typeface="Gill Sans"/>
              </a:rPr>
              <a:t>-le-</a:t>
            </a:r>
            <a:r>
              <a:rPr lang="fr-FR" dirty="0" err="1">
                <a:solidFill>
                  <a:schemeClr val="bg1"/>
                </a:solidFill>
                <a:latin typeface="Gill Sans"/>
                <a:cs typeface="Gill Sans"/>
              </a:rPr>
              <a:t>Cauroy</a:t>
            </a:r>
            <a:r>
              <a:rPr lang="fr-FR" dirty="0">
                <a:solidFill>
                  <a:schemeClr val="bg1"/>
                </a:solidFill>
                <a:latin typeface="Gill Sans"/>
                <a:cs typeface="Gill Sans"/>
              </a:rPr>
              <a:t> </a:t>
            </a:r>
            <a:endParaRPr lang="fr-FR" dirty="0" smtClean="0">
              <a:solidFill>
                <a:schemeClr val="bg1"/>
              </a:solidFill>
              <a:latin typeface="Gill Sans"/>
              <a:cs typeface="Gill Sans"/>
            </a:endParaRPr>
          </a:p>
          <a:p>
            <a:pPr marL="285750" lvl="2" indent="-285750" algn="just">
              <a:spcBef>
                <a:spcPts val="600"/>
              </a:spcBef>
              <a:buFont typeface="Arial"/>
              <a:buChar char="•"/>
            </a:pPr>
            <a:r>
              <a:rPr lang="fr-FR" b="1" dirty="0">
                <a:solidFill>
                  <a:srgbClr val="195D72"/>
                </a:solidFill>
                <a:latin typeface="Gill Sans"/>
                <a:cs typeface="Gill Sans"/>
              </a:rPr>
              <a:t>Reconnaître la diversité des patrimoines et activités culture-tourisme-loisirs, exemples : </a:t>
            </a:r>
            <a:r>
              <a:rPr lang="fr-FR" dirty="0">
                <a:solidFill>
                  <a:schemeClr val="bg1"/>
                </a:solidFill>
                <a:latin typeface="Gill Sans"/>
                <a:cs typeface="Gill Sans"/>
              </a:rPr>
              <a:t>Citadelle-Beffroi d’Arras / UNESCO, églises à crochets, fortifiées (Avesnes le comte) / Route des 7 châteaux (CCCA) / Grands souterrains (Château d’</a:t>
            </a:r>
            <a:r>
              <a:rPr lang="fr-FR" dirty="0" err="1">
                <a:solidFill>
                  <a:schemeClr val="bg1"/>
                </a:solidFill>
                <a:latin typeface="Gill Sans"/>
                <a:cs typeface="Gill Sans"/>
              </a:rPr>
              <a:t>Habarcq</a:t>
            </a:r>
            <a:r>
              <a:rPr lang="fr-FR" dirty="0">
                <a:solidFill>
                  <a:schemeClr val="bg1"/>
                </a:solidFill>
                <a:latin typeface="Gill Sans"/>
                <a:cs typeface="Gill Sans"/>
              </a:rPr>
              <a:t>…) / Moulins &amp; Château / fermes pédagogiques / offre de séminaire au Presbytère de </a:t>
            </a:r>
            <a:r>
              <a:rPr lang="fr-FR" dirty="0" err="1">
                <a:solidFill>
                  <a:schemeClr val="bg1"/>
                </a:solidFill>
                <a:latin typeface="Gill Sans"/>
                <a:cs typeface="Gill Sans"/>
              </a:rPr>
              <a:t>Savy-Berlette</a:t>
            </a:r>
            <a:r>
              <a:rPr lang="fr-FR" dirty="0">
                <a:solidFill>
                  <a:schemeClr val="bg1"/>
                </a:solidFill>
                <a:latin typeface="Gill Sans"/>
                <a:cs typeface="Gill Sans"/>
              </a:rPr>
              <a:t>,  Associations musicales, …</a:t>
            </a:r>
          </a:p>
          <a:p>
            <a:pPr marL="742950" lvl="2" indent="-285750" algn="just">
              <a:spcBef>
                <a:spcPts val="600"/>
              </a:spcBef>
              <a:buFont typeface="Arial"/>
              <a:buChar char="•"/>
            </a:pPr>
            <a:endParaRPr lang="fr-FR" dirty="0">
              <a:solidFill>
                <a:schemeClr val="bg1"/>
              </a:solidFill>
              <a:latin typeface="Gill Sans"/>
              <a:cs typeface="Gill Sans"/>
            </a:endParaRPr>
          </a:p>
          <a:p>
            <a:pPr marL="742950" lvl="2" indent="-285750" algn="just">
              <a:spcBef>
                <a:spcPts val="600"/>
              </a:spcBef>
              <a:buFont typeface="Arial"/>
              <a:buChar char="•"/>
            </a:pPr>
            <a:endParaRPr lang="fr-FR" dirty="0">
              <a:solidFill>
                <a:schemeClr val="bg1"/>
              </a:solidFill>
              <a:latin typeface="Gill Sans"/>
              <a:cs typeface="Gill Sans"/>
            </a:endParaRPr>
          </a:p>
        </p:txBody>
      </p:sp>
      <p:sp>
        <p:nvSpPr>
          <p:cNvPr id="5" name="Titre 1"/>
          <p:cNvSpPr txBox="1">
            <a:spLocks/>
          </p:cNvSpPr>
          <p:nvPr/>
        </p:nvSpPr>
        <p:spPr>
          <a:xfrm>
            <a:off x="0" y="5490"/>
            <a:ext cx="9144000" cy="460177"/>
          </a:xfrm>
          <a:prstGeom prst="rect">
            <a:avLst/>
          </a:prstGeom>
          <a:solidFill>
            <a:srgbClr val="195D72"/>
          </a:solidFill>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algn="just">
              <a:lnSpc>
                <a:spcPts val="2680"/>
              </a:lnSpc>
            </a:pPr>
            <a:r>
              <a:rPr lang="fr-FR" sz="2000" b="1" smtClean="0"/>
              <a:t>Projets majeurs &amp; appuis sectoriels aux politiques d’aménagement</a:t>
            </a:r>
            <a:endParaRPr lang="fr-FR" sz="2000" b="1" dirty="0"/>
          </a:p>
        </p:txBody>
      </p:sp>
      <p:sp>
        <p:nvSpPr>
          <p:cNvPr id="6" name="Espace réservé du numéro de diapositive 3"/>
          <p:cNvSpPr txBox="1">
            <a:spLocks/>
          </p:cNvSpPr>
          <p:nvPr/>
        </p:nvSpPr>
        <p:spPr>
          <a:xfrm>
            <a:off x="8743313" y="6486274"/>
            <a:ext cx="400687"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400" b="1" smtClean="0">
                <a:solidFill>
                  <a:schemeClr val="bg1"/>
                </a:solidFill>
              </a:rPr>
              <a:pPr algn="ctr"/>
              <a:t>20</a:t>
            </a:fld>
            <a:endParaRPr lang="fr-FR" sz="1400" b="1" dirty="0">
              <a:solidFill>
                <a:schemeClr val="bg1"/>
              </a:solidFill>
            </a:endParaRPr>
          </a:p>
        </p:txBody>
      </p:sp>
      <p:sp>
        <p:nvSpPr>
          <p:cNvPr id="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20</a:t>
            </a:fld>
            <a:endParaRPr lang="fr-FR" sz="1000" b="1" dirty="0">
              <a:solidFill>
                <a:schemeClr val="bg1"/>
              </a:solidFill>
            </a:endParaRPr>
          </a:p>
        </p:txBody>
      </p:sp>
    </p:spTree>
    <p:extLst>
      <p:ext uri="{BB962C8B-B14F-4D97-AF65-F5344CB8AC3E}">
        <p14:creationId xmlns:p14="http://schemas.microsoft.com/office/powerpoint/2010/main" val="14798355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30843"/>
          </a:xfrm>
          <a:prstGeom prst="rect">
            <a:avLst/>
          </a:prstGeom>
          <a:solidFill>
            <a:srgbClr val="8AB1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160868" y="643467"/>
            <a:ext cx="8839199" cy="6187376"/>
          </a:xfrm>
          <a:prstGeom prst="rect">
            <a:avLst/>
          </a:prstGeom>
          <a:solidFill>
            <a:schemeClr val="bg1">
              <a:alpha val="15000"/>
            </a:schemeClr>
          </a:solidFill>
        </p:spPr>
        <p:txBody>
          <a:bodyPr wrap="square" rtlCol="0">
            <a:noAutofit/>
          </a:bodyPr>
          <a:lstStyle/>
          <a:p>
            <a:pPr marL="285750" lvl="1" indent="-285750" algn="just">
              <a:spcBef>
                <a:spcPts val="1800"/>
              </a:spcBef>
              <a:buFont typeface="Arial"/>
              <a:buChar char="•"/>
            </a:pPr>
            <a:r>
              <a:rPr lang="fr-FR" b="1" dirty="0">
                <a:solidFill>
                  <a:srgbClr val="195D72"/>
                </a:solidFill>
                <a:latin typeface="Gill Sans"/>
                <a:cs typeface="Gill Sans"/>
              </a:rPr>
              <a:t>Les vallées de la Scarpe et du Crichon </a:t>
            </a:r>
            <a:r>
              <a:rPr lang="fr-FR" b="1" dirty="0" smtClean="0">
                <a:solidFill>
                  <a:srgbClr val="195D72"/>
                </a:solidFill>
                <a:latin typeface="Gill Sans"/>
                <a:cs typeface="Gill Sans"/>
              </a:rPr>
              <a:t>sont </a:t>
            </a:r>
            <a:r>
              <a:rPr lang="fr-FR" dirty="0" smtClean="0">
                <a:solidFill>
                  <a:schemeClr val="bg1"/>
                </a:solidFill>
                <a:latin typeface="Gill Sans"/>
                <a:cs typeface="Gill Sans"/>
              </a:rPr>
              <a:t>des </a:t>
            </a:r>
            <a:r>
              <a:rPr lang="fr-FR" dirty="0">
                <a:solidFill>
                  <a:schemeClr val="bg1"/>
                </a:solidFill>
                <a:latin typeface="Gill Sans"/>
                <a:cs typeface="Gill Sans"/>
              </a:rPr>
              <a:t>points d’ancrage majeurs pour le réseau touristique et de loisirs</a:t>
            </a:r>
          </a:p>
          <a:p>
            <a:pPr marL="285750" lvl="1" indent="-285750" algn="just">
              <a:spcBef>
                <a:spcPts val="1800"/>
              </a:spcBef>
              <a:buFont typeface="Arial"/>
              <a:buChar char="•"/>
            </a:pPr>
            <a:r>
              <a:rPr lang="fr-FR" b="1" dirty="0" smtClean="0">
                <a:solidFill>
                  <a:srgbClr val="195D72"/>
                </a:solidFill>
                <a:latin typeface="Gill Sans"/>
                <a:cs typeface="Gill Sans"/>
              </a:rPr>
              <a:t>Poursuivre le développement des « village patrimoine » </a:t>
            </a:r>
          </a:p>
          <a:p>
            <a:pPr marL="285750" lvl="1" indent="-285750" algn="just">
              <a:spcBef>
                <a:spcPts val="1800"/>
              </a:spcBef>
              <a:buFont typeface="Arial"/>
              <a:buChar char="•"/>
            </a:pPr>
            <a:r>
              <a:rPr lang="fr-FR" b="1" dirty="0" smtClean="0">
                <a:solidFill>
                  <a:srgbClr val="195D72"/>
                </a:solidFill>
                <a:latin typeface="Gill Sans"/>
                <a:cs typeface="Gill Sans"/>
              </a:rPr>
              <a:t>Etudier la création d’une </a:t>
            </a:r>
            <a:r>
              <a:rPr lang="fr-FR" b="1" dirty="0" err="1" smtClean="0">
                <a:solidFill>
                  <a:srgbClr val="195D72"/>
                </a:solidFill>
                <a:latin typeface="Gill Sans"/>
                <a:cs typeface="Gill Sans"/>
              </a:rPr>
              <a:t>véloroute</a:t>
            </a:r>
            <a:r>
              <a:rPr lang="fr-FR" b="1" dirty="0" smtClean="0">
                <a:solidFill>
                  <a:srgbClr val="195D72"/>
                </a:solidFill>
                <a:latin typeface="Gill Sans"/>
                <a:cs typeface="Gill Sans"/>
              </a:rPr>
              <a:t> </a:t>
            </a:r>
            <a:r>
              <a:rPr lang="fr-FR" dirty="0">
                <a:solidFill>
                  <a:schemeClr val="bg1"/>
                </a:solidFill>
                <a:latin typeface="Gill Sans"/>
                <a:cs typeface="Gill Sans"/>
              </a:rPr>
              <a:t>« Pas-Bucquoy-Bapaume-</a:t>
            </a:r>
            <a:r>
              <a:rPr lang="fr-FR" dirty="0" err="1">
                <a:solidFill>
                  <a:schemeClr val="bg1"/>
                </a:solidFill>
                <a:latin typeface="Gill Sans"/>
                <a:cs typeface="Gill Sans"/>
              </a:rPr>
              <a:t>Hermies</a:t>
            </a:r>
            <a:r>
              <a:rPr lang="fr-FR" dirty="0">
                <a:solidFill>
                  <a:schemeClr val="bg1"/>
                </a:solidFill>
                <a:latin typeface="Gill Sans"/>
                <a:cs typeface="Gill Sans"/>
              </a:rPr>
              <a:t> » liaisonnant le Sud du </a:t>
            </a:r>
            <a:r>
              <a:rPr lang="fr-FR" dirty="0" smtClean="0">
                <a:solidFill>
                  <a:schemeClr val="bg1"/>
                </a:solidFill>
                <a:latin typeface="Gill Sans"/>
                <a:cs typeface="Gill Sans"/>
              </a:rPr>
              <a:t>territoire.</a:t>
            </a:r>
            <a:endParaRPr lang="fr-FR" dirty="0">
              <a:solidFill>
                <a:schemeClr val="bg1"/>
              </a:solidFill>
              <a:latin typeface="Gill Sans"/>
              <a:cs typeface="Gill Sans"/>
            </a:endParaRPr>
          </a:p>
          <a:p>
            <a:pPr marL="285750" lvl="1" indent="-285750" algn="just">
              <a:spcBef>
                <a:spcPts val="1800"/>
              </a:spcBef>
              <a:buFont typeface="Arial"/>
              <a:buChar char="•"/>
            </a:pPr>
            <a:r>
              <a:rPr lang="fr-FR" b="1" dirty="0">
                <a:solidFill>
                  <a:srgbClr val="195D72"/>
                </a:solidFill>
                <a:latin typeface="Gill Sans"/>
                <a:cs typeface="Gill Sans"/>
              </a:rPr>
              <a:t>Faciliter le changement de mode de déplacement </a:t>
            </a:r>
            <a:r>
              <a:rPr lang="fr-FR" dirty="0">
                <a:solidFill>
                  <a:schemeClr val="bg1"/>
                </a:solidFill>
                <a:latin typeface="Gill Sans"/>
                <a:cs typeface="Gill Sans"/>
              </a:rPr>
              <a:t>dans les mobilités touristiques en faveur notamment du vélo et de la marche : parking organisé en lien avec des parcours touristiques, sportifs ou culturels…</a:t>
            </a:r>
          </a:p>
          <a:p>
            <a:pPr marL="285750" lvl="1" indent="-285750" algn="just">
              <a:spcBef>
                <a:spcPts val="1800"/>
              </a:spcBef>
              <a:buFont typeface="Arial"/>
              <a:buChar char="•"/>
            </a:pPr>
            <a:r>
              <a:rPr lang="fr-FR" b="1" dirty="0" smtClean="0">
                <a:solidFill>
                  <a:srgbClr val="195D72"/>
                </a:solidFill>
                <a:latin typeface="Gill Sans"/>
                <a:cs typeface="Gill Sans"/>
              </a:rPr>
              <a:t>Soutenir </a:t>
            </a:r>
            <a:r>
              <a:rPr lang="fr-FR" b="1" dirty="0">
                <a:solidFill>
                  <a:srgbClr val="195D72"/>
                </a:solidFill>
                <a:latin typeface="Gill Sans"/>
                <a:cs typeface="Gill Sans"/>
              </a:rPr>
              <a:t>l’offre en équipements / installations </a:t>
            </a:r>
            <a:r>
              <a:rPr lang="fr-FR" dirty="0">
                <a:solidFill>
                  <a:schemeClr val="bg1"/>
                </a:solidFill>
                <a:latin typeface="Gill Sans"/>
                <a:cs typeface="Gill Sans"/>
              </a:rPr>
              <a:t>pour le milieu associatif et les activités </a:t>
            </a:r>
            <a:r>
              <a:rPr lang="fr-FR" dirty="0" smtClean="0">
                <a:solidFill>
                  <a:schemeClr val="bg1"/>
                </a:solidFill>
                <a:latin typeface="Gill Sans"/>
                <a:cs typeface="Gill Sans"/>
              </a:rPr>
              <a:t>culturelles</a:t>
            </a:r>
            <a:r>
              <a:rPr lang="fr-FR" dirty="0">
                <a:solidFill>
                  <a:schemeClr val="bg1"/>
                </a:solidFill>
                <a:latin typeface="Gill Sans"/>
                <a:cs typeface="Gill Sans"/>
              </a:rPr>
              <a:t>, de spectacle ou sportives, en intégrant les enjeux d’une offre abordable notamment dans l’espace </a:t>
            </a:r>
            <a:r>
              <a:rPr lang="fr-FR" dirty="0" smtClean="0">
                <a:solidFill>
                  <a:schemeClr val="bg1"/>
                </a:solidFill>
                <a:latin typeface="Gill Sans"/>
                <a:cs typeface="Gill Sans"/>
              </a:rPr>
              <a:t>rural (Projet d‘équipements pour des associations / spectacle dans la CCCA).  </a:t>
            </a:r>
            <a:endParaRPr lang="fr-FR" dirty="0">
              <a:solidFill>
                <a:schemeClr val="bg1"/>
              </a:solidFill>
              <a:latin typeface="Gill Sans"/>
              <a:cs typeface="Gill Sans"/>
            </a:endParaRPr>
          </a:p>
          <a:p>
            <a:pPr marL="285750" lvl="1" indent="-285750" algn="just">
              <a:spcBef>
                <a:spcPts val="1800"/>
              </a:spcBef>
              <a:buFont typeface="Arial"/>
              <a:buChar char="•"/>
            </a:pPr>
            <a:r>
              <a:rPr lang="fr-FR" b="1" dirty="0" smtClean="0">
                <a:solidFill>
                  <a:srgbClr val="195D72"/>
                </a:solidFill>
                <a:latin typeface="Gill Sans"/>
                <a:cs typeface="Gill Sans"/>
              </a:rPr>
              <a:t>Des </a:t>
            </a:r>
            <a:r>
              <a:rPr lang="fr-FR" b="1" dirty="0">
                <a:solidFill>
                  <a:srgbClr val="195D72"/>
                </a:solidFill>
                <a:latin typeface="Gill Sans"/>
                <a:cs typeface="Gill Sans"/>
              </a:rPr>
              <a:t>thèmes « culture-tourisme » en réflexion </a:t>
            </a:r>
            <a:r>
              <a:rPr lang="fr-FR" dirty="0">
                <a:solidFill>
                  <a:schemeClr val="bg1"/>
                </a:solidFill>
                <a:latin typeface="Gill Sans"/>
                <a:cs typeface="Gill Sans"/>
              </a:rPr>
              <a:t>au-delà des marqueurs touristiques principaux : l’Eau,  la Terre, l’Energie, la Nature… qui peuvent trouver des déclinaisons en lien avec la stratégie écologique du territoire, de valorisation de sa ruralité, d’un positionnement </a:t>
            </a:r>
            <a:r>
              <a:rPr lang="fr-FR" dirty="0" smtClean="0">
                <a:solidFill>
                  <a:schemeClr val="bg1"/>
                </a:solidFill>
                <a:latin typeface="Gill Sans"/>
                <a:cs typeface="Gill Sans"/>
              </a:rPr>
              <a:t>sur </a:t>
            </a:r>
            <a:r>
              <a:rPr lang="fr-FR" dirty="0">
                <a:solidFill>
                  <a:schemeClr val="bg1"/>
                </a:solidFill>
                <a:latin typeface="Gill Sans"/>
                <a:cs typeface="Gill Sans"/>
              </a:rPr>
              <a:t>le ressourcement / « bien –être ». C’est aussi un support potentiel pour développer une marque territoriale, au-delà du tourisme, expression de la qualité arrageoise. </a:t>
            </a:r>
            <a:endParaRPr lang="fr-FR" dirty="0" smtClean="0">
              <a:solidFill>
                <a:schemeClr val="bg1"/>
              </a:solidFill>
              <a:latin typeface="Gill Sans"/>
              <a:cs typeface="Gill Sans"/>
            </a:endParaRPr>
          </a:p>
        </p:txBody>
      </p:sp>
      <p:sp>
        <p:nvSpPr>
          <p:cNvPr id="5" name="Titre 1"/>
          <p:cNvSpPr txBox="1">
            <a:spLocks/>
          </p:cNvSpPr>
          <p:nvPr/>
        </p:nvSpPr>
        <p:spPr>
          <a:xfrm>
            <a:off x="0" y="5490"/>
            <a:ext cx="9144000" cy="460177"/>
          </a:xfrm>
          <a:prstGeom prst="rect">
            <a:avLst/>
          </a:prstGeom>
          <a:solidFill>
            <a:srgbClr val="195D72"/>
          </a:solidFill>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algn="just">
              <a:lnSpc>
                <a:spcPts val="2680"/>
              </a:lnSpc>
            </a:pPr>
            <a:r>
              <a:rPr lang="fr-FR" sz="2000" b="1" smtClean="0"/>
              <a:t>Projets majeurs &amp; appuis sectoriels aux politiques d’aménagement</a:t>
            </a:r>
            <a:endParaRPr lang="fr-FR" sz="2000" b="1" dirty="0"/>
          </a:p>
        </p:txBody>
      </p:sp>
      <p:sp>
        <p:nvSpPr>
          <p:cNvPr id="6" name="Espace réservé du numéro de diapositive 3"/>
          <p:cNvSpPr txBox="1">
            <a:spLocks/>
          </p:cNvSpPr>
          <p:nvPr/>
        </p:nvSpPr>
        <p:spPr>
          <a:xfrm>
            <a:off x="8743313" y="6492875"/>
            <a:ext cx="400687"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400" b="1" smtClean="0">
                <a:solidFill>
                  <a:schemeClr val="bg1"/>
                </a:solidFill>
              </a:rPr>
              <a:pPr algn="ctr"/>
              <a:t>21</a:t>
            </a:fld>
            <a:endParaRPr lang="fr-FR" sz="1400" b="1" dirty="0">
              <a:solidFill>
                <a:schemeClr val="bg1"/>
              </a:solidFill>
            </a:endParaRPr>
          </a:p>
        </p:txBody>
      </p:sp>
      <p:sp>
        <p:nvSpPr>
          <p:cNvPr id="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21</a:t>
            </a:fld>
            <a:endParaRPr lang="fr-FR" sz="1000" b="1" dirty="0">
              <a:solidFill>
                <a:schemeClr val="bg1"/>
              </a:solidFill>
            </a:endParaRPr>
          </a:p>
        </p:txBody>
      </p:sp>
    </p:spTree>
    <p:extLst>
      <p:ext uri="{BB962C8B-B14F-4D97-AF65-F5344CB8AC3E}">
        <p14:creationId xmlns:p14="http://schemas.microsoft.com/office/powerpoint/2010/main" val="2417975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7" name="Image 6"/>
          <p:cNvPicPr>
            <a:picLocks noChangeAspect="1"/>
          </p:cNvPicPr>
          <p:nvPr/>
        </p:nvPicPr>
        <p:blipFill>
          <a:blip r:embed="rId2"/>
          <a:stretch>
            <a:fillRect/>
          </a:stretch>
        </p:blipFill>
        <p:spPr>
          <a:xfrm>
            <a:off x="4241234" y="2848060"/>
            <a:ext cx="6713043" cy="6693024"/>
          </a:xfrm>
          <a:prstGeom prst="rect">
            <a:avLst/>
          </a:prstGeom>
        </p:spPr>
      </p:pic>
      <p:sp>
        <p:nvSpPr>
          <p:cNvPr id="9" name="Titre 1"/>
          <p:cNvSpPr txBox="1">
            <a:spLocks/>
          </p:cNvSpPr>
          <p:nvPr/>
        </p:nvSpPr>
        <p:spPr>
          <a:xfrm>
            <a:off x="432000" y="308201"/>
            <a:ext cx="8280000" cy="6329666"/>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896938" indent="-896938">
              <a:lnSpc>
                <a:spcPts val="3080"/>
              </a:lnSpc>
              <a:spcBef>
                <a:spcPts val="1800"/>
              </a:spcBef>
              <a:tabLst>
                <a:tab pos="896938" algn="l"/>
              </a:tabLst>
            </a:pPr>
            <a:r>
              <a:rPr lang="fr-FR" sz="2800" b="1" dirty="0" smtClean="0">
                <a:latin typeface="Arial Narrow"/>
                <a:cs typeface="Arial Narrow"/>
              </a:rPr>
              <a:t>2.1.2</a:t>
            </a:r>
            <a:r>
              <a:rPr lang="fr-FR" sz="2800" b="1" dirty="0">
                <a:latin typeface="Arial Narrow"/>
                <a:cs typeface="Arial Narrow"/>
              </a:rPr>
              <a:t>	</a:t>
            </a:r>
            <a:r>
              <a:rPr lang="fr-FR" sz="2800" b="1" dirty="0" smtClean="0">
                <a:latin typeface="Arial Narrow"/>
                <a:cs typeface="Arial Narrow"/>
              </a:rPr>
              <a:t>Affirmer </a:t>
            </a:r>
            <a:r>
              <a:rPr lang="fr-FR" sz="2800" b="1" dirty="0">
                <a:latin typeface="Arial Narrow"/>
                <a:cs typeface="Arial Narrow"/>
              </a:rPr>
              <a:t>l'armature urbaine multipolaire </a:t>
            </a:r>
            <a:r>
              <a:rPr lang="fr-FR" sz="2800" b="1" dirty="0">
                <a:solidFill>
                  <a:srgbClr val="95F5ED"/>
                </a:solidFill>
                <a:latin typeface="Arial Narrow"/>
                <a:cs typeface="Arial Narrow"/>
              </a:rPr>
              <a:t>qui fonde l'équilibre de notre territoire "rural et métropolitain". </a:t>
            </a:r>
            <a:endParaRPr lang="fr-FR" sz="2800" b="1" dirty="0" smtClean="0">
              <a:solidFill>
                <a:srgbClr val="95F5ED"/>
              </a:solidFill>
              <a:latin typeface="Arial Narrow"/>
              <a:cs typeface="Arial Narrow"/>
            </a:endParaRPr>
          </a:p>
          <a:p>
            <a:pPr marL="742950" lvl="1" indent="-285750">
              <a:lnSpc>
                <a:spcPts val="2480"/>
              </a:lnSpc>
              <a:spcBef>
                <a:spcPts val="600"/>
              </a:spcBef>
              <a:buFont typeface="Arial"/>
              <a:buChar char="•"/>
            </a:pPr>
            <a:r>
              <a:rPr lang="fr-FR" sz="2000" i="1" dirty="0" smtClean="0">
                <a:solidFill>
                  <a:schemeClr val="bg1"/>
                </a:solidFill>
                <a:latin typeface="Arial Narrow"/>
                <a:cs typeface="Arial Narrow"/>
              </a:rPr>
              <a:t>Une </a:t>
            </a:r>
            <a:r>
              <a:rPr lang="fr-FR" sz="2000" i="1" dirty="0">
                <a:solidFill>
                  <a:schemeClr val="bg1"/>
                </a:solidFill>
                <a:latin typeface="Arial Narrow"/>
                <a:cs typeface="Arial Narrow"/>
              </a:rPr>
              <a:t>organisation en réseau qui valorise l'échelle de proximité de bassins de vie dynamiques, connectés aux fonctions métropolitaines et cultivant la complémentarité de leurs spécificités résidentielles et </a:t>
            </a:r>
            <a:r>
              <a:rPr lang="fr-FR" sz="2000" i="1" dirty="0" smtClean="0">
                <a:solidFill>
                  <a:schemeClr val="bg1"/>
                </a:solidFill>
                <a:latin typeface="Arial Narrow"/>
                <a:cs typeface="Arial Narrow"/>
              </a:rPr>
              <a:t>économiques</a:t>
            </a:r>
          </a:p>
          <a:p>
            <a:pPr marL="285750" lvl="2" indent="-285750">
              <a:lnSpc>
                <a:spcPts val="2280"/>
              </a:lnSpc>
              <a:spcBef>
                <a:spcPts val="2400"/>
              </a:spcBef>
              <a:buFont typeface="Lucida Grande"/>
              <a:buChar char="-"/>
            </a:pPr>
            <a:r>
              <a:rPr lang="fr-FR" b="1" dirty="0" smtClean="0">
                <a:solidFill>
                  <a:srgbClr val="95F5ED"/>
                </a:solidFill>
                <a:latin typeface="Arial Narrow"/>
                <a:cs typeface="Arial Narrow"/>
              </a:rPr>
              <a:t>L’objectif est d’offrir aux acteurs et populations des opportunités et modes de vie différents où le lien aux spécificités </a:t>
            </a:r>
            <a:r>
              <a:rPr lang="fr-FR" b="1" dirty="0">
                <a:solidFill>
                  <a:srgbClr val="95F5ED"/>
                </a:solidFill>
                <a:latin typeface="Arial Narrow"/>
                <a:cs typeface="Arial Narrow"/>
              </a:rPr>
              <a:t>locales (en particulier </a:t>
            </a:r>
            <a:r>
              <a:rPr lang="fr-FR" b="1" dirty="0" smtClean="0">
                <a:solidFill>
                  <a:srgbClr val="95F5ED"/>
                </a:solidFill>
                <a:latin typeface="Arial Narrow"/>
                <a:cs typeface="Arial Narrow"/>
              </a:rPr>
              <a:t>économiques) est valorisé, tout en ayant un accès accru aux fonctions métropolitaines.</a:t>
            </a:r>
          </a:p>
          <a:p>
            <a:pPr marL="285750" lvl="2" indent="-285750">
              <a:lnSpc>
                <a:spcPts val="2280"/>
              </a:lnSpc>
              <a:spcBef>
                <a:spcPts val="600"/>
              </a:spcBef>
              <a:buFont typeface="Lucida Grande"/>
              <a:buChar char="-"/>
            </a:pPr>
            <a:r>
              <a:rPr lang="fr-FR" b="1" dirty="0" smtClean="0">
                <a:solidFill>
                  <a:srgbClr val="95F5ED"/>
                </a:solidFill>
                <a:latin typeface="Arial Narrow"/>
                <a:cs typeface="Arial Narrow"/>
              </a:rPr>
              <a:t>C’est en effet l’alliance et la proximité </a:t>
            </a:r>
            <a:r>
              <a:rPr lang="fr-FR" b="1" dirty="0">
                <a:solidFill>
                  <a:srgbClr val="95F5ED"/>
                </a:solidFill>
                <a:latin typeface="Arial Narrow"/>
                <a:cs typeface="Arial Narrow"/>
              </a:rPr>
              <a:t>des savoir-faire productifs locaux </a:t>
            </a:r>
            <a:r>
              <a:rPr lang="fr-FR" b="1" dirty="0" smtClean="0">
                <a:solidFill>
                  <a:srgbClr val="95F5ED"/>
                </a:solidFill>
                <a:latin typeface="Arial Narrow"/>
                <a:cs typeface="Arial Narrow"/>
              </a:rPr>
              <a:t>avec l’élévation </a:t>
            </a:r>
            <a:r>
              <a:rPr lang="fr-FR" b="1" dirty="0">
                <a:solidFill>
                  <a:srgbClr val="95F5ED"/>
                </a:solidFill>
                <a:latin typeface="Arial Narrow"/>
                <a:cs typeface="Arial Narrow"/>
              </a:rPr>
              <a:t>du niveau de services aux résidents, </a:t>
            </a:r>
            <a:r>
              <a:rPr lang="fr-FR" b="1" dirty="0" smtClean="0">
                <a:solidFill>
                  <a:srgbClr val="95F5ED"/>
                </a:solidFill>
                <a:latin typeface="Arial Narrow"/>
                <a:cs typeface="Arial Narrow"/>
              </a:rPr>
              <a:t>salariés et touristes qu’il s’agit de cultiver et de mettre en réseau à l’échelle du SCOTA pour faire jouer les complémentarités et mieux répondre aux attentes de demain, aux enjeux d’innovation.</a:t>
            </a:r>
          </a:p>
          <a:p>
            <a:pPr marL="285750" lvl="2" indent="-285750">
              <a:lnSpc>
                <a:spcPts val="2280"/>
              </a:lnSpc>
              <a:spcBef>
                <a:spcPts val="600"/>
              </a:spcBef>
              <a:buFont typeface="Lucida Grande"/>
              <a:buChar char="-"/>
            </a:pPr>
            <a:r>
              <a:rPr lang="fr-FR" b="1" dirty="0" smtClean="0">
                <a:solidFill>
                  <a:srgbClr val="95F5ED"/>
                </a:solidFill>
                <a:latin typeface="Arial Narrow"/>
                <a:cs typeface="Arial Narrow"/>
              </a:rPr>
              <a:t>Le développement des services et capacités résidentielles </a:t>
            </a:r>
            <a:r>
              <a:rPr lang="fr-FR" b="1" dirty="0">
                <a:solidFill>
                  <a:srgbClr val="95F5ED"/>
                </a:solidFill>
                <a:latin typeface="Arial Narrow"/>
                <a:cs typeface="Arial Narrow"/>
              </a:rPr>
              <a:t>a</a:t>
            </a:r>
            <a:r>
              <a:rPr lang="fr-FR" b="1" dirty="0" smtClean="0">
                <a:solidFill>
                  <a:srgbClr val="95F5ED"/>
                </a:solidFill>
                <a:latin typeface="Arial Narrow"/>
                <a:cs typeface="Arial Narrow"/>
              </a:rPr>
              <a:t> ainsi pour objectif d’affirmer des bassins de vie de proximité dynamiques s’appuyant sur des centralités fortes, dans un </a:t>
            </a:r>
            <a:r>
              <a:rPr lang="fr-FR" b="1" dirty="0" smtClean="0">
                <a:solidFill>
                  <a:srgbClr val="95F5ED"/>
                </a:solidFill>
                <a:latin typeface="Arial Narrow"/>
                <a:cs typeface="Arial Narrow"/>
              </a:rPr>
              <a:t>réseau structuré </a:t>
            </a:r>
            <a:r>
              <a:rPr lang="fr-FR" b="1" dirty="0" smtClean="0">
                <a:solidFill>
                  <a:srgbClr val="95F5ED"/>
                </a:solidFill>
                <a:latin typeface="Arial Narrow"/>
                <a:cs typeface="Arial Narrow"/>
              </a:rPr>
              <a:t>qui déploie l’accessibilité (réduction des déplacements contraints et temps de parcours).</a:t>
            </a:r>
          </a:p>
          <a:p>
            <a:pPr marL="285750" lvl="2" indent="-285750">
              <a:lnSpc>
                <a:spcPts val="2280"/>
              </a:lnSpc>
              <a:spcBef>
                <a:spcPts val="600"/>
              </a:spcBef>
              <a:buFont typeface="Lucida Grande"/>
              <a:buChar char="-"/>
            </a:pPr>
            <a:r>
              <a:rPr lang="fr-FR" b="1" dirty="0" smtClean="0">
                <a:solidFill>
                  <a:srgbClr val="95F5ED"/>
                </a:solidFill>
                <a:latin typeface="Arial Narrow"/>
                <a:cs typeface="Arial Narrow"/>
              </a:rPr>
              <a:t>Les objectifs de croissance démographique doivent permettre la mise en œuvre de cette stratégie.</a:t>
            </a:r>
          </a:p>
          <a:p>
            <a:pPr lvl="2">
              <a:lnSpc>
                <a:spcPts val="2480"/>
              </a:lnSpc>
            </a:pPr>
            <a:r>
              <a:rPr lang="fr-FR" sz="2000" b="1" dirty="0" smtClean="0">
                <a:solidFill>
                  <a:srgbClr val="95F5ED"/>
                </a:solidFill>
                <a:latin typeface="Arial Narrow"/>
                <a:cs typeface="Arial Narrow"/>
              </a:rPr>
              <a:t> </a:t>
            </a:r>
          </a:p>
        </p:txBody>
      </p:sp>
      <p:sp>
        <p:nvSpPr>
          <p:cNvPr id="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22</a:t>
            </a:fld>
            <a:endParaRPr lang="fr-FR" sz="1000" b="1" dirty="0">
              <a:solidFill>
                <a:schemeClr val="bg1"/>
              </a:solidFill>
            </a:endParaRPr>
          </a:p>
        </p:txBody>
      </p:sp>
    </p:spTree>
    <p:extLst>
      <p:ext uri="{BB962C8B-B14F-4D97-AF65-F5344CB8AC3E}">
        <p14:creationId xmlns:p14="http://schemas.microsoft.com/office/powerpoint/2010/main" val="12834826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13" name="Rectangle 12"/>
          <p:cNvSpPr/>
          <p:nvPr/>
        </p:nvSpPr>
        <p:spPr>
          <a:xfrm>
            <a:off x="-1" y="1"/>
            <a:ext cx="2548468" cy="6849188"/>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8000" tIns="60960" rIns="108000" bIns="60960" numCol="1" spcCol="1270" anchor="t" anchorCtr="0">
            <a:noAutofit/>
          </a:bodyPr>
          <a:lstStyle/>
          <a:p>
            <a:pPr>
              <a:lnSpc>
                <a:spcPts val="1820"/>
              </a:lnSpc>
              <a:spcBef>
                <a:spcPts val="1200"/>
              </a:spcBef>
            </a:pPr>
            <a:r>
              <a:rPr lang="fr-FR" sz="1600" dirty="0" smtClean="0">
                <a:solidFill>
                  <a:schemeClr val="bg1"/>
                </a:solidFill>
                <a:latin typeface="Gill Sans"/>
                <a:cs typeface="Gill Sans"/>
              </a:rPr>
              <a:t>Une armature urbaine structurée autour de pôles urbains et bassins de vie de proximité dynamiques soutenant la vitalité rurale et le rôle métropolitain d’Arras.</a:t>
            </a:r>
          </a:p>
          <a:p>
            <a:pPr>
              <a:lnSpc>
                <a:spcPts val="1820"/>
              </a:lnSpc>
              <a:spcBef>
                <a:spcPts val="1200"/>
              </a:spcBef>
            </a:pPr>
            <a:r>
              <a:rPr lang="fr-FR" sz="1600" dirty="0" smtClean="0">
                <a:solidFill>
                  <a:schemeClr val="bg1"/>
                </a:solidFill>
                <a:latin typeface="Gill Sans"/>
                <a:cs typeface="Gill Sans"/>
              </a:rPr>
              <a:t>Elle renforce </a:t>
            </a:r>
            <a:r>
              <a:rPr lang="fr-FR" sz="1600" dirty="0" smtClean="0">
                <a:solidFill>
                  <a:srgbClr val="DC6F3E"/>
                </a:solidFill>
                <a:latin typeface="Gill Sans"/>
                <a:cs typeface="Gill Sans"/>
              </a:rPr>
              <a:t>le poids résidentiel des pôles</a:t>
            </a:r>
            <a:r>
              <a:rPr lang="fr-FR" sz="1600" dirty="0" smtClean="0">
                <a:solidFill>
                  <a:schemeClr val="bg1"/>
                </a:solidFill>
                <a:latin typeface="Gill Sans"/>
                <a:cs typeface="Gill Sans"/>
              </a:rPr>
              <a:t> </a:t>
            </a:r>
            <a:r>
              <a:rPr lang="fr-FR" sz="1600" dirty="0" smtClean="0">
                <a:solidFill>
                  <a:srgbClr val="DC6F3E"/>
                </a:solidFill>
                <a:latin typeface="Gill Sans"/>
                <a:cs typeface="Gill Sans"/>
              </a:rPr>
              <a:t>(et notamment d’Arras) </a:t>
            </a:r>
            <a:r>
              <a:rPr lang="fr-FR" sz="1600" dirty="0" smtClean="0">
                <a:solidFill>
                  <a:schemeClr val="bg1"/>
                </a:solidFill>
                <a:latin typeface="Gill Sans"/>
                <a:cs typeface="Gill Sans"/>
              </a:rPr>
              <a:t>et leur rôle complémentaire pour : </a:t>
            </a:r>
          </a:p>
          <a:p>
            <a:pPr marL="285750" indent="-285750">
              <a:lnSpc>
                <a:spcPts val="1820"/>
              </a:lnSpc>
              <a:spcBef>
                <a:spcPts val="1000"/>
              </a:spcBef>
              <a:buFont typeface="Arial"/>
              <a:buChar char="•"/>
            </a:pPr>
            <a:r>
              <a:rPr lang="fr-FR" sz="1600" dirty="0" smtClean="0">
                <a:solidFill>
                  <a:schemeClr val="bg1"/>
                </a:solidFill>
                <a:latin typeface="Gill Sans"/>
                <a:cs typeface="Gill Sans"/>
              </a:rPr>
              <a:t>assurer une irrigation </a:t>
            </a:r>
            <a:r>
              <a:rPr lang="fr-FR" sz="1600" dirty="0">
                <a:solidFill>
                  <a:schemeClr val="bg1"/>
                </a:solidFill>
                <a:latin typeface="Gill Sans"/>
                <a:cs typeface="Gill Sans"/>
              </a:rPr>
              <a:t>équilibrée du </a:t>
            </a:r>
            <a:r>
              <a:rPr lang="fr-FR" sz="1600" dirty="0" smtClean="0">
                <a:solidFill>
                  <a:schemeClr val="bg1"/>
                </a:solidFill>
                <a:latin typeface="Gill Sans"/>
                <a:cs typeface="Gill Sans"/>
              </a:rPr>
              <a:t>territoire en </a:t>
            </a:r>
            <a:r>
              <a:rPr lang="fr-FR" sz="1600" dirty="0">
                <a:solidFill>
                  <a:srgbClr val="DC6F3E"/>
                </a:solidFill>
                <a:latin typeface="Gill Sans"/>
                <a:cs typeface="Gill Sans"/>
              </a:rPr>
              <a:t>services </a:t>
            </a:r>
            <a:r>
              <a:rPr lang="fr-FR" sz="1600" dirty="0" smtClean="0">
                <a:solidFill>
                  <a:srgbClr val="DC6F3E"/>
                </a:solidFill>
                <a:latin typeface="Gill Sans"/>
                <a:cs typeface="Gill Sans"/>
              </a:rPr>
              <a:t>accessibles</a:t>
            </a:r>
            <a:r>
              <a:rPr lang="fr-FR" sz="1600" dirty="0" smtClean="0">
                <a:solidFill>
                  <a:schemeClr val="bg1"/>
                </a:solidFill>
                <a:latin typeface="Gill Sans"/>
                <a:cs typeface="Gill Sans"/>
              </a:rPr>
              <a:t> (incluant les </a:t>
            </a:r>
            <a:r>
              <a:rPr lang="fr-FR" sz="1600" dirty="0" smtClean="0">
                <a:solidFill>
                  <a:schemeClr val="bg1"/>
                </a:solidFill>
                <a:latin typeface="Gill Sans"/>
                <a:cs typeface="Gill Sans"/>
              </a:rPr>
              <a:t>transports)</a:t>
            </a:r>
            <a:r>
              <a:rPr lang="fr-FR" sz="1600" dirty="0" smtClean="0">
                <a:solidFill>
                  <a:schemeClr val="bg1"/>
                </a:solidFill>
                <a:latin typeface="Gill Sans"/>
                <a:cs typeface="Gill Sans"/>
              </a:rPr>
              <a:t>, en relais d’Arras et Bapaume qui sont les pôles urbains majeurs ;</a:t>
            </a:r>
          </a:p>
          <a:p>
            <a:pPr marL="285750" indent="-285750">
              <a:lnSpc>
                <a:spcPts val="1820"/>
              </a:lnSpc>
              <a:spcBef>
                <a:spcPts val="1000"/>
              </a:spcBef>
              <a:buFont typeface="Arial"/>
              <a:buChar char="•"/>
            </a:pPr>
            <a:r>
              <a:rPr lang="fr-FR" sz="1600" dirty="0" smtClean="0">
                <a:solidFill>
                  <a:schemeClr val="bg1"/>
                </a:solidFill>
                <a:latin typeface="Gill Sans"/>
                <a:cs typeface="Gill Sans"/>
              </a:rPr>
              <a:t>faciliter l’organisation </a:t>
            </a:r>
            <a:r>
              <a:rPr lang="fr-FR" sz="1600" dirty="0">
                <a:solidFill>
                  <a:schemeClr val="bg1"/>
                </a:solidFill>
                <a:latin typeface="Gill Sans"/>
                <a:cs typeface="Gill Sans"/>
              </a:rPr>
              <a:t>de l’échelle de </a:t>
            </a:r>
            <a:r>
              <a:rPr lang="fr-FR" sz="1600" dirty="0" smtClean="0">
                <a:solidFill>
                  <a:schemeClr val="bg1"/>
                </a:solidFill>
                <a:latin typeface="Gill Sans"/>
                <a:cs typeface="Gill Sans"/>
              </a:rPr>
              <a:t>proximité avec les communes non pôles et</a:t>
            </a:r>
            <a:r>
              <a:rPr lang="fr-FR" sz="1600" dirty="0" smtClean="0">
                <a:solidFill>
                  <a:srgbClr val="DC6F3E"/>
                </a:solidFill>
                <a:latin typeface="Gill Sans"/>
                <a:cs typeface="Gill Sans"/>
              </a:rPr>
              <a:t> soutenir ainsi la vitalité de ces communes</a:t>
            </a:r>
            <a:r>
              <a:rPr lang="fr-FR" sz="1600" dirty="0" smtClean="0">
                <a:solidFill>
                  <a:schemeClr val="bg1"/>
                </a:solidFill>
                <a:latin typeface="Gill Sans"/>
                <a:cs typeface="Gill Sans"/>
              </a:rPr>
              <a:t> ; </a:t>
            </a:r>
          </a:p>
          <a:p>
            <a:pPr marL="285750" indent="-285750">
              <a:lnSpc>
                <a:spcPts val="1820"/>
              </a:lnSpc>
              <a:spcBef>
                <a:spcPts val="1000"/>
              </a:spcBef>
              <a:buFont typeface="Arial"/>
              <a:buChar char="•"/>
            </a:pPr>
            <a:r>
              <a:rPr lang="fr-FR" sz="1600" dirty="0">
                <a:solidFill>
                  <a:schemeClr val="bg1"/>
                </a:solidFill>
                <a:latin typeface="Gill Sans"/>
                <a:cs typeface="Gill Sans"/>
              </a:rPr>
              <a:t>r</a:t>
            </a:r>
            <a:r>
              <a:rPr lang="fr-FR" sz="1600" dirty="0" smtClean="0">
                <a:solidFill>
                  <a:schemeClr val="bg1"/>
                </a:solidFill>
                <a:latin typeface="Gill Sans"/>
                <a:cs typeface="Gill Sans"/>
              </a:rPr>
              <a:t>enforcer </a:t>
            </a:r>
            <a:r>
              <a:rPr lang="fr-FR" sz="1600" dirty="0">
                <a:solidFill>
                  <a:schemeClr val="bg1"/>
                </a:solidFill>
                <a:latin typeface="Gill Sans"/>
                <a:cs typeface="Gill Sans"/>
              </a:rPr>
              <a:t>la </a:t>
            </a:r>
            <a:r>
              <a:rPr lang="fr-FR" sz="1600" dirty="0">
                <a:solidFill>
                  <a:srgbClr val="DC6F3E"/>
                </a:solidFill>
                <a:latin typeface="Gill Sans"/>
                <a:cs typeface="Gill Sans"/>
              </a:rPr>
              <a:t>proximité habitat / </a:t>
            </a:r>
            <a:r>
              <a:rPr lang="fr-FR" sz="1600" dirty="0" smtClean="0">
                <a:solidFill>
                  <a:srgbClr val="DC6F3E"/>
                </a:solidFill>
                <a:latin typeface="Gill Sans"/>
                <a:cs typeface="Gill Sans"/>
              </a:rPr>
              <a:t>emplois dans l’urbain et le rural</a:t>
            </a:r>
          </a:p>
        </p:txBody>
      </p:sp>
      <p:sp>
        <p:nvSpPr>
          <p:cNvPr id="7" name="Rectangle 6"/>
          <p:cNvSpPr/>
          <p:nvPr/>
        </p:nvSpPr>
        <p:spPr>
          <a:xfrm>
            <a:off x="0" y="5966004"/>
            <a:ext cx="9143999" cy="891996"/>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8" name="Image 7" descr="Capture d’écran 2017-04-09 à 09.54.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467" y="5626528"/>
            <a:ext cx="455114" cy="464937"/>
          </a:xfrm>
          <a:prstGeom prst="rect">
            <a:avLst/>
          </a:prstGeom>
        </p:spPr>
      </p:pic>
      <p:sp>
        <p:nvSpPr>
          <p:cNvPr id="9" name="ZoneTexte 8"/>
          <p:cNvSpPr txBox="1"/>
          <p:nvPr/>
        </p:nvSpPr>
        <p:spPr>
          <a:xfrm>
            <a:off x="3003580" y="5626528"/>
            <a:ext cx="2609819" cy="461665"/>
          </a:xfrm>
          <a:prstGeom prst="rect">
            <a:avLst/>
          </a:prstGeom>
          <a:noFill/>
        </p:spPr>
        <p:txBody>
          <a:bodyPr wrap="square" rtlCol="0">
            <a:spAutoFit/>
          </a:bodyPr>
          <a:lstStyle/>
          <a:p>
            <a:r>
              <a:rPr lang="fr-FR" sz="1200" dirty="0" smtClean="0">
                <a:solidFill>
                  <a:schemeClr val="bg1"/>
                </a:solidFill>
              </a:rPr>
              <a:t>Pôle majeur : Arras et couronne urbaine</a:t>
            </a:r>
            <a:endParaRPr lang="fr-FR" sz="1200" dirty="0">
              <a:solidFill>
                <a:schemeClr val="bg1"/>
              </a:solidFill>
            </a:endParaRPr>
          </a:p>
        </p:txBody>
      </p:sp>
      <p:pic>
        <p:nvPicPr>
          <p:cNvPr id="10" name="Image 9" descr="Capture d’écran 2017-04-09 à 09.54.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467" y="6090849"/>
            <a:ext cx="455114" cy="421150"/>
          </a:xfrm>
          <a:prstGeom prst="rect">
            <a:avLst/>
          </a:prstGeom>
        </p:spPr>
      </p:pic>
      <p:sp>
        <p:nvSpPr>
          <p:cNvPr id="11" name="ZoneTexte 10"/>
          <p:cNvSpPr txBox="1"/>
          <p:nvPr/>
        </p:nvSpPr>
        <p:spPr>
          <a:xfrm>
            <a:off x="3003581" y="6091465"/>
            <a:ext cx="2379133" cy="276999"/>
          </a:xfrm>
          <a:prstGeom prst="rect">
            <a:avLst/>
          </a:prstGeom>
          <a:noFill/>
        </p:spPr>
        <p:txBody>
          <a:bodyPr wrap="square" rtlCol="0">
            <a:spAutoFit/>
          </a:bodyPr>
          <a:lstStyle/>
          <a:p>
            <a:r>
              <a:rPr lang="fr-FR" sz="1200" dirty="0" smtClean="0">
                <a:solidFill>
                  <a:schemeClr val="bg1"/>
                </a:solidFill>
              </a:rPr>
              <a:t>Pôle pivot majeur : Bapaume</a:t>
            </a:r>
            <a:endParaRPr lang="fr-FR" sz="1200" dirty="0">
              <a:solidFill>
                <a:schemeClr val="bg1"/>
              </a:solidFill>
            </a:endParaRPr>
          </a:p>
        </p:txBody>
      </p:sp>
      <p:pic>
        <p:nvPicPr>
          <p:cNvPr id="12" name="Image 11" descr="Capture d’écran 2017-04-09 à 09.55.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466" y="6513713"/>
            <a:ext cx="455115" cy="335474"/>
          </a:xfrm>
          <a:prstGeom prst="rect">
            <a:avLst/>
          </a:prstGeom>
        </p:spPr>
      </p:pic>
      <p:sp>
        <p:nvSpPr>
          <p:cNvPr id="14" name="ZoneTexte 13"/>
          <p:cNvSpPr txBox="1"/>
          <p:nvPr/>
        </p:nvSpPr>
        <p:spPr>
          <a:xfrm>
            <a:off x="3003581" y="6452729"/>
            <a:ext cx="2820984" cy="461665"/>
          </a:xfrm>
          <a:prstGeom prst="rect">
            <a:avLst/>
          </a:prstGeom>
          <a:noFill/>
        </p:spPr>
        <p:txBody>
          <a:bodyPr wrap="square" rtlCol="0">
            <a:spAutoFit/>
          </a:bodyPr>
          <a:lstStyle/>
          <a:p>
            <a:r>
              <a:rPr lang="fr-FR" sz="1200" dirty="0" smtClean="0">
                <a:solidFill>
                  <a:schemeClr val="bg1"/>
                </a:solidFill>
              </a:rPr>
              <a:t>Pôle d’équilibre composé de communes en réseau</a:t>
            </a:r>
            <a:endParaRPr lang="fr-FR" sz="1200" dirty="0">
              <a:solidFill>
                <a:schemeClr val="bg1"/>
              </a:solidFill>
            </a:endParaRPr>
          </a:p>
        </p:txBody>
      </p:sp>
      <p:pic>
        <p:nvPicPr>
          <p:cNvPr id="15" name="Image 14" descr="Capture d’écran 2017-04-09 à 09.55.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498" y="5779631"/>
            <a:ext cx="504665" cy="380501"/>
          </a:xfrm>
          <a:prstGeom prst="rect">
            <a:avLst/>
          </a:prstGeom>
        </p:spPr>
      </p:pic>
      <p:sp>
        <p:nvSpPr>
          <p:cNvPr id="16" name="ZoneTexte 15"/>
          <p:cNvSpPr txBox="1"/>
          <p:nvPr/>
        </p:nvSpPr>
        <p:spPr>
          <a:xfrm>
            <a:off x="6346163" y="5829425"/>
            <a:ext cx="1430218" cy="276999"/>
          </a:xfrm>
          <a:prstGeom prst="rect">
            <a:avLst/>
          </a:prstGeom>
          <a:noFill/>
        </p:spPr>
        <p:txBody>
          <a:bodyPr wrap="square" rtlCol="0">
            <a:spAutoFit/>
          </a:bodyPr>
          <a:lstStyle/>
          <a:p>
            <a:r>
              <a:rPr lang="fr-FR" sz="1200" dirty="0" smtClean="0">
                <a:solidFill>
                  <a:schemeClr val="bg1"/>
                </a:solidFill>
              </a:rPr>
              <a:t>Pôle relais ruraux</a:t>
            </a:r>
            <a:endParaRPr lang="fr-FR" sz="1200" dirty="0">
              <a:solidFill>
                <a:schemeClr val="bg1"/>
              </a:solidFill>
            </a:endParaRPr>
          </a:p>
        </p:txBody>
      </p:sp>
      <p:pic>
        <p:nvPicPr>
          <p:cNvPr id="18" name="Image 17" descr="Capture d’écran 2017-04-09 à 09.55.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1498" y="6195000"/>
            <a:ext cx="504665" cy="372849"/>
          </a:xfrm>
          <a:prstGeom prst="rect">
            <a:avLst/>
          </a:prstGeom>
        </p:spPr>
      </p:pic>
      <p:sp>
        <p:nvSpPr>
          <p:cNvPr id="19" name="ZoneTexte 18"/>
          <p:cNvSpPr txBox="1"/>
          <p:nvPr/>
        </p:nvSpPr>
        <p:spPr>
          <a:xfrm>
            <a:off x="6346163" y="6209598"/>
            <a:ext cx="1430218" cy="276999"/>
          </a:xfrm>
          <a:prstGeom prst="rect">
            <a:avLst/>
          </a:prstGeom>
          <a:noFill/>
        </p:spPr>
        <p:txBody>
          <a:bodyPr wrap="square" rtlCol="0">
            <a:spAutoFit/>
          </a:bodyPr>
          <a:lstStyle/>
          <a:p>
            <a:r>
              <a:rPr lang="fr-FR" sz="1200" dirty="0" smtClean="0">
                <a:solidFill>
                  <a:schemeClr val="bg1"/>
                </a:solidFill>
              </a:rPr>
              <a:t>Pôle d’appui ruraux</a:t>
            </a:r>
            <a:endParaRPr lang="fr-FR" sz="1200" dirty="0">
              <a:solidFill>
                <a:schemeClr val="bg1"/>
              </a:solidFill>
            </a:endParaRPr>
          </a:p>
        </p:txBody>
      </p:sp>
      <p:pic>
        <p:nvPicPr>
          <p:cNvPr id="20" name="Image 19" descr="Capture d’écran 2017-04-09 à 10.23.0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7183" y="5771270"/>
            <a:ext cx="368549" cy="341968"/>
          </a:xfrm>
          <a:prstGeom prst="rect">
            <a:avLst/>
          </a:prstGeom>
        </p:spPr>
      </p:pic>
      <p:pic>
        <p:nvPicPr>
          <p:cNvPr id="21" name="Image 20" descr="Capture d’écran 2017-04-09 à 10.23.1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952" y="5771897"/>
            <a:ext cx="348980" cy="340447"/>
          </a:xfrm>
          <a:prstGeom prst="rect">
            <a:avLst/>
          </a:prstGeom>
        </p:spPr>
      </p:pic>
      <p:pic>
        <p:nvPicPr>
          <p:cNvPr id="22" name="Image 21" descr="Capture d’écran 2017-04-09 à 10.23.29.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4199" y="5771270"/>
            <a:ext cx="474133" cy="339068"/>
          </a:xfrm>
          <a:prstGeom prst="rect">
            <a:avLst/>
          </a:prstGeom>
        </p:spPr>
      </p:pic>
      <p:sp>
        <p:nvSpPr>
          <p:cNvPr id="23" name="ZoneTexte 22"/>
          <p:cNvSpPr txBox="1"/>
          <p:nvPr/>
        </p:nvSpPr>
        <p:spPr>
          <a:xfrm>
            <a:off x="7827183" y="6097823"/>
            <a:ext cx="1206749" cy="646331"/>
          </a:xfrm>
          <a:prstGeom prst="rect">
            <a:avLst/>
          </a:prstGeom>
          <a:noFill/>
        </p:spPr>
        <p:txBody>
          <a:bodyPr wrap="square" rtlCol="0">
            <a:spAutoFit/>
          </a:bodyPr>
          <a:lstStyle/>
          <a:p>
            <a:r>
              <a:rPr lang="fr-FR" sz="1200" dirty="0" smtClean="0">
                <a:solidFill>
                  <a:schemeClr val="bg1"/>
                </a:solidFill>
              </a:rPr>
              <a:t>Bassins de vie de proximité (perméables)</a:t>
            </a:r>
            <a:endParaRPr lang="fr-FR" sz="1200" dirty="0">
              <a:solidFill>
                <a:schemeClr val="bg1"/>
              </a:solidFill>
            </a:endParaRPr>
          </a:p>
        </p:txBody>
      </p:sp>
      <p:sp>
        <p:nvSpPr>
          <p:cNvPr id="25" name="Titre 1"/>
          <p:cNvSpPr txBox="1">
            <a:spLocks/>
          </p:cNvSpPr>
          <p:nvPr/>
        </p:nvSpPr>
        <p:spPr>
          <a:xfrm>
            <a:off x="1422397" y="-9307"/>
            <a:ext cx="7721602" cy="7450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800" b="1" dirty="0" smtClean="0">
                <a:solidFill>
                  <a:schemeClr val="bg1"/>
                </a:solidFill>
              </a:rPr>
              <a:t>L’armature urbaine et de services 1/3</a:t>
            </a:r>
          </a:p>
        </p:txBody>
      </p:sp>
      <p:sp>
        <p:nvSpPr>
          <p:cNvPr id="2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23</a:t>
            </a:fld>
            <a:endParaRPr lang="fr-FR" sz="1000" b="1" dirty="0">
              <a:solidFill>
                <a:schemeClr val="bg1"/>
              </a:solidFill>
            </a:endParaRPr>
          </a:p>
        </p:txBody>
      </p:sp>
      <p:pic>
        <p:nvPicPr>
          <p:cNvPr id="28" name="Image 27" descr="SCOTA-PADD-ARMAT RES 081117.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8468" y="735760"/>
            <a:ext cx="6505964" cy="4681052"/>
          </a:xfrm>
          <a:prstGeom prst="rect">
            <a:avLst/>
          </a:prstGeom>
        </p:spPr>
      </p:pic>
      <p:sp>
        <p:nvSpPr>
          <p:cNvPr id="26" name="Rectangle 25"/>
          <p:cNvSpPr/>
          <p:nvPr/>
        </p:nvSpPr>
        <p:spPr>
          <a:xfrm>
            <a:off x="7073900" y="735759"/>
            <a:ext cx="1980532" cy="1863508"/>
          </a:xfrm>
          <a:prstGeom prst="rect">
            <a:avLst/>
          </a:prstGeom>
          <a:solidFill>
            <a:srgbClr val="8AB19C"/>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60960" rIns="36000" bIns="60960" numCol="1" spcCol="1270" anchor="t" anchorCtr="0">
            <a:noAutofit/>
          </a:bodyPr>
          <a:lstStyle/>
          <a:p>
            <a:pPr>
              <a:lnSpc>
                <a:spcPts val="1520"/>
              </a:lnSpc>
              <a:spcBef>
                <a:spcPts val="1200"/>
              </a:spcBef>
            </a:pPr>
            <a:r>
              <a:rPr lang="fr-FR" sz="1400" dirty="0" smtClean="0">
                <a:solidFill>
                  <a:schemeClr val="bg1"/>
                </a:solidFill>
                <a:latin typeface="Gill Sans"/>
                <a:cs typeface="Gill Sans"/>
              </a:rPr>
              <a:t>Les pôles majeur, pivot et d’équilibre organisent les capacités résidentielles structurantes et majoritaires du territoire (autour d’environ </a:t>
            </a:r>
            <a:r>
              <a:rPr lang="fr-FR" sz="1400" dirty="0" smtClean="0">
                <a:solidFill>
                  <a:schemeClr val="bg1"/>
                </a:solidFill>
                <a:latin typeface="Gill Sans"/>
                <a:ea typeface="ＭＳ ゴシック"/>
                <a:cs typeface="Gill Sans"/>
              </a:rPr>
              <a:t>60/65% des nouveaux logements créés à l’échelle du SCOT à 20 ans)</a:t>
            </a:r>
            <a:endParaRPr lang="fr-FR" sz="1400" dirty="0" smtClean="0">
              <a:solidFill>
                <a:schemeClr val="bg1"/>
              </a:solidFill>
              <a:latin typeface="Gill Sans"/>
              <a:cs typeface="Gill Sans"/>
            </a:endParaRPr>
          </a:p>
        </p:txBody>
      </p:sp>
    </p:spTree>
    <p:extLst>
      <p:ext uri="{BB962C8B-B14F-4D97-AF65-F5344CB8AC3E}">
        <p14:creationId xmlns:p14="http://schemas.microsoft.com/office/powerpoint/2010/main" val="11346665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13" name="Rectangle 12"/>
          <p:cNvSpPr/>
          <p:nvPr/>
        </p:nvSpPr>
        <p:spPr>
          <a:xfrm>
            <a:off x="76199" y="612678"/>
            <a:ext cx="2700867" cy="6194522"/>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8000" tIns="60960" rIns="108000" bIns="60960" numCol="1" spcCol="1270" anchor="t" anchorCtr="0">
            <a:noAutofit/>
          </a:bodyPr>
          <a:lstStyle/>
          <a:p>
            <a:pPr>
              <a:lnSpc>
                <a:spcPts val="1820"/>
              </a:lnSpc>
              <a:spcBef>
                <a:spcPts val="1200"/>
              </a:spcBef>
            </a:pPr>
            <a:r>
              <a:rPr lang="fr-FR" sz="1600" b="1" dirty="0" smtClean="0">
                <a:solidFill>
                  <a:srgbClr val="DC6F3E"/>
                </a:solidFill>
                <a:latin typeface="Gill Sans"/>
                <a:cs typeface="Gill Sans"/>
              </a:rPr>
              <a:t>Les pôles majeurs et pivot </a:t>
            </a:r>
            <a:r>
              <a:rPr lang="fr-FR" sz="1600" dirty="0" smtClean="0">
                <a:solidFill>
                  <a:schemeClr val="bg1"/>
                </a:solidFill>
                <a:latin typeface="Gill Sans"/>
                <a:cs typeface="Gill Sans"/>
              </a:rPr>
              <a:t>développe l’offre structurante en services, notamment supérieurs, pour les habitants et entreprises. Ils ont un rôle essentiel pour développer l’innovation et redéployer notre force de frappe économique sur les grands axes de flux européens et régionaux :</a:t>
            </a:r>
          </a:p>
          <a:p>
            <a:pPr marL="285750" indent="-285750">
              <a:lnSpc>
                <a:spcPts val="1820"/>
              </a:lnSpc>
              <a:spcBef>
                <a:spcPts val="1200"/>
              </a:spcBef>
              <a:buFontTx/>
              <a:buChar char="-"/>
            </a:pPr>
            <a:r>
              <a:rPr lang="fr-FR" sz="1600" dirty="0" smtClean="0">
                <a:solidFill>
                  <a:srgbClr val="DC6F3E"/>
                </a:solidFill>
                <a:latin typeface="Gill Sans"/>
                <a:cs typeface="Gill Sans"/>
              </a:rPr>
              <a:t>Le pôle d’Arras </a:t>
            </a:r>
            <a:r>
              <a:rPr lang="fr-FR" sz="1600" dirty="0" smtClean="0">
                <a:solidFill>
                  <a:schemeClr val="bg1"/>
                </a:solidFill>
                <a:latin typeface="Gill Sans"/>
                <a:cs typeface="Gill Sans"/>
              </a:rPr>
              <a:t>(axe Europe du Nord-Paris) auquel s’adosse un pôle économique Est arrimé à l’A1et D939 ;</a:t>
            </a:r>
          </a:p>
          <a:p>
            <a:pPr marL="285750" indent="-285750">
              <a:lnSpc>
                <a:spcPts val="1820"/>
              </a:lnSpc>
              <a:spcBef>
                <a:spcPts val="1200"/>
              </a:spcBef>
              <a:buFontTx/>
              <a:buChar char="-"/>
            </a:pPr>
            <a:r>
              <a:rPr lang="fr-FR" sz="1600" dirty="0">
                <a:solidFill>
                  <a:srgbClr val="DC6F3E"/>
                </a:solidFill>
                <a:latin typeface="Gill Sans"/>
                <a:cs typeface="Gill Sans"/>
              </a:rPr>
              <a:t>Bapaume</a:t>
            </a:r>
            <a:r>
              <a:rPr lang="fr-FR" sz="1600" dirty="0">
                <a:solidFill>
                  <a:schemeClr val="bg1"/>
                </a:solidFill>
                <a:latin typeface="Gill Sans"/>
                <a:cs typeface="Gill Sans"/>
              </a:rPr>
              <a:t> au rôle de pôle pivot appuyant Arras pour l’équilibre nord-sud et est-ouest du territoire en fonction métropolitaine et de transport, l’ancrage économique sur l’A1/A2, les routes de l’agro-alimentaire et le CSNE.</a:t>
            </a:r>
          </a:p>
        </p:txBody>
      </p:sp>
      <p:sp>
        <p:nvSpPr>
          <p:cNvPr id="7" name="Rectangle 6"/>
          <p:cNvSpPr/>
          <p:nvPr/>
        </p:nvSpPr>
        <p:spPr>
          <a:xfrm>
            <a:off x="0" y="5966004"/>
            <a:ext cx="9143999" cy="891996"/>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25" name="Titre 1"/>
          <p:cNvSpPr txBox="1">
            <a:spLocks/>
          </p:cNvSpPr>
          <p:nvPr/>
        </p:nvSpPr>
        <p:spPr>
          <a:xfrm>
            <a:off x="1422397" y="-9307"/>
            <a:ext cx="7721602" cy="7450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800" b="1" dirty="0" smtClean="0">
                <a:solidFill>
                  <a:schemeClr val="bg1"/>
                </a:solidFill>
              </a:rPr>
              <a:t>L’armature urbaine et de services 2/3</a:t>
            </a:r>
          </a:p>
        </p:txBody>
      </p:sp>
      <p:sp>
        <p:nvSpPr>
          <p:cNvPr id="2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24</a:t>
            </a:fld>
            <a:endParaRPr lang="fr-FR" sz="1000" b="1" dirty="0">
              <a:solidFill>
                <a:schemeClr val="bg1"/>
              </a:solidFill>
            </a:endParaRPr>
          </a:p>
        </p:txBody>
      </p:sp>
      <p:sp>
        <p:nvSpPr>
          <p:cNvPr id="28" name="Rectangle 27"/>
          <p:cNvSpPr/>
          <p:nvPr/>
        </p:nvSpPr>
        <p:spPr>
          <a:xfrm>
            <a:off x="3073399" y="612678"/>
            <a:ext cx="5901267" cy="6143722"/>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8000" tIns="60960" rIns="108000" bIns="60960" numCol="1" spcCol="1270" anchor="t" anchorCtr="0">
            <a:noAutofit/>
          </a:bodyPr>
          <a:lstStyle/>
          <a:p>
            <a:pPr>
              <a:lnSpc>
                <a:spcPts val="1820"/>
              </a:lnSpc>
              <a:spcBef>
                <a:spcPts val="1200"/>
              </a:spcBef>
            </a:pPr>
            <a:r>
              <a:rPr lang="fr-FR" sz="1600" b="1" dirty="0" smtClean="0">
                <a:solidFill>
                  <a:srgbClr val="DC6F3E"/>
                </a:solidFill>
                <a:latin typeface="Gill Sans"/>
                <a:cs typeface="Gill Sans"/>
              </a:rPr>
              <a:t>Les pôles d’équilibre </a:t>
            </a:r>
            <a:r>
              <a:rPr lang="fr-FR" sz="1600" dirty="0" smtClean="0">
                <a:solidFill>
                  <a:schemeClr val="bg1"/>
                </a:solidFill>
                <a:latin typeface="Gill Sans"/>
                <a:cs typeface="Gill Sans"/>
              </a:rPr>
              <a:t>sont des centralités fortes en réseau qui équilibrent, certes avec un rayonnement plus local, l’irrigation en services et économique </a:t>
            </a:r>
            <a:r>
              <a:rPr lang="fr-FR" sz="1600" dirty="0" smtClean="0">
                <a:solidFill>
                  <a:srgbClr val="DC6F3E"/>
                </a:solidFill>
                <a:latin typeface="Gill Sans"/>
                <a:cs typeface="Gill Sans"/>
              </a:rPr>
              <a:t>est-ouest et nord sud</a:t>
            </a:r>
            <a:r>
              <a:rPr lang="fr-FR" sz="1600" dirty="0" smtClean="0">
                <a:solidFill>
                  <a:schemeClr val="bg1"/>
                </a:solidFill>
                <a:latin typeface="Gill Sans"/>
                <a:cs typeface="Gill Sans"/>
              </a:rPr>
              <a:t> du territoire en relais d’Arras et Bapaume. </a:t>
            </a:r>
          </a:p>
          <a:p>
            <a:pPr marL="285750" indent="-285750">
              <a:lnSpc>
                <a:spcPts val="1820"/>
              </a:lnSpc>
              <a:spcBef>
                <a:spcPts val="1200"/>
              </a:spcBef>
              <a:buFont typeface="Arial"/>
              <a:buChar char="•"/>
            </a:pPr>
            <a:r>
              <a:rPr lang="fr-FR" sz="1600" dirty="0" smtClean="0">
                <a:solidFill>
                  <a:schemeClr val="bg1"/>
                </a:solidFill>
                <a:latin typeface="Gill Sans"/>
                <a:cs typeface="Gill Sans"/>
              </a:rPr>
              <a:t>Ils ont pour vocation de </a:t>
            </a:r>
            <a:r>
              <a:rPr lang="fr-FR" sz="1600" dirty="0" smtClean="0">
                <a:solidFill>
                  <a:srgbClr val="DC6F3E"/>
                </a:solidFill>
                <a:latin typeface="Gill Sans"/>
                <a:cs typeface="Gill Sans"/>
              </a:rPr>
              <a:t>soutenir la vitalité des bassins de vie où se structure l’échelle </a:t>
            </a:r>
            <a:r>
              <a:rPr lang="fr-FR" sz="1600" dirty="0">
                <a:solidFill>
                  <a:srgbClr val="DC6F3E"/>
                </a:solidFill>
                <a:latin typeface="Gill Sans"/>
                <a:cs typeface="Gill Sans"/>
              </a:rPr>
              <a:t>de proximité </a:t>
            </a:r>
            <a:r>
              <a:rPr lang="fr-FR" sz="1600" dirty="0">
                <a:solidFill>
                  <a:schemeClr val="bg1"/>
                </a:solidFill>
                <a:latin typeface="Gill Sans"/>
                <a:cs typeface="Gill Sans"/>
              </a:rPr>
              <a:t>(bassin de vie de proximité) </a:t>
            </a:r>
            <a:r>
              <a:rPr lang="fr-FR" sz="1600" dirty="0" smtClean="0">
                <a:solidFill>
                  <a:schemeClr val="bg1"/>
                </a:solidFill>
                <a:latin typeface="Gill Sans"/>
                <a:cs typeface="Gill Sans"/>
              </a:rPr>
              <a:t>:</a:t>
            </a:r>
          </a:p>
          <a:p>
            <a:pPr marL="742950" lvl="1" indent="-285750">
              <a:lnSpc>
                <a:spcPts val="1820"/>
              </a:lnSpc>
              <a:buFont typeface="Arial"/>
              <a:buChar char="•"/>
            </a:pPr>
            <a:r>
              <a:rPr lang="fr-FR" sz="1600" dirty="0">
                <a:solidFill>
                  <a:schemeClr val="bg1"/>
                </a:solidFill>
                <a:latin typeface="Gill Sans"/>
                <a:cs typeface="Gill Sans"/>
              </a:rPr>
              <a:t>en développant une offre de services organisant mieux les rapports entre les communes non pôle et les pôles d’Arras et Bapaume </a:t>
            </a:r>
            <a:r>
              <a:rPr lang="fr-FR" sz="1600" dirty="0" smtClean="0">
                <a:solidFill>
                  <a:schemeClr val="bg1"/>
                </a:solidFill>
                <a:latin typeface="Gill Sans"/>
                <a:cs typeface="Gill Sans"/>
              </a:rPr>
              <a:t>;</a:t>
            </a:r>
          </a:p>
          <a:p>
            <a:pPr marL="742950" lvl="1" indent="-285750">
              <a:lnSpc>
                <a:spcPts val="1820"/>
              </a:lnSpc>
              <a:buFont typeface="Arial"/>
              <a:buChar char="•"/>
            </a:pPr>
            <a:r>
              <a:rPr lang="fr-FR" sz="1600" dirty="0" smtClean="0">
                <a:solidFill>
                  <a:schemeClr val="bg1"/>
                </a:solidFill>
                <a:latin typeface="Gill Sans"/>
                <a:cs typeface="Gill Sans"/>
              </a:rPr>
              <a:t>en </a:t>
            </a:r>
            <a:r>
              <a:rPr lang="fr-FR" sz="1600" dirty="0">
                <a:solidFill>
                  <a:schemeClr val="bg1"/>
                </a:solidFill>
                <a:latin typeface="Gill Sans"/>
                <a:cs typeface="Gill Sans"/>
              </a:rPr>
              <a:t>tenant compte de la diversité des besoins notamment quotidiens afin d’apporter des réponses pertinentes en niveau de services (incluant les transports) et en mutualisation des équipements. </a:t>
            </a:r>
          </a:p>
          <a:p>
            <a:pPr marL="285750" indent="-285750">
              <a:lnSpc>
                <a:spcPts val="1820"/>
              </a:lnSpc>
              <a:spcBef>
                <a:spcPts val="1200"/>
              </a:spcBef>
              <a:buFont typeface="Arial"/>
              <a:buChar char="•"/>
            </a:pPr>
            <a:r>
              <a:rPr lang="fr-FR" sz="1600" dirty="0">
                <a:solidFill>
                  <a:schemeClr val="bg1"/>
                </a:solidFill>
                <a:latin typeface="Gill Sans"/>
                <a:cs typeface="Gill Sans"/>
              </a:rPr>
              <a:t>Ils contribuent au maillage d’équipements spécifiques d’échelle SCOT (touristique, économique, transport…).</a:t>
            </a:r>
          </a:p>
          <a:p>
            <a:pPr marL="285750" indent="-285750">
              <a:lnSpc>
                <a:spcPts val="1820"/>
              </a:lnSpc>
              <a:spcBef>
                <a:spcPts val="1200"/>
              </a:spcBef>
              <a:buFont typeface="Arial"/>
              <a:buChar char="•"/>
            </a:pPr>
            <a:r>
              <a:rPr lang="fr-FR" sz="1600" dirty="0" smtClean="0">
                <a:solidFill>
                  <a:schemeClr val="bg1"/>
                </a:solidFill>
                <a:latin typeface="Gill Sans"/>
                <a:cs typeface="Gill Sans"/>
              </a:rPr>
              <a:t>Ils assument </a:t>
            </a:r>
            <a:r>
              <a:rPr lang="fr-FR" sz="1600" dirty="0" smtClean="0">
                <a:solidFill>
                  <a:srgbClr val="DC6F3E"/>
                </a:solidFill>
                <a:latin typeface="Gill Sans"/>
                <a:cs typeface="Gill Sans"/>
              </a:rPr>
              <a:t>un rôle d’irrigation économique </a:t>
            </a:r>
            <a:r>
              <a:rPr lang="fr-FR" sz="1600" dirty="0" smtClean="0">
                <a:solidFill>
                  <a:schemeClr val="bg1"/>
                </a:solidFill>
                <a:latin typeface="Gill Sans"/>
                <a:cs typeface="Gill Sans"/>
              </a:rPr>
              <a:t>pour des activités de rayonnement local et régional s’appuyant sur les routes de l’agroalimentaires qu’ils soutiennent, sur des activités de proximité (notamment artisanale) et/ou en lien avec les savoir-faire locaux, nos filières d’excellence, mais aussi d’innovation.  </a:t>
            </a:r>
          </a:p>
          <a:p>
            <a:pPr marL="285750" indent="-285750">
              <a:lnSpc>
                <a:spcPts val="1820"/>
              </a:lnSpc>
              <a:spcBef>
                <a:spcPts val="1200"/>
              </a:spcBef>
              <a:buFont typeface="Arial"/>
              <a:buChar char="•"/>
            </a:pPr>
            <a:r>
              <a:rPr lang="fr-FR" sz="1400" dirty="0" err="1" smtClean="0">
                <a:solidFill>
                  <a:schemeClr val="bg1"/>
                </a:solidFill>
                <a:latin typeface="Gill Sans"/>
                <a:cs typeface="Gill Sans"/>
              </a:rPr>
              <a:t>Duisans</a:t>
            </a:r>
            <a:r>
              <a:rPr lang="fr-FR" sz="1400" dirty="0" smtClean="0">
                <a:solidFill>
                  <a:schemeClr val="bg1"/>
                </a:solidFill>
                <a:latin typeface="Gill Sans"/>
                <a:cs typeface="Gill Sans"/>
              </a:rPr>
              <a:t> est un pôle commercial imbriqué au pôle d’Arras. Avec Bapaume, </a:t>
            </a:r>
            <a:r>
              <a:rPr lang="fr-FR" sz="1400" dirty="0" err="1" smtClean="0">
                <a:solidFill>
                  <a:schemeClr val="bg1"/>
                </a:solidFill>
                <a:latin typeface="Gill Sans"/>
                <a:cs typeface="Gill Sans"/>
              </a:rPr>
              <a:t>Achiet</a:t>
            </a:r>
            <a:r>
              <a:rPr lang="fr-FR" sz="1400" dirty="0" smtClean="0">
                <a:solidFill>
                  <a:schemeClr val="bg1"/>
                </a:solidFill>
                <a:latin typeface="Gill Sans"/>
                <a:cs typeface="Gill Sans"/>
              </a:rPr>
              <a:t> le Grand organise une offre économique et de services valorisant sa desserte gare en lien avec le projet de réseau express Lille-Amiens.</a:t>
            </a:r>
          </a:p>
        </p:txBody>
      </p:sp>
      <p:cxnSp>
        <p:nvCxnSpPr>
          <p:cNvPr id="3" name="Connecteur droit 2"/>
          <p:cNvCxnSpPr/>
          <p:nvPr/>
        </p:nvCxnSpPr>
        <p:spPr>
          <a:xfrm>
            <a:off x="2921000" y="735760"/>
            <a:ext cx="0" cy="602064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0882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7" name="Rectangle 6"/>
          <p:cNvSpPr/>
          <p:nvPr/>
        </p:nvSpPr>
        <p:spPr>
          <a:xfrm>
            <a:off x="0" y="5966004"/>
            <a:ext cx="9143999" cy="891996"/>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25" name="Titre 1"/>
          <p:cNvSpPr txBox="1">
            <a:spLocks/>
          </p:cNvSpPr>
          <p:nvPr/>
        </p:nvSpPr>
        <p:spPr>
          <a:xfrm>
            <a:off x="1422397" y="-9307"/>
            <a:ext cx="7721602" cy="7450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800" b="1" dirty="0" smtClean="0">
                <a:solidFill>
                  <a:schemeClr val="bg1"/>
                </a:solidFill>
              </a:rPr>
              <a:t>L’armature urbaine et de services 3/3</a:t>
            </a:r>
          </a:p>
        </p:txBody>
      </p:sp>
      <p:sp>
        <p:nvSpPr>
          <p:cNvPr id="2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25</a:t>
            </a:fld>
            <a:endParaRPr lang="fr-FR" sz="1000" b="1" dirty="0">
              <a:solidFill>
                <a:schemeClr val="bg1"/>
              </a:solidFill>
            </a:endParaRPr>
          </a:p>
        </p:txBody>
      </p:sp>
      <p:sp>
        <p:nvSpPr>
          <p:cNvPr id="29" name="Rectangle 28"/>
          <p:cNvSpPr/>
          <p:nvPr/>
        </p:nvSpPr>
        <p:spPr>
          <a:xfrm>
            <a:off x="2781550" y="614880"/>
            <a:ext cx="6362450" cy="1080341"/>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8000" tIns="60960" rIns="108000" bIns="60960" numCol="1" spcCol="1270" anchor="t" anchorCtr="0">
            <a:noAutofit/>
          </a:bodyPr>
          <a:lstStyle/>
          <a:p>
            <a:pPr>
              <a:lnSpc>
                <a:spcPts val="1820"/>
              </a:lnSpc>
              <a:spcBef>
                <a:spcPts val="1200"/>
              </a:spcBef>
            </a:pPr>
            <a:r>
              <a:rPr lang="fr-FR" sz="1600" b="1" dirty="0" smtClean="0">
                <a:solidFill>
                  <a:srgbClr val="DC6F3E"/>
                </a:solidFill>
                <a:latin typeface="Gill Sans"/>
                <a:cs typeface="Gill Sans"/>
              </a:rPr>
              <a:t>Les communes non pôles</a:t>
            </a:r>
            <a:r>
              <a:rPr lang="fr-FR" sz="1600" b="1" dirty="0" smtClean="0">
                <a:solidFill>
                  <a:schemeClr val="bg1"/>
                </a:solidFill>
                <a:latin typeface="Gill Sans"/>
                <a:cs typeface="Gill Sans"/>
              </a:rPr>
              <a:t> </a:t>
            </a:r>
            <a:r>
              <a:rPr lang="fr-FR" sz="1600" dirty="0" smtClean="0">
                <a:solidFill>
                  <a:schemeClr val="bg1"/>
                </a:solidFill>
                <a:latin typeface="Gill Sans"/>
                <a:cs typeface="Gill Sans"/>
              </a:rPr>
              <a:t>renforcent leur rôle de proximité en tenant compte de leur capacité.  </a:t>
            </a:r>
            <a:r>
              <a:rPr lang="fr-FR" sz="1600" dirty="0">
                <a:solidFill>
                  <a:schemeClr val="bg1"/>
                </a:solidFill>
                <a:latin typeface="Gill Sans"/>
                <a:cs typeface="Gill Sans"/>
              </a:rPr>
              <a:t>Elles mettent en valeur leurs spécificités notamment économiques, paysagères, touristiques, de leurs activités primaires, de leurs commerces de proximité </a:t>
            </a:r>
          </a:p>
        </p:txBody>
      </p:sp>
      <p:sp>
        <p:nvSpPr>
          <p:cNvPr id="30" name="Rectangle 29"/>
          <p:cNvSpPr/>
          <p:nvPr/>
        </p:nvSpPr>
        <p:spPr>
          <a:xfrm>
            <a:off x="0" y="612678"/>
            <a:ext cx="2781300" cy="6042122"/>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8000" tIns="60960" rIns="108000" bIns="60960" numCol="1" spcCol="1270" anchor="t" anchorCtr="0">
            <a:noAutofit/>
          </a:bodyPr>
          <a:lstStyle/>
          <a:p>
            <a:pPr>
              <a:lnSpc>
                <a:spcPts val="1820"/>
              </a:lnSpc>
              <a:spcBef>
                <a:spcPts val="1200"/>
              </a:spcBef>
            </a:pPr>
            <a:r>
              <a:rPr lang="fr-FR" sz="1600" b="1" dirty="0">
                <a:solidFill>
                  <a:srgbClr val="DC6F3E"/>
                </a:solidFill>
                <a:latin typeface="Gill Sans"/>
                <a:cs typeface="Gill Sans"/>
              </a:rPr>
              <a:t>Des pôles relais ruraux </a:t>
            </a:r>
            <a:r>
              <a:rPr lang="fr-FR" sz="1600" dirty="0">
                <a:solidFill>
                  <a:schemeClr val="bg1"/>
                </a:solidFill>
                <a:latin typeface="Gill Sans"/>
                <a:cs typeface="Gill Sans"/>
              </a:rPr>
              <a:t>jouent un rôle de proximité mais aussi de relais complémentaire à l’offre de services d’Arras favorisant l’irrigation des bassins de vie et donc un meilleur accès au ressources urbaines à l’échelle de toute la CUA. Ils contribuent à l’irrigation économique locale et touristique</a:t>
            </a:r>
            <a:r>
              <a:rPr lang="fr-FR" sz="1600" dirty="0" smtClean="0">
                <a:solidFill>
                  <a:schemeClr val="bg1"/>
                </a:solidFill>
                <a:latin typeface="Gill Sans"/>
                <a:cs typeface="Gill Sans"/>
              </a:rPr>
              <a:t>.</a:t>
            </a:r>
          </a:p>
          <a:p>
            <a:pPr>
              <a:lnSpc>
                <a:spcPts val="1820"/>
              </a:lnSpc>
              <a:spcBef>
                <a:spcPts val="1200"/>
              </a:spcBef>
            </a:pPr>
            <a:endParaRPr lang="fr-FR" sz="1600" dirty="0" smtClean="0">
              <a:solidFill>
                <a:schemeClr val="bg1"/>
              </a:solidFill>
              <a:latin typeface="Gill Sans"/>
              <a:cs typeface="Gill Sans"/>
            </a:endParaRPr>
          </a:p>
          <a:p>
            <a:pPr>
              <a:lnSpc>
                <a:spcPts val="1820"/>
              </a:lnSpc>
              <a:spcBef>
                <a:spcPts val="1200"/>
              </a:spcBef>
            </a:pPr>
            <a:r>
              <a:rPr lang="fr-FR" sz="1600" b="1" dirty="0" smtClean="0">
                <a:solidFill>
                  <a:srgbClr val="DC6F3E"/>
                </a:solidFill>
                <a:latin typeface="Gill Sans"/>
                <a:cs typeface="Gill Sans"/>
              </a:rPr>
              <a:t>Les </a:t>
            </a:r>
            <a:r>
              <a:rPr lang="fr-FR" sz="1600" b="1" dirty="0">
                <a:solidFill>
                  <a:srgbClr val="DC6F3E"/>
                </a:solidFill>
                <a:latin typeface="Gill Sans"/>
                <a:cs typeface="Gill Sans"/>
              </a:rPr>
              <a:t>pôles d’appuis ruraux (CCCA) </a:t>
            </a:r>
            <a:r>
              <a:rPr lang="fr-FR" sz="1600" dirty="0">
                <a:solidFill>
                  <a:schemeClr val="bg1"/>
                </a:solidFill>
                <a:latin typeface="Gill Sans"/>
                <a:cs typeface="Gill Sans"/>
              </a:rPr>
              <a:t>jouent un rôle de proximité et soutiennent le rôle des pôles d’équilibre qu’ils ne peuvent assumer seul pour organiser l’échelle de proximité sur l’ensemble du bassin de vie et/ ou pour répondre à un contexte local spécifique (</a:t>
            </a:r>
            <a:r>
              <a:rPr lang="fr-FR" sz="1600" dirty="0" smtClean="0">
                <a:solidFill>
                  <a:schemeClr val="bg1"/>
                </a:solidFill>
                <a:latin typeface="Gill Sans"/>
                <a:cs typeface="Gill Sans"/>
              </a:rPr>
              <a:t>économique, en termes de mobilité, touristique…</a:t>
            </a:r>
            <a:r>
              <a:rPr lang="fr-FR" sz="1600" dirty="0" smtClean="0">
                <a:solidFill>
                  <a:schemeClr val="bg1"/>
                </a:solidFill>
                <a:latin typeface="Gill Sans"/>
                <a:cs typeface="Gill Sans"/>
              </a:rPr>
              <a:t>).</a:t>
            </a:r>
            <a:endParaRPr lang="fr-FR" sz="1600" dirty="0">
              <a:solidFill>
                <a:schemeClr val="bg1"/>
              </a:solidFill>
              <a:latin typeface="Gill Sans"/>
              <a:cs typeface="Gill Sans"/>
            </a:endParaRPr>
          </a:p>
        </p:txBody>
      </p:sp>
      <p:pic>
        <p:nvPicPr>
          <p:cNvPr id="2" name="Image 1" descr="Capture d’écran 2017-10-31 à 17.44.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0" y="5730385"/>
            <a:ext cx="5942931" cy="1126003"/>
          </a:xfrm>
          <a:prstGeom prst="rect">
            <a:avLst/>
          </a:prstGeom>
        </p:spPr>
      </p:pic>
      <p:cxnSp>
        <p:nvCxnSpPr>
          <p:cNvPr id="4" name="Connecteur droit 3"/>
          <p:cNvCxnSpPr>
            <a:stCxn id="30" idx="1"/>
          </p:cNvCxnSpPr>
          <p:nvPr/>
        </p:nvCxnSpPr>
        <p:spPr>
          <a:xfrm>
            <a:off x="0" y="3633739"/>
            <a:ext cx="2781550" cy="692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3" name="Image 12" descr="SCOTA-PADD-ARMAT RES 081117.jpg"/>
          <p:cNvPicPr>
            <a:picLocks noChangeAspect="1"/>
          </p:cNvPicPr>
          <p:nvPr/>
        </p:nvPicPr>
        <p:blipFill rotWithShape="1">
          <a:blip r:embed="rId3">
            <a:extLst>
              <a:ext uri="{28A0092B-C50C-407E-A947-70E740481C1C}">
                <a14:useLocalDpi xmlns:a14="http://schemas.microsoft.com/office/drawing/2010/main" val="0"/>
              </a:ext>
            </a:extLst>
          </a:blip>
          <a:srcRect t="2188" b="3363"/>
          <a:stretch/>
        </p:blipFill>
        <p:spPr>
          <a:xfrm>
            <a:off x="2921000" y="1667513"/>
            <a:ext cx="5942931" cy="4038600"/>
          </a:xfrm>
          <a:prstGeom prst="rect">
            <a:avLst/>
          </a:prstGeom>
        </p:spPr>
      </p:pic>
      <p:sp>
        <p:nvSpPr>
          <p:cNvPr id="12" name="Rectangle 11"/>
          <p:cNvSpPr/>
          <p:nvPr/>
        </p:nvSpPr>
        <p:spPr>
          <a:xfrm>
            <a:off x="7095067" y="1667513"/>
            <a:ext cx="1768864" cy="1761487"/>
          </a:xfrm>
          <a:prstGeom prst="rect">
            <a:avLst/>
          </a:prstGeom>
          <a:solidFill>
            <a:srgbClr val="8AB19C"/>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60960" rIns="36000" bIns="60960" numCol="1" spcCol="1270" anchor="ctr" anchorCtr="0">
            <a:noAutofit/>
          </a:bodyPr>
          <a:lstStyle/>
          <a:p>
            <a:pPr>
              <a:lnSpc>
                <a:spcPts val="1520"/>
              </a:lnSpc>
              <a:spcBef>
                <a:spcPts val="1200"/>
              </a:spcBef>
            </a:pPr>
            <a:r>
              <a:rPr lang="fr-FR" sz="1200" dirty="0" smtClean="0">
                <a:solidFill>
                  <a:schemeClr val="bg1"/>
                </a:solidFill>
                <a:latin typeface="Gill Sans"/>
                <a:cs typeface="Gill Sans"/>
              </a:rPr>
              <a:t>Les pôles majeur, pivot et d’équilibre </a:t>
            </a:r>
            <a:r>
              <a:rPr lang="fr-FR" sz="1200" dirty="0" smtClean="0">
                <a:solidFill>
                  <a:schemeClr val="bg1"/>
                </a:solidFill>
                <a:latin typeface="Gill Sans"/>
                <a:cs typeface="Gill Sans"/>
              </a:rPr>
              <a:t>constituent un premier niveau de maillage. Le Scot pourra </a:t>
            </a:r>
            <a:r>
              <a:rPr lang="fr-FR" sz="1200" dirty="0" smtClean="0">
                <a:solidFill>
                  <a:schemeClr val="bg1"/>
                </a:solidFill>
                <a:latin typeface="Gill Sans"/>
                <a:cs typeface="Gill Sans"/>
              </a:rPr>
              <a:t>être amené à affiner/compléter son maillage de second niveau dans le cadre de son DOO, et notamment les pôles d’appui ruraux. </a:t>
            </a:r>
            <a:endParaRPr lang="fr-FR" sz="1200" dirty="0" smtClean="0">
              <a:solidFill>
                <a:schemeClr val="bg1"/>
              </a:solidFill>
              <a:latin typeface="Gill Sans"/>
              <a:cs typeface="Gill Sans"/>
            </a:endParaRPr>
          </a:p>
        </p:txBody>
      </p:sp>
    </p:spTree>
    <p:extLst>
      <p:ext uri="{BB962C8B-B14F-4D97-AF65-F5344CB8AC3E}">
        <p14:creationId xmlns:p14="http://schemas.microsoft.com/office/powerpoint/2010/main" val="333346031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Un </a:t>
            </a:r>
            <a:r>
              <a:rPr lang="fr-FR" sz="2200" dirty="0"/>
              <a:t>niveau de croissance déterminé pour pérenniser les ressources nécessaires au développement économique et assurer des dynamiques sociales et générationnelles équilibrées </a:t>
            </a:r>
          </a:p>
        </p:txBody>
      </p:sp>
      <p:sp>
        <p:nvSpPr>
          <p:cNvPr id="13" name="ZoneTexte 12"/>
          <p:cNvSpPr txBox="1"/>
          <p:nvPr/>
        </p:nvSpPr>
        <p:spPr>
          <a:xfrm>
            <a:off x="93133" y="1018922"/>
            <a:ext cx="3691467" cy="5771343"/>
          </a:xfrm>
          <a:prstGeom prst="rect">
            <a:avLst/>
          </a:prstGeom>
          <a:solidFill>
            <a:srgbClr val="195D72"/>
          </a:solidFill>
        </p:spPr>
        <p:txBody>
          <a:bodyPr wrap="square" rtlCol="0">
            <a:noAutofit/>
          </a:bodyPr>
          <a:lstStyle/>
          <a:p>
            <a:pPr>
              <a:spcBef>
                <a:spcPts val="600"/>
              </a:spcBef>
            </a:pPr>
            <a:r>
              <a:rPr lang="fr-FR" sz="2000" dirty="0">
                <a:solidFill>
                  <a:schemeClr val="bg1"/>
                </a:solidFill>
                <a:latin typeface="Gill Sans"/>
                <a:cs typeface="Gill Sans"/>
              </a:rPr>
              <a:t>Le choix du niveau de croissance à horizon 20 ans est déterminé pour </a:t>
            </a:r>
            <a:r>
              <a:rPr lang="fr-FR" sz="2000" dirty="0" smtClean="0">
                <a:solidFill>
                  <a:schemeClr val="bg1"/>
                </a:solidFill>
                <a:latin typeface="Gill Sans"/>
                <a:cs typeface="Gill Sans"/>
              </a:rPr>
              <a:t>:</a:t>
            </a:r>
            <a:endParaRPr lang="fr-FR" sz="2000" dirty="0">
              <a:solidFill>
                <a:schemeClr val="bg1"/>
              </a:solidFill>
              <a:latin typeface="Gill Sans"/>
              <a:cs typeface="Gill Sans"/>
            </a:endParaRPr>
          </a:p>
          <a:p>
            <a:pPr marL="271463" indent="-271463">
              <a:spcBef>
                <a:spcPts val="600"/>
              </a:spcBef>
            </a:pPr>
            <a:r>
              <a:rPr lang="fr-FR" sz="2000" dirty="0" smtClean="0">
                <a:solidFill>
                  <a:schemeClr val="bg1"/>
                </a:solidFill>
                <a:latin typeface="Gill Sans"/>
                <a:cs typeface="Gill Sans"/>
              </a:rPr>
              <a:t>–</a:t>
            </a:r>
            <a:r>
              <a:rPr lang="fr-FR" sz="2000" dirty="0">
                <a:solidFill>
                  <a:schemeClr val="bg1"/>
                </a:solidFill>
                <a:latin typeface="Gill Sans"/>
                <a:cs typeface="Gill Sans"/>
              </a:rPr>
              <a:t>	</a:t>
            </a:r>
            <a:r>
              <a:rPr lang="fr-FR" dirty="0" smtClean="0">
                <a:solidFill>
                  <a:schemeClr val="bg1"/>
                </a:solidFill>
                <a:latin typeface="Gill Sans"/>
                <a:cs typeface="Gill Sans"/>
              </a:rPr>
              <a:t>offrir un projet de vie aux actifs du territoire, élément essentiel pour </a:t>
            </a:r>
            <a:r>
              <a:rPr lang="fr-FR" dirty="0">
                <a:solidFill>
                  <a:schemeClr val="bg1"/>
                </a:solidFill>
                <a:latin typeface="Gill Sans"/>
                <a:cs typeface="Gill Sans"/>
              </a:rPr>
              <a:t>préserver </a:t>
            </a:r>
            <a:r>
              <a:rPr lang="fr-FR" dirty="0" smtClean="0">
                <a:solidFill>
                  <a:schemeClr val="bg1"/>
                </a:solidFill>
                <a:latin typeface="Gill Sans"/>
                <a:cs typeface="Gill Sans"/>
              </a:rPr>
              <a:t>les savoir</a:t>
            </a:r>
            <a:r>
              <a:rPr lang="fr-FR" dirty="0">
                <a:solidFill>
                  <a:schemeClr val="bg1"/>
                </a:solidFill>
                <a:latin typeface="Gill Sans"/>
                <a:cs typeface="Gill Sans"/>
              </a:rPr>
              <a:t>-faire </a:t>
            </a:r>
            <a:r>
              <a:rPr lang="fr-FR" dirty="0" smtClean="0">
                <a:solidFill>
                  <a:schemeClr val="bg1"/>
                </a:solidFill>
                <a:latin typeface="Gill Sans"/>
                <a:cs typeface="Gill Sans"/>
              </a:rPr>
              <a:t>qu’ils incarnent sur notre territoire et assurer la cohérence de notre stratégie économique ;</a:t>
            </a:r>
          </a:p>
          <a:p>
            <a:pPr marL="271463" indent="-271463">
              <a:spcBef>
                <a:spcPts val="600"/>
              </a:spcBef>
            </a:pPr>
            <a:r>
              <a:rPr lang="fr-FR" dirty="0" smtClean="0">
                <a:solidFill>
                  <a:schemeClr val="bg1"/>
                </a:solidFill>
                <a:latin typeface="Gill Sans"/>
                <a:cs typeface="Gill Sans"/>
              </a:rPr>
              <a:t>–</a:t>
            </a:r>
            <a:r>
              <a:rPr lang="fr-FR" dirty="0">
                <a:solidFill>
                  <a:schemeClr val="bg1"/>
                </a:solidFill>
                <a:latin typeface="Gill Sans"/>
                <a:cs typeface="Gill Sans"/>
              </a:rPr>
              <a:t>	garantir une évolution équilibrée des dynamiques sociales et </a:t>
            </a:r>
            <a:r>
              <a:rPr lang="fr-FR" dirty="0" smtClean="0">
                <a:solidFill>
                  <a:schemeClr val="bg1"/>
                </a:solidFill>
                <a:latin typeface="Gill Sans"/>
                <a:cs typeface="Gill Sans"/>
              </a:rPr>
              <a:t>générationnelles ;</a:t>
            </a:r>
          </a:p>
          <a:p>
            <a:pPr marL="271463" indent="-271463">
              <a:spcBef>
                <a:spcPts val="600"/>
              </a:spcBef>
            </a:pPr>
            <a:r>
              <a:rPr lang="fr-FR" dirty="0">
                <a:solidFill>
                  <a:schemeClr val="bg1"/>
                </a:solidFill>
                <a:latin typeface="Gill Sans"/>
                <a:cs typeface="Gill Sans"/>
              </a:rPr>
              <a:t>–	avoir les capacités d’agir sur la qualité du </a:t>
            </a:r>
            <a:r>
              <a:rPr lang="fr-FR" dirty="0" smtClean="0">
                <a:solidFill>
                  <a:schemeClr val="bg1"/>
                </a:solidFill>
                <a:latin typeface="Gill Sans"/>
                <a:cs typeface="Gill Sans"/>
              </a:rPr>
              <a:t>développement et faire du cœur de la région un espace dynamique avec une marque de qualité dans lequel la ruralité à pleinement son rôle au côté des espaces agglomérés.  </a:t>
            </a:r>
            <a:endParaRPr lang="fr-FR" dirty="0">
              <a:solidFill>
                <a:schemeClr val="bg1"/>
              </a:solidFill>
              <a:latin typeface="Gill Sans"/>
              <a:cs typeface="Gill Sans"/>
            </a:endParaRPr>
          </a:p>
        </p:txBody>
      </p:sp>
      <p:sp>
        <p:nvSpPr>
          <p:cNvPr id="15" name="ZoneTexte 14"/>
          <p:cNvSpPr txBox="1"/>
          <p:nvPr/>
        </p:nvSpPr>
        <p:spPr>
          <a:xfrm>
            <a:off x="4055533" y="1028853"/>
            <a:ext cx="5020734" cy="5761412"/>
          </a:xfrm>
          <a:prstGeom prst="rect">
            <a:avLst/>
          </a:prstGeom>
          <a:noFill/>
          <a:ln>
            <a:noFill/>
          </a:ln>
        </p:spPr>
        <p:txBody>
          <a:bodyPr wrap="square" rtlCol="0">
            <a:noAutofit/>
          </a:bodyPr>
          <a:lstStyle/>
          <a:p>
            <a:pPr marL="0" lvl="1" algn="just">
              <a:spcBef>
                <a:spcPts val="1200"/>
              </a:spcBef>
            </a:pPr>
            <a:r>
              <a:rPr lang="fr-FR" sz="1600" b="1" dirty="0" smtClean="0">
                <a:solidFill>
                  <a:srgbClr val="564B5C"/>
                </a:solidFill>
                <a:latin typeface="Gill Sans"/>
                <a:cs typeface="Gill Sans"/>
              </a:rPr>
              <a:t>Favoriser </a:t>
            </a:r>
            <a:r>
              <a:rPr lang="fr-FR" sz="1600" b="1" dirty="0">
                <a:solidFill>
                  <a:srgbClr val="564B5C"/>
                </a:solidFill>
                <a:latin typeface="Gill Sans"/>
                <a:cs typeface="Gill Sans"/>
              </a:rPr>
              <a:t>la création d’environ </a:t>
            </a:r>
            <a:r>
              <a:rPr lang="fr-FR" sz="1600" b="1" dirty="0" smtClean="0">
                <a:solidFill>
                  <a:srgbClr val="564B5C"/>
                </a:solidFill>
                <a:latin typeface="Gill Sans"/>
                <a:cs typeface="Gill Sans"/>
              </a:rPr>
              <a:t>16 / 17 000 emplois </a:t>
            </a:r>
            <a:r>
              <a:rPr lang="fr-FR" sz="1600" dirty="0">
                <a:solidFill>
                  <a:srgbClr val="564B5C"/>
                </a:solidFill>
                <a:latin typeface="Gill Sans"/>
                <a:cs typeface="Gill Sans"/>
              </a:rPr>
              <a:t>(en moyenne </a:t>
            </a:r>
            <a:r>
              <a:rPr lang="fr-FR" sz="1600" dirty="0" smtClean="0">
                <a:solidFill>
                  <a:srgbClr val="564B5C"/>
                </a:solidFill>
                <a:latin typeface="Gill Sans"/>
                <a:cs typeface="Gill Sans"/>
              </a:rPr>
              <a:t>+ 840 emplois </a:t>
            </a:r>
            <a:r>
              <a:rPr lang="fr-FR" sz="1600" dirty="0">
                <a:solidFill>
                  <a:srgbClr val="564B5C"/>
                </a:solidFill>
                <a:latin typeface="Gill Sans"/>
                <a:cs typeface="Gill Sans"/>
              </a:rPr>
              <a:t>/ an). Ce rythme est </a:t>
            </a:r>
            <a:r>
              <a:rPr lang="fr-FR" sz="1600" dirty="0" smtClean="0">
                <a:solidFill>
                  <a:srgbClr val="564B5C"/>
                </a:solidFill>
                <a:latin typeface="Gill Sans"/>
                <a:cs typeface="Gill Sans"/>
              </a:rPr>
              <a:t>un peu plus </a:t>
            </a:r>
            <a:r>
              <a:rPr lang="fr-FR" sz="1600" dirty="0">
                <a:solidFill>
                  <a:srgbClr val="564B5C"/>
                </a:solidFill>
                <a:latin typeface="Gill Sans"/>
                <a:cs typeface="Gill Sans"/>
              </a:rPr>
              <a:t>soutenu qu’entre 1999 et </a:t>
            </a:r>
            <a:r>
              <a:rPr lang="fr-FR" sz="1600" dirty="0" smtClean="0">
                <a:solidFill>
                  <a:srgbClr val="564B5C"/>
                </a:solidFill>
                <a:latin typeface="Gill Sans"/>
                <a:cs typeface="Gill Sans"/>
              </a:rPr>
              <a:t>2007 (+797 emplois/an) car :</a:t>
            </a:r>
          </a:p>
          <a:p>
            <a:pPr marL="285750" lvl="1" indent="-285750" algn="just">
              <a:spcBef>
                <a:spcPts val="1200"/>
              </a:spcBef>
              <a:buFont typeface="Lucida Grande"/>
              <a:buChar char="-"/>
            </a:pPr>
            <a:r>
              <a:rPr lang="fr-FR" sz="1600" dirty="0" smtClean="0">
                <a:solidFill>
                  <a:srgbClr val="564B5C"/>
                </a:solidFill>
                <a:latin typeface="Gill Sans"/>
                <a:cs typeface="Gill Sans"/>
              </a:rPr>
              <a:t>il intègre </a:t>
            </a:r>
            <a:r>
              <a:rPr lang="fr-FR" sz="1600" b="1" dirty="0" smtClean="0">
                <a:solidFill>
                  <a:srgbClr val="564B5C"/>
                </a:solidFill>
                <a:latin typeface="Gill Sans"/>
                <a:cs typeface="Gill Sans"/>
              </a:rPr>
              <a:t>la sortie de crise de 2008 </a:t>
            </a:r>
            <a:r>
              <a:rPr lang="fr-FR" sz="1600" dirty="0" smtClean="0">
                <a:solidFill>
                  <a:srgbClr val="564B5C"/>
                </a:solidFill>
                <a:latin typeface="Gill Sans"/>
                <a:cs typeface="Gill Sans"/>
              </a:rPr>
              <a:t>; </a:t>
            </a:r>
          </a:p>
          <a:p>
            <a:pPr marL="285750" lvl="1" indent="-285750" algn="just">
              <a:spcBef>
                <a:spcPts val="1200"/>
              </a:spcBef>
              <a:buFont typeface="Lucida Grande"/>
              <a:buChar char="-"/>
            </a:pPr>
            <a:r>
              <a:rPr lang="fr-FR" sz="1600" dirty="0" smtClean="0">
                <a:solidFill>
                  <a:srgbClr val="564B5C"/>
                </a:solidFill>
                <a:latin typeface="Gill Sans"/>
                <a:cs typeface="Gill Sans"/>
              </a:rPr>
              <a:t>il traduit </a:t>
            </a:r>
            <a:r>
              <a:rPr lang="fr-FR" sz="1600" b="1" dirty="0" smtClean="0">
                <a:solidFill>
                  <a:srgbClr val="564B5C"/>
                </a:solidFill>
                <a:latin typeface="Gill Sans"/>
                <a:cs typeface="Gill Sans"/>
              </a:rPr>
              <a:t>notre stratégie de redéployer notre force de frappe économique</a:t>
            </a:r>
            <a:r>
              <a:rPr lang="fr-FR" sz="1600" dirty="0" smtClean="0">
                <a:solidFill>
                  <a:srgbClr val="564B5C"/>
                </a:solidFill>
                <a:latin typeface="Gill Sans"/>
                <a:cs typeface="Gill Sans"/>
              </a:rPr>
              <a:t>, en particuliers sur les  fonctions productives industrielles</a:t>
            </a:r>
            <a:r>
              <a:rPr lang="fr-FR" sz="1600" dirty="0">
                <a:solidFill>
                  <a:srgbClr val="564B5C"/>
                </a:solidFill>
                <a:latin typeface="Gill Sans"/>
                <a:cs typeface="Gill Sans"/>
              </a:rPr>
              <a:t> </a:t>
            </a:r>
            <a:r>
              <a:rPr lang="fr-FR" sz="1600" dirty="0" smtClean="0">
                <a:solidFill>
                  <a:srgbClr val="564B5C"/>
                </a:solidFill>
                <a:latin typeface="Gill Sans"/>
                <a:cs typeface="Gill Sans"/>
              </a:rPr>
              <a:t>&amp; tertiaires, pour défendre la compétitivité de nos filières </a:t>
            </a:r>
            <a:r>
              <a:rPr lang="fr-FR" sz="1600" dirty="0">
                <a:solidFill>
                  <a:srgbClr val="564B5C"/>
                </a:solidFill>
                <a:latin typeface="Gill Sans"/>
                <a:cs typeface="Gill Sans"/>
              </a:rPr>
              <a:t>(notamment agricole et agro-alimentaires)</a:t>
            </a:r>
            <a:r>
              <a:rPr lang="fr-FR" sz="1600" dirty="0" smtClean="0">
                <a:solidFill>
                  <a:srgbClr val="564B5C"/>
                </a:solidFill>
                <a:latin typeface="Gill Sans"/>
                <a:cs typeface="Gill Sans"/>
              </a:rPr>
              <a:t> et organiser les conditions de la diversification vers les nouvelles économies. </a:t>
            </a:r>
          </a:p>
          <a:p>
            <a:pPr marL="271463" lvl="1" algn="just">
              <a:spcBef>
                <a:spcPts val="1200"/>
              </a:spcBef>
              <a:tabLst>
                <a:tab pos="271463" algn="l"/>
              </a:tabLst>
            </a:pPr>
            <a:r>
              <a:rPr lang="fr-FR" sz="1600" dirty="0" smtClean="0">
                <a:solidFill>
                  <a:srgbClr val="564B5C"/>
                </a:solidFill>
                <a:latin typeface="Gill Sans"/>
                <a:cs typeface="Gill Sans"/>
              </a:rPr>
              <a:t>Mais aussi pour préserver un dynamisme de l’emploi qui ne peut plus compter sur la même croissance des emplois publics qu’au début des années 2000. </a:t>
            </a:r>
          </a:p>
          <a:p>
            <a:pPr marL="285750" lvl="1" indent="-285750" algn="just">
              <a:spcBef>
                <a:spcPts val="1200"/>
              </a:spcBef>
              <a:buFont typeface="Lucida Grande"/>
              <a:buChar char="-"/>
            </a:pPr>
            <a:r>
              <a:rPr lang="fr-FR" sz="1600" dirty="0" smtClean="0">
                <a:solidFill>
                  <a:srgbClr val="564B5C"/>
                </a:solidFill>
                <a:latin typeface="Gill Sans"/>
                <a:cs typeface="Gill Sans"/>
              </a:rPr>
              <a:t>il s’agit pour le territoire de </a:t>
            </a:r>
            <a:r>
              <a:rPr lang="fr-FR" sz="1600" b="1" dirty="0" smtClean="0">
                <a:solidFill>
                  <a:srgbClr val="564B5C"/>
                </a:solidFill>
                <a:latin typeface="Gill Sans"/>
                <a:cs typeface="Gill Sans"/>
              </a:rPr>
              <a:t>maintenir son niveau </a:t>
            </a:r>
            <a:r>
              <a:rPr lang="fr-FR" sz="1600" b="1" dirty="0">
                <a:solidFill>
                  <a:srgbClr val="564B5C"/>
                </a:solidFill>
                <a:latin typeface="Gill Sans"/>
                <a:cs typeface="Gill Sans"/>
              </a:rPr>
              <a:t>d’autonomie</a:t>
            </a:r>
            <a:r>
              <a:rPr lang="fr-FR" sz="1600" dirty="0">
                <a:solidFill>
                  <a:srgbClr val="564B5C"/>
                </a:solidFill>
                <a:latin typeface="Gill Sans"/>
                <a:cs typeface="Gill Sans"/>
              </a:rPr>
              <a:t> </a:t>
            </a:r>
            <a:r>
              <a:rPr lang="fr-FR" sz="1600" dirty="0" smtClean="0">
                <a:solidFill>
                  <a:srgbClr val="564B5C"/>
                </a:solidFill>
                <a:latin typeface="Gill Sans"/>
                <a:cs typeface="Gill Sans"/>
              </a:rPr>
              <a:t>(et d’assumer son rôle de pôle majeur d’irrigation régional), </a:t>
            </a:r>
            <a:r>
              <a:rPr lang="fr-FR" sz="1600" dirty="0">
                <a:solidFill>
                  <a:srgbClr val="564B5C"/>
                </a:solidFill>
                <a:latin typeface="Gill Sans"/>
                <a:cs typeface="Gill Sans"/>
              </a:rPr>
              <a:t>c’est-à-dire le rapport entre emplois et actifs (ou taux de concentration) qui, pour être équilibré, doit se situer autour de </a:t>
            </a:r>
            <a:r>
              <a:rPr lang="fr-FR" sz="1600" dirty="0" smtClean="0">
                <a:solidFill>
                  <a:srgbClr val="564B5C"/>
                </a:solidFill>
                <a:latin typeface="Gill Sans"/>
                <a:cs typeface="Gill Sans"/>
              </a:rPr>
              <a:t>1,08 </a:t>
            </a:r>
            <a:r>
              <a:rPr lang="fr-FR" sz="1600" dirty="0">
                <a:solidFill>
                  <a:srgbClr val="564B5C"/>
                </a:solidFill>
                <a:latin typeface="Gill Sans"/>
                <a:cs typeface="Gill Sans"/>
              </a:rPr>
              <a:t>à horizon 20 ans </a:t>
            </a:r>
            <a:r>
              <a:rPr lang="fr-FR" sz="1600" dirty="0" smtClean="0">
                <a:solidFill>
                  <a:srgbClr val="564B5C"/>
                </a:solidFill>
                <a:latin typeface="Gill Sans"/>
                <a:cs typeface="Gill Sans"/>
              </a:rPr>
              <a:t>(1,05 </a:t>
            </a:r>
            <a:r>
              <a:rPr lang="fr-FR" sz="1600" dirty="0">
                <a:solidFill>
                  <a:srgbClr val="564B5C"/>
                </a:solidFill>
                <a:latin typeface="Gill Sans"/>
                <a:cs typeface="Gill Sans"/>
              </a:rPr>
              <a:t>en </a:t>
            </a:r>
            <a:r>
              <a:rPr lang="fr-FR" sz="1600" dirty="0" smtClean="0">
                <a:solidFill>
                  <a:srgbClr val="564B5C"/>
                </a:solidFill>
                <a:latin typeface="Gill Sans"/>
                <a:cs typeface="Gill Sans"/>
              </a:rPr>
              <a:t>2012).</a:t>
            </a:r>
            <a:endParaRPr lang="fr-FR" sz="1600" dirty="0">
              <a:solidFill>
                <a:srgbClr val="564B5C"/>
              </a:solidFill>
              <a:latin typeface="Gill Sans"/>
              <a:cs typeface="Gill Sans"/>
            </a:endParaRPr>
          </a:p>
        </p:txBody>
      </p:sp>
      <p:sp>
        <p:nvSpPr>
          <p:cNvPr id="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26</a:t>
            </a:fld>
            <a:endParaRPr lang="fr-FR" sz="1000" b="1" dirty="0">
              <a:solidFill>
                <a:schemeClr val="bg1"/>
              </a:solidFill>
            </a:endParaRPr>
          </a:p>
        </p:txBody>
      </p:sp>
    </p:spTree>
    <p:extLst>
      <p:ext uri="{BB962C8B-B14F-4D97-AF65-F5344CB8AC3E}">
        <p14:creationId xmlns:p14="http://schemas.microsoft.com/office/powerpoint/2010/main" val="40551135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Un </a:t>
            </a:r>
            <a:r>
              <a:rPr lang="fr-FR" sz="2200" dirty="0"/>
              <a:t>niveau de croissance déterminé pour pérenniser les ressources nécessaires au développement économique et assurer des dynamiques sociales et générationnelles équilibrées </a:t>
            </a:r>
          </a:p>
        </p:txBody>
      </p:sp>
      <p:sp>
        <p:nvSpPr>
          <p:cNvPr id="15" name="ZoneTexte 14"/>
          <p:cNvSpPr txBox="1"/>
          <p:nvPr/>
        </p:nvSpPr>
        <p:spPr>
          <a:xfrm>
            <a:off x="3191933" y="1028853"/>
            <a:ext cx="5884334" cy="5761414"/>
          </a:xfrm>
          <a:prstGeom prst="rect">
            <a:avLst/>
          </a:prstGeom>
          <a:noFill/>
          <a:ln>
            <a:noFill/>
          </a:ln>
        </p:spPr>
        <p:txBody>
          <a:bodyPr wrap="square" rtlCol="0">
            <a:noAutofit/>
          </a:bodyPr>
          <a:lstStyle/>
          <a:p>
            <a:pPr marL="0" lvl="1" algn="just">
              <a:spcBef>
                <a:spcPts val="1200"/>
              </a:spcBef>
            </a:pPr>
            <a:r>
              <a:rPr lang="fr-FR" sz="1600" b="1" dirty="0" smtClean="0">
                <a:solidFill>
                  <a:srgbClr val="564B5C"/>
                </a:solidFill>
                <a:latin typeface="Gill Sans"/>
                <a:cs typeface="Gill Sans"/>
              </a:rPr>
              <a:t>Organiser </a:t>
            </a:r>
            <a:r>
              <a:rPr lang="fr-FR" sz="1600" b="1" dirty="0">
                <a:solidFill>
                  <a:srgbClr val="564B5C"/>
                </a:solidFill>
                <a:latin typeface="Gill Sans"/>
                <a:cs typeface="Gill Sans"/>
              </a:rPr>
              <a:t>l’accueil résidentiel, au-delà du point mort, qui est nécessaire pour limiter le vieillissement et accueillir des </a:t>
            </a:r>
            <a:r>
              <a:rPr lang="fr-FR" sz="1600" b="1" dirty="0" smtClean="0">
                <a:solidFill>
                  <a:srgbClr val="564B5C"/>
                </a:solidFill>
                <a:latin typeface="Gill Sans"/>
                <a:cs typeface="Gill Sans"/>
              </a:rPr>
              <a:t>actifs : </a:t>
            </a:r>
            <a:endParaRPr lang="fr-FR" sz="1600" b="1" dirty="0">
              <a:solidFill>
                <a:srgbClr val="564B5C"/>
              </a:solidFill>
              <a:latin typeface="Gill Sans"/>
              <a:cs typeface="Gill Sans"/>
            </a:endParaRPr>
          </a:p>
          <a:p>
            <a:pPr marL="285750" lvl="1" indent="-285750" algn="just">
              <a:spcBef>
                <a:spcPts val="1200"/>
              </a:spcBef>
              <a:buFont typeface="Lucida Grande"/>
              <a:buChar char="-"/>
            </a:pPr>
            <a:r>
              <a:rPr lang="fr-FR" sz="1600" b="1" dirty="0">
                <a:solidFill>
                  <a:srgbClr val="564B5C"/>
                </a:solidFill>
                <a:latin typeface="Gill Sans"/>
                <a:cs typeface="Gill Sans"/>
              </a:rPr>
              <a:t>prendre en compte le « point mort »</a:t>
            </a:r>
            <a:r>
              <a:rPr lang="fr-FR" sz="1600" dirty="0">
                <a:solidFill>
                  <a:srgbClr val="564B5C"/>
                </a:solidFill>
                <a:latin typeface="Gill Sans"/>
                <a:cs typeface="Gill Sans"/>
              </a:rPr>
              <a:t>, c’est-à-dire le besoin en logement nécessaire pour le maintien de la population. Ce besoin est déterminé́ pour une part par des tendances lourdes liées au vieillissement, à la modification des modes de vie (divorces, </a:t>
            </a:r>
            <a:r>
              <a:rPr lang="fr-FR" sz="1600" dirty="0" smtClean="0">
                <a:solidFill>
                  <a:srgbClr val="564B5C"/>
                </a:solidFill>
                <a:latin typeface="Gill Sans"/>
                <a:cs typeface="Gill Sans"/>
              </a:rPr>
              <a:t>décohabitation*) </a:t>
            </a:r>
            <a:r>
              <a:rPr lang="fr-FR" sz="1600" dirty="0">
                <a:solidFill>
                  <a:srgbClr val="564B5C"/>
                </a:solidFill>
                <a:latin typeface="Gill Sans"/>
                <a:cs typeface="Gill Sans"/>
              </a:rPr>
              <a:t>et à une attractivité du territoire pour les 50-64 ans alors que les 30-50 ans sont presque autant à </a:t>
            </a:r>
            <a:r>
              <a:rPr lang="fr-FR" sz="1600" dirty="0" smtClean="0">
                <a:solidFill>
                  <a:srgbClr val="564B5C"/>
                </a:solidFill>
                <a:latin typeface="Gill Sans"/>
                <a:cs typeface="Gill Sans"/>
              </a:rPr>
              <a:t>partir du </a:t>
            </a:r>
            <a:r>
              <a:rPr lang="fr-FR" sz="1600" dirty="0">
                <a:solidFill>
                  <a:srgbClr val="564B5C"/>
                </a:solidFill>
                <a:latin typeface="Gill Sans"/>
                <a:cs typeface="Gill Sans"/>
              </a:rPr>
              <a:t>territoire qu’à </a:t>
            </a:r>
            <a:r>
              <a:rPr lang="fr-FR" sz="1600" dirty="0" smtClean="0">
                <a:solidFill>
                  <a:srgbClr val="564B5C"/>
                </a:solidFill>
                <a:latin typeface="Gill Sans"/>
                <a:cs typeface="Gill Sans"/>
              </a:rPr>
              <a:t>s’y installer. </a:t>
            </a:r>
            <a:endParaRPr lang="fr-FR" sz="1600" dirty="0">
              <a:solidFill>
                <a:srgbClr val="564B5C"/>
              </a:solidFill>
              <a:latin typeface="Gill Sans"/>
              <a:cs typeface="Gill Sans"/>
            </a:endParaRPr>
          </a:p>
          <a:p>
            <a:pPr marL="285750" lvl="1" indent="-285750" algn="just">
              <a:spcBef>
                <a:spcPts val="1200"/>
              </a:spcBef>
              <a:buFont typeface="Lucida Grande"/>
              <a:buChar char="-"/>
            </a:pPr>
            <a:r>
              <a:rPr lang="fr-FR" sz="1600" b="1" dirty="0">
                <a:solidFill>
                  <a:srgbClr val="564B5C"/>
                </a:solidFill>
                <a:latin typeface="Gill Sans"/>
                <a:cs typeface="Gill Sans"/>
              </a:rPr>
              <a:t>répondre à des objectifs de populations, sociaux et générationnels équilibrés </a:t>
            </a:r>
            <a:r>
              <a:rPr lang="fr-FR" sz="1600" dirty="0">
                <a:solidFill>
                  <a:srgbClr val="564B5C"/>
                </a:solidFill>
                <a:latin typeface="Gill Sans"/>
                <a:cs typeface="Gill Sans"/>
              </a:rPr>
              <a:t>grâce à une offre en logement diversifiée. Cette offre doit en effet permettre d’accompagner les besoins des différents publics (personnes âgées, jeunes et étudiants,…) et d’accueillir des actifs de tous niveaux de qualification, en cohérence avec notre stratégie économique.</a:t>
            </a:r>
          </a:p>
          <a:p>
            <a:pPr marL="285750" lvl="1" indent="-285750" algn="just">
              <a:spcBef>
                <a:spcPts val="1200"/>
              </a:spcBef>
              <a:buFont typeface="Lucida Grande"/>
              <a:buChar char="-"/>
            </a:pPr>
            <a:r>
              <a:rPr lang="fr-FR" sz="1600" b="1" dirty="0">
                <a:solidFill>
                  <a:srgbClr val="564B5C"/>
                </a:solidFill>
                <a:latin typeface="Gill Sans"/>
                <a:cs typeface="Gill Sans"/>
              </a:rPr>
              <a:t>En conséquence</a:t>
            </a:r>
            <a:r>
              <a:rPr lang="fr-FR" sz="1600" dirty="0">
                <a:solidFill>
                  <a:srgbClr val="564B5C"/>
                </a:solidFill>
                <a:latin typeface="Gill Sans"/>
                <a:cs typeface="Gill Sans"/>
              </a:rPr>
              <a:t>, un besoin à 20 ans d’environ </a:t>
            </a:r>
            <a:r>
              <a:rPr lang="fr-FR" sz="1600" dirty="0" smtClean="0">
                <a:solidFill>
                  <a:srgbClr val="564B5C"/>
                </a:solidFill>
                <a:latin typeface="Gill Sans"/>
                <a:cs typeface="Gill Sans"/>
              </a:rPr>
              <a:t>20 400 nouveaux logements* </a:t>
            </a:r>
            <a:r>
              <a:rPr lang="fr-FR" sz="1600" dirty="0">
                <a:solidFill>
                  <a:srgbClr val="564B5C"/>
                </a:solidFill>
                <a:latin typeface="Gill Sans"/>
                <a:cs typeface="Gill Sans"/>
              </a:rPr>
              <a:t>pour accompagner une croissance de population de l’ordre de 18 500 / 19 000 </a:t>
            </a:r>
            <a:r>
              <a:rPr lang="fr-FR" sz="1600" dirty="0" smtClean="0">
                <a:solidFill>
                  <a:srgbClr val="564B5C"/>
                </a:solidFill>
                <a:latin typeface="Gill Sans"/>
                <a:cs typeface="Gill Sans"/>
              </a:rPr>
              <a:t>habitants </a:t>
            </a:r>
            <a:r>
              <a:rPr lang="fr-FR" sz="1600" dirty="0">
                <a:solidFill>
                  <a:srgbClr val="564B5C"/>
                </a:solidFill>
                <a:latin typeface="Gill Sans"/>
                <a:cs typeface="Gill Sans"/>
              </a:rPr>
              <a:t>par rapport à aujourd’hui (le territoire atteignant ainsi autour de </a:t>
            </a:r>
            <a:r>
              <a:rPr lang="fr-FR" sz="1600" dirty="0" smtClean="0">
                <a:solidFill>
                  <a:srgbClr val="564B5C"/>
                </a:solidFill>
                <a:latin typeface="Gill Sans"/>
                <a:cs typeface="Gill Sans"/>
              </a:rPr>
              <a:t>188 / 189 000 habitants </a:t>
            </a:r>
            <a:r>
              <a:rPr lang="fr-FR" sz="1600" dirty="0">
                <a:solidFill>
                  <a:srgbClr val="564B5C"/>
                </a:solidFill>
                <a:latin typeface="Gill Sans"/>
                <a:cs typeface="Gill Sans"/>
              </a:rPr>
              <a:t>dans 20 ans).</a:t>
            </a:r>
          </a:p>
          <a:p>
            <a:pPr marL="285750" lvl="1" indent="-285750" algn="just">
              <a:spcBef>
                <a:spcPts val="1200"/>
              </a:spcBef>
              <a:buFont typeface="Lucida Grande"/>
              <a:buChar char="-"/>
            </a:pPr>
            <a:endParaRPr lang="fr-FR" sz="1600" dirty="0">
              <a:solidFill>
                <a:srgbClr val="564B5C"/>
              </a:solidFill>
              <a:latin typeface="Gill Sans"/>
              <a:cs typeface="Gill Sans"/>
            </a:endParaRPr>
          </a:p>
          <a:p>
            <a:pPr marL="285750" lvl="1" indent="-285750" algn="just">
              <a:spcBef>
                <a:spcPts val="1200"/>
              </a:spcBef>
              <a:buFont typeface="Lucida Grande"/>
              <a:buChar char="-"/>
            </a:pPr>
            <a:endParaRPr lang="fr-FR" sz="1600" dirty="0" smtClean="0">
              <a:solidFill>
                <a:srgbClr val="564B5C"/>
              </a:solidFill>
              <a:latin typeface="Gill Sans"/>
              <a:cs typeface="Gill Sans"/>
            </a:endParaRPr>
          </a:p>
        </p:txBody>
      </p:sp>
      <p:sp>
        <p:nvSpPr>
          <p:cNvPr id="6" name="ZoneTexte 5"/>
          <p:cNvSpPr txBox="1"/>
          <p:nvPr/>
        </p:nvSpPr>
        <p:spPr>
          <a:xfrm>
            <a:off x="93132" y="3426382"/>
            <a:ext cx="3098801" cy="942418"/>
          </a:xfrm>
          <a:prstGeom prst="rect">
            <a:avLst/>
          </a:prstGeom>
          <a:solidFill>
            <a:srgbClr val="195D72"/>
          </a:solidFill>
        </p:spPr>
        <p:txBody>
          <a:bodyPr wrap="square" rtlCol="0" anchor="ctr">
            <a:noAutofit/>
          </a:bodyPr>
          <a:lstStyle/>
          <a:p>
            <a:pPr algn="ctr">
              <a:spcBef>
                <a:spcPts val="600"/>
              </a:spcBef>
            </a:pPr>
            <a:r>
              <a:rPr lang="fr-FR" sz="2800" i="1" dirty="0" smtClean="0">
                <a:solidFill>
                  <a:schemeClr val="bg1"/>
                </a:solidFill>
                <a:latin typeface="Gill Sans"/>
                <a:cs typeface="Gill Sans"/>
              </a:rPr>
              <a:t>Suite</a:t>
            </a:r>
            <a:endParaRPr lang="fr-FR" sz="2000" i="1" dirty="0">
              <a:solidFill>
                <a:schemeClr val="bg1"/>
              </a:solidFill>
              <a:latin typeface="Gill Sans"/>
              <a:cs typeface="Gill Sans"/>
            </a:endParaRPr>
          </a:p>
        </p:txBody>
      </p:sp>
      <p:sp>
        <p:nvSpPr>
          <p:cNvPr id="7" name="ZoneTexte 6"/>
          <p:cNvSpPr txBox="1"/>
          <p:nvPr/>
        </p:nvSpPr>
        <p:spPr>
          <a:xfrm>
            <a:off x="93132" y="4831848"/>
            <a:ext cx="3098801" cy="1111751"/>
          </a:xfrm>
          <a:prstGeom prst="rect">
            <a:avLst/>
          </a:prstGeom>
          <a:noFill/>
        </p:spPr>
        <p:txBody>
          <a:bodyPr wrap="square" rtlCol="0" anchor="ctr">
            <a:noAutofit/>
          </a:bodyPr>
          <a:lstStyle/>
          <a:p>
            <a:pPr algn="ctr">
              <a:spcBef>
                <a:spcPts val="600"/>
              </a:spcBef>
            </a:pPr>
            <a:r>
              <a:rPr lang="fr-FR" i="1" dirty="0" smtClean="0">
                <a:solidFill>
                  <a:srgbClr val="195D72"/>
                </a:solidFill>
                <a:latin typeface="Gill Sans"/>
                <a:cs typeface="Gill Sans"/>
              </a:rPr>
              <a:t>* Le nombre moyen de personnes par logement passant de 2,30 en 2016 (estim.) à 2,05 à horizon 20 ans</a:t>
            </a:r>
            <a:endParaRPr lang="fr-FR" i="1" dirty="0">
              <a:solidFill>
                <a:srgbClr val="195D72"/>
              </a:solidFill>
              <a:latin typeface="Gill Sans"/>
              <a:cs typeface="Gill Sans"/>
            </a:endParaRPr>
          </a:p>
        </p:txBody>
      </p:sp>
      <p:sp>
        <p:nvSpPr>
          <p:cNvPr id="9"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27</a:t>
            </a:fld>
            <a:endParaRPr lang="fr-FR" sz="1000" b="1" dirty="0">
              <a:solidFill>
                <a:schemeClr val="bg1"/>
              </a:solidFill>
            </a:endParaRPr>
          </a:p>
        </p:txBody>
      </p:sp>
    </p:spTree>
    <p:extLst>
      <p:ext uri="{BB962C8B-B14F-4D97-AF65-F5344CB8AC3E}">
        <p14:creationId xmlns:p14="http://schemas.microsoft.com/office/powerpoint/2010/main" val="20742178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7" name="Image 6"/>
          <p:cNvPicPr>
            <a:picLocks noChangeAspect="1"/>
          </p:cNvPicPr>
          <p:nvPr/>
        </p:nvPicPr>
        <p:blipFill>
          <a:blip r:embed="rId2"/>
          <a:stretch>
            <a:fillRect/>
          </a:stretch>
        </p:blipFill>
        <p:spPr>
          <a:xfrm>
            <a:off x="4241234" y="2848060"/>
            <a:ext cx="6713043" cy="6693024"/>
          </a:xfrm>
          <a:prstGeom prst="rect">
            <a:avLst/>
          </a:prstGeom>
        </p:spPr>
      </p:pic>
      <p:sp>
        <p:nvSpPr>
          <p:cNvPr id="9" name="Titre 1"/>
          <p:cNvSpPr txBox="1">
            <a:spLocks/>
          </p:cNvSpPr>
          <p:nvPr/>
        </p:nvSpPr>
        <p:spPr>
          <a:xfrm>
            <a:off x="432000" y="308201"/>
            <a:ext cx="8280000" cy="3894385"/>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896938" indent="-896938">
              <a:lnSpc>
                <a:spcPts val="3080"/>
              </a:lnSpc>
              <a:spcBef>
                <a:spcPts val="1800"/>
              </a:spcBef>
              <a:tabLst>
                <a:tab pos="896938" algn="l"/>
              </a:tabLst>
            </a:pPr>
            <a:r>
              <a:rPr lang="fr-FR" sz="2800" b="1" dirty="0" smtClean="0">
                <a:latin typeface="Arial Narrow"/>
                <a:cs typeface="Arial Narrow"/>
              </a:rPr>
              <a:t>2.1.3</a:t>
            </a:r>
            <a:r>
              <a:rPr lang="fr-FR" sz="2800" b="1" dirty="0">
                <a:latin typeface="Arial Narrow"/>
                <a:cs typeface="Arial Narrow"/>
              </a:rPr>
              <a:t>	Poursuivre une politique de diversification du parc de logement et un urbanisme de proximité : </a:t>
            </a:r>
            <a:r>
              <a:rPr lang="fr-FR" sz="2800" b="1" dirty="0">
                <a:solidFill>
                  <a:srgbClr val="95F5ED"/>
                </a:solidFill>
                <a:latin typeface="Arial Narrow"/>
                <a:cs typeface="Arial Narrow"/>
              </a:rPr>
              <a:t>l'Arrageois un territoire qui offre un projet de vie </a:t>
            </a:r>
            <a:r>
              <a:rPr lang="fr-FR" sz="2800" b="1" dirty="0">
                <a:latin typeface="Arial Narrow"/>
                <a:cs typeface="Arial Narrow"/>
              </a:rPr>
              <a:t>	</a:t>
            </a:r>
          </a:p>
          <a:p>
            <a:pPr marL="896938" indent="-896938">
              <a:lnSpc>
                <a:spcPts val="3080"/>
              </a:lnSpc>
              <a:spcBef>
                <a:spcPts val="1800"/>
              </a:spcBef>
              <a:tabLst>
                <a:tab pos="896938" algn="l"/>
              </a:tabLst>
            </a:pPr>
            <a:endParaRPr lang="fr-FR" sz="2800" b="1" dirty="0" smtClean="0">
              <a:solidFill>
                <a:srgbClr val="95F5ED"/>
              </a:solidFill>
              <a:latin typeface="Arial Narrow"/>
              <a:cs typeface="Arial Narrow"/>
            </a:endParaRPr>
          </a:p>
        </p:txBody>
      </p:sp>
      <p:sp>
        <p:nvSpPr>
          <p:cNvPr id="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28</a:t>
            </a:fld>
            <a:endParaRPr lang="fr-FR" sz="1000" b="1" dirty="0">
              <a:solidFill>
                <a:schemeClr val="bg1"/>
              </a:solidFill>
            </a:endParaRPr>
          </a:p>
        </p:txBody>
      </p:sp>
    </p:spTree>
    <p:extLst>
      <p:ext uri="{BB962C8B-B14F-4D97-AF65-F5344CB8AC3E}">
        <p14:creationId xmlns:p14="http://schemas.microsoft.com/office/powerpoint/2010/main" val="21448665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Une </a:t>
            </a:r>
            <a:r>
              <a:rPr lang="fr-FR" sz="2200" dirty="0"/>
              <a:t>offre de logements valorisant et diversifiant le parc actuel pour fluidifier les parcours résidentiels aux échelles EPCI et SCOTA et fidéliser les ménages sur le territoire </a:t>
            </a:r>
          </a:p>
        </p:txBody>
      </p:sp>
      <p:sp>
        <p:nvSpPr>
          <p:cNvPr id="7" name="ZoneTexte 6"/>
          <p:cNvSpPr txBox="1"/>
          <p:nvPr/>
        </p:nvSpPr>
        <p:spPr>
          <a:xfrm>
            <a:off x="93132" y="1018924"/>
            <a:ext cx="3098801" cy="5737476"/>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smtClean="0">
                <a:solidFill>
                  <a:schemeClr val="bg1"/>
                </a:solidFill>
                <a:latin typeface="Gill Sans"/>
                <a:cs typeface="Gill Sans"/>
              </a:rPr>
              <a:t>Permettre </a:t>
            </a:r>
            <a:r>
              <a:rPr lang="fr-FR" sz="2000" dirty="0">
                <a:solidFill>
                  <a:schemeClr val="bg1"/>
                </a:solidFill>
                <a:latin typeface="Gill Sans"/>
                <a:cs typeface="Gill Sans"/>
              </a:rPr>
              <a:t>des parcours </a:t>
            </a:r>
            <a:r>
              <a:rPr lang="fr-FR" sz="2000" dirty="0" smtClean="0">
                <a:solidFill>
                  <a:schemeClr val="bg1"/>
                </a:solidFill>
                <a:latin typeface="Gill Sans"/>
                <a:cs typeface="Gill Sans"/>
              </a:rPr>
              <a:t>résidentiels ascendants, </a:t>
            </a:r>
            <a:r>
              <a:rPr lang="fr-FR" sz="2000" dirty="0">
                <a:solidFill>
                  <a:schemeClr val="bg1"/>
                </a:solidFill>
                <a:latin typeface="Gill Sans"/>
                <a:cs typeface="Gill Sans"/>
              </a:rPr>
              <a:t>mais </a:t>
            </a:r>
            <a:r>
              <a:rPr lang="fr-FR" sz="2000" dirty="0" smtClean="0">
                <a:solidFill>
                  <a:schemeClr val="bg1"/>
                </a:solidFill>
                <a:latin typeface="Gill Sans"/>
                <a:cs typeface="Gill Sans"/>
              </a:rPr>
              <a:t>aussi du locatif et de </a:t>
            </a:r>
            <a:r>
              <a:rPr lang="fr-FR" sz="2000" dirty="0">
                <a:solidFill>
                  <a:schemeClr val="bg1"/>
                </a:solidFill>
                <a:latin typeface="Gill Sans"/>
                <a:cs typeface="Gill Sans"/>
              </a:rPr>
              <a:t>l’accession multi-cible (social et </a:t>
            </a:r>
            <a:r>
              <a:rPr lang="fr-FR" sz="2000" dirty="0" smtClean="0">
                <a:solidFill>
                  <a:schemeClr val="bg1"/>
                </a:solidFill>
                <a:latin typeface="Gill Sans"/>
                <a:cs typeface="Gill Sans"/>
              </a:rPr>
              <a:t>libre) </a:t>
            </a:r>
            <a:r>
              <a:rPr lang="fr-FR" sz="2000" dirty="0">
                <a:solidFill>
                  <a:schemeClr val="bg1"/>
                </a:solidFill>
                <a:latin typeface="Gill Sans"/>
                <a:cs typeface="Gill Sans"/>
              </a:rPr>
              <a:t>en lien avec les qualifications et revenus des </a:t>
            </a:r>
            <a:r>
              <a:rPr lang="fr-FR" sz="2000" dirty="0" smtClean="0">
                <a:solidFill>
                  <a:schemeClr val="bg1"/>
                </a:solidFill>
                <a:latin typeface="Gill Sans"/>
                <a:cs typeface="Gill Sans"/>
              </a:rPr>
              <a:t>ménages, et une réponde aux nouvelles aspirations qu’impliquent les changement des modes de vie</a:t>
            </a:r>
          </a:p>
          <a:p>
            <a:pPr>
              <a:spcBef>
                <a:spcPts val="600"/>
              </a:spcBef>
            </a:pPr>
            <a:endParaRPr lang="fr-FR" sz="1600" dirty="0" smtClean="0">
              <a:solidFill>
                <a:schemeClr val="bg1"/>
              </a:solidFill>
              <a:latin typeface="Gill Sans"/>
              <a:cs typeface="Gill Sans"/>
            </a:endParaRPr>
          </a:p>
          <a:p>
            <a:pPr algn="ctr">
              <a:spcBef>
                <a:spcPts val="600"/>
              </a:spcBef>
            </a:pPr>
            <a:r>
              <a:rPr lang="fr-FR" sz="1600" dirty="0" smtClean="0">
                <a:solidFill>
                  <a:schemeClr val="bg1"/>
                </a:solidFill>
                <a:latin typeface="Gill Sans"/>
                <a:cs typeface="Gill Sans"/>
              </a:rPr>
              <a:t>La stratégie économique </a:t>
            </a:r>
            <a:r>
              <a:rPr lang="fr-FR" sz="1600" dirty="0">
                <a:solidFill>
                  <a:schemeClr val="bg1"/>
                </a:solidFill>
                <a:latin typeface="Gill Sans"/>
                <a:cs typeface="Gill Sans"/>
              </a:rPr>
              <a:t>vise à accueillir des cadres comme des </a:t>
            </a:r>
            <a:r>
              <a:rPr lang="fr-FR" sz="1600" dirty="0" smtClean="0">
                <a:solidFill>
                  <a:schemeClr val="bg1"/>
                </a:solidFill>
                <a:latin typeface="Gill Sans"/>
                <a:cs typeface="Gill Sans"/>
              </a:rPr>
              <a:t>employés, des </a:t>
            </a:r>
            <a:r>
              <a:rPr lang="fr-FR" sz="1600" dirty="0">
                <a:solidFill>
                  <a:schemeClr val="bg1"/>
                </a:solidFill>
                <a:latin typeface="Gill Sans"/>
                <a:cs typeface="Gill Sans"/>
              </a:rPr>
              <a:t>jeunes </a:t>
            </a:r>
            <a:r>
              <a:rPr lang="fr-FR" sz="1600" dirty="0" smtClean="0">
                <a:solidFill>
                  <a:schemeClr val="bg1"/>
                </a:solidFill>
                <a:latin typeface="Gill Sans"/>
                <a:cs typeface="Gill Sans"/>
              </a:rPr>
              <a:t>et des familles, en parallèle d’une offre adaptée pour les séniors et leur parcours résidentiel. </a:t>
            </a:r>
            <a:endParaRPr lang="fr-FR" sz="1600" dirty="0">
              <a:solidFill>
                <a:schemeClr val="bg1"/>
              </a:solidFill>
              <a:latin typeface="Gill Sans"/>
              <a:cs typeface="Gill Sans"/>
            </a:endParaRPr>
          </a:p>
          <a:p>
            <a:pPr marL="285750" indent="-285750">
              <a:spcBef>
                <a:spcPts val="600"/>
              </a:spcBef>
              <a:buFont typeface="Arial"/>
              <a:buChar char="•"/>
            </a:pPr>
            <a:endParaRPr lang="fr-FR" sz="2000" dirty="0">
              <a:solidFill>
                <a:schemeClr val="bg1"/>
              </a:solidFill>
              <a:latin typeface="Gill Sans"/>
              <a:cs typeface="Gill Sans"/>
            </a:endParaRPr>
          </a:p>
          <a:p>
            <a:pPr>
              <a:spcBef>
                <a:spcPts val="600"/>
              </a:spcBef>
            </a:pPr>
            <a:endParaRPr lang="fr-FR" sz="2000" dirty="0">
              <a:solidFill>
                <a:schemeClr val="bg1"/>
              </a:solidFill>
              <a:latin typeface="Gill Sans"/>
              <a:cs typeface="Gill Sans"/>
            </a:endParaRPr>
          </a:p>
        </p:txBody>
      </p:sp>
      <p:sp>
        <p:nvSpPr>
          <p:cNvPr id="9" name="ZoneTexte 8"/>
          <p:cNvSpPr txBox="1"/>
          <p:nvPr/>
        </p:nvSpPr>
        <p:spPr>
          <a:xfrm>
            <a:off x="3191933" y="1018924"/>
            <a:ext cx="5884333" cy="5737475"/>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smtClean="0">
                <a:solidFill>
                  <a:srgbClr val="564B5C"/>
                </a:solidFill>
                <a:latin typeface="Gill Sans"/>
                <a:cs typeface="Gill Sans"/>
              </a:rPr>
              <a:t>Diversifier les types de logements </a:t>
            </a:r>
            <a:r>
              <a:rPr lang="fr-FR" sz="1600" dirty="0" smtClean="0">
                <a:solidFill>
                  <a:srgbClr val="564B5C"/>
                </a:solidFill>
                <a:latin typeface="Gill Sans"/>
                <a:cs typeface="Gill Sans"/>
              </a:rPr>
              <a:t>en </a:t>
            </a:r>
            <a:r>
              <a:rPr lang="fr-FR" sz="1600" dirty="0">
                <a:solidFill>
                  <a:srgbClr val="564B5C"/>
                </a:solidFill>
                <a:latin typeface="Gill Sans"/>
                <a:cs typeface="Gill Sans"/>
              </a:rPr>
              <a:t>lien avec les </a:t>
            </a:r>
            <a:r>
              <a:rPr lang="fr-FR" sz="1600" dirty="0" smtClean="0">
                <a:solidFill>
                  <a:srgbClr val="564B5C"/>
                </a:solidFill>
                <a:latin typeface="Gill Sans"/>
                <a:cs typeface="Gill Sans"/>
              </a:rPr>
              <a:t>qualifications et revenus </a:t>
            </a:r>
            <a:r>
              <a:rPr lang="fr-FR" sz="1600" dirty="0">
                <a:solidFill>
                  <a:srgbClr val="564B5C"/>
                </a:solidFill>
                <a:latin typeface="Gill Sans"/>
                <a:cs typeface="Gill Sans"/>
              </a:rPr>
              <a:t>des ménages (employé qualifié, </a:t>
            </a:r>
            <a:r>
              <a:rPr lang="fr-FR" sz="1600" dirty="0" smtClean="0">
                <a:solidFill>
                  <a:srgbClr val="564B5C"/>
                </a:solidFill>
                <a:latin typeface="Gill Sans"/>
                <a:cs typeface="Gill Sans"/>
              </a:rPr>
              <a:t>cadres, séniors…). </a:t>
            </a:r>
            <a:r>
              <a:rPr lang="fr-FR" sz="1600" dirty="0">
                <a:solidFill>
                  <a:srgbClr val="564B5C"/>
                </a:solidFill>
                <a:latin typeface="Gill Sans"/>
                <a:cs typeface="Gill Sans"/>
              </a:rPr>
              <a:t>Cette diversification intègre aussi des </a:t>
            </a:r>
            <a:r>
              <a:rPr lang="fr-FR" sz="1600" dirty="0" smtClean="0">
                <a:solidFill>
                  <a:srgbClr val="564B5C"/>
                </a:solidFill>
                <a:latin typeface="Gill Sans"/>
                <a:cs typeface="Gill Sans"/>
              </a:rPr>
              <a:t>objectifs :  </a:t>
            </a:r>
            <a:endParaRPr lang="fr-FR" sz="1600" dirty="0">
              <a:solidFill>
                <a:srgbClr val="564B5C"/>
              </a:solidFill>
              <a:latin typeface="Gill Sans"/>
              <a:cs typeface="Gill Sans"/>
            </a:endParaRP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de moyens et petits </a:t>
            </a:r>
            <a:r>
              <a:rPr lang="fr-FR" sz="1600" i="1" dirty="0">
                <a:solidFill>
                  <a:srgbClr val="195D72"/>
                </a:solidFill>
                <a:latin typeface="Gill Sans"/>
                <a:cs typeface="Gill Sans"/>
              </a:rPr>
              <a:t>logements, en particulier dans les pôles du SCOT amenés à faciliter l’installation </a:t>
            </a:r>
            <a:r>
              <a:rPr lang="fr-FR" sz="1600" i="1" dirty="0" smtClean="0">
                <a:solidFill>
                  <a:srgbClr val="195D72"/>
                </a:solidFill>
                <a:latin typeface="Gill Sans"/>
                <a:cs typeface="Gill Sans"/>
              </a:rPr>
              <a:t>d’actifs, notamment jeunes ou en début de parcours résidentiel dans le territoire, et à répondre aux besoins de seniors recherchant la proximité des services.</a:t>
            </a:r>
          </a:p>
          <a:p>
            <a:pPr marL="742950" lvl="1" indent="-285750" algn="just">
              <a:lnSpc>
                <a:spcPts val="1760"/>
              </a:lnSpc>
              <a:spcBef>
                <a:spcPts val="600"/>
              </a:spcBef>
              <a:buFont typeface="Arial"/>
              <a:buChar char="•"/>
              <a:tabLst>
                <a:tab pos="627063" algn="l"/>
              </a:tabLst>
            </a:pPr>
            <a:r>
              <a:rPr lang="fr-FR" sz="1600" i="1" dirty="0">
                <a:solidFill>
                  <a:srgbClr val="195D72"/>
                </a:solidFill>
                <a:latin typeface="Gill Sans"/>
                <a:cs typeface="Gill Sans"/>
              </a:rPr>
              <a:t>d</a:t>
            </a:r>
            <a:r>
              <a:rPr lang="fr-FR" sz="1600" i="1" dirty="0" smtClean="0">
                <a:solidFill>
                  <a:srgbClr val="195D72"/>
                </a:solidFill>
                <a:latin typeface="Gill Sans"/>
                <a:cs typeface="Gill Sans"/>
              </a:rPr>
              <a:t>e maintien dans le temps d’une offre de grands </a:t>
            </a:r>
            <a:r>
              <a:rPr lang="fr-FR" sz="1600" i="1" dirty="0">
                <a:solidFill>
                  <a:srgbClr val="195D72"/>
                </a:solidFill>
                <a:latin typeface="Gill Sans"/>
                <a:cs typeface="Gill Sans"/>
              </a:rPr>
              <a:t>logements avec des prestations de qualité dans les centres bien pourvus en services afin de maintenir et de renforcer la présence de familles et </a:t>
            </a:r>
            <a:r>
              <a:rPr lang="fr-FR" sz="1600" i="1" dirty="0" smtClean="0">
                <a:solidFill>
                  <a:srgbClr val="195D72"/>
                </a:solidFill>
                <a:latin typeface="Gill Sans"/>
                <a:cs typeface="Gill Sans"/>
              </a:rPr>
              <a:t>cadres.</a:t>
            </a:r>
            <a:endParaRPr lang="fr-FR" sz="1600" i="1" dirty="0">
              <a:solidFill>
                <a:srgbClr val="195D72"/>
              </a:solidFill>
              <a:latin typeface="Gill Sans"/>
              <a:cs typeface="Gill Sans"/>
            </a:endParaRPr>
          </a:p>
          <a:p>
            <a:pPr marL="285750" lvl="1" indent="-285750" algn="just">
              <a:spcBef>
                <a:spcPts val="1200"/>
              </a:spcBef>
              <a:buFont typeface="Lucida Grande"/>
              <a:buChar char="-"/>
            </a:pPr>
            <a:r>
              <a:rPr lang="fr-FR" sz="1600" b="1" dirty="0">
                <a:solidFill>
                  <a:srgbClr val="564B5C"/>
                </a:solidFill>
                <a:latin typeface="Gill Sans"/>
                <a:cs typeface="Gill Sans"/>
              </a:rPr>
              <a:t>Développer un offre privée conventionnée (locative et en accession</a:t>
            </a:r>
            <a:r>
              <a:rPr lang="fr-FR" sz="1600" b="1" dirty="0" smtClean="0">
                <a:solidFill>
                  <a:srgbClr val="564B5C"/>
                </a:solidFill>
                <a:latin typeface="Gill Sans"/>
                <a:cs typeface="Gill Sans"/>
              </a:rPr>
              <a:t>) </a:t>
            </a:r>
            <a:r>
              <a:rPr lang="fr-FR" sz="1600" dirty="0">
                <a:solidFill>
                  <a:srgbClr val="564B5C"/>
                </a:solidFill>
                <a:latin typeface="Gill Sans"/>
                <a:cs typeface="Gill Sans"/>
              </a:rPr>
              <a:t>de logements </a:t>
            </a:r>
            <a:r>
              <a:rPr lang="fr-FR" sz="1600" dirty="0" smtClean="0">
                <a:solidFill>
                  <a:srgbClr val="564B5C"/>
                </a:solidFill>
                <a:latin typeface="Gill Sans"/>
                <a:cs typeface="Gill Sans"/>
              </a:rPr>
              <a:t>confortables, à </a:t>
            </a:r>
            <a:r>
              <a:rPr lang="fr-FR" sz="1600" dirty="0">
                <a:solidFill>
                  <a:srgbClr val="564B5C"/>
                </a:solidFill>
                <a:latin typeface="Gill Sans"/>
                <a:cs typeface="Gill Sans"/>
              </a:rPr>
              <a:t>prix maitrisés, accessibles aux actifs du territoire et notamment aux </a:t>
            </a:r>
            <a:r>
              <a:rPr lang="fr-FR" sz="1600" dirty="0" smtClean="0">
                <a:solidFill>
                  <a:srgbClr val="564B5C"/>
                </a:solidFill>
                <a:latin typeface="Gill Sans"/>
                <a:cs typeface="Gill Sans"/>
              </a:rPr>
              <a:t>jeunes. </a:t>
            </a:r>
          </a:p>
          <a:p>
            <a:pPr marL="742950" lvl="1" indent="-285750" algn="just">
              <a:lnSpc>
                <a:spcPts val="1760"/>
              </a:lnSpc>
              <a:spcBef>
                <a:spcPts val="600"/>
              </a:spcBef>
              <a:buFont typeface="Arial"/>
              <a:buChar char="•"/>
              <a:tabLst>
                <a:tab pos="627063" algn="l"/>
              </a:tabLst>
            </a:pPr>
            <a:r>
              <a:rPr lang="fr-FR" sz="1600" i="1" dirty="0">
                <a:solidFill>
                  <a:srgbClr val="195D72"/>
                </a:solidFill>
                <a:latin typeface="Gill Sans"/>
                <a:cs typeface="Gill Sans"/>
              </a:rPr>
              <a:t>Le développement d’une offre locative (conventionnée ou non) contribue aussi à répondre à certains profils d’actifs : en transition dans leur parcours résidentiel (avant accession), en lien avec </a:t>
            </a:r>
            <a:r>
              <a:rPr lang="fr-FR" sz="1600" i="1" dirty="0" smtClean="0">
                <a:solidFill>
                  <a:srgbClr val="195D72"/>
                </a:solidFill>
                <a:latin typeface="Gill Sans"/>
                <a:cs typeface="Gill Sans"/>
              </a:rPr>
              <a:t>un mode </a:t>
            </a:r>
            <a:r>
              <a:rPr lang="fr-FR" sz="1600" i="1" dirty="0">
                <a:solidFill>
                  <a:srgbClr val="195D72"/>
                </a:solidFill>
                <a:latin typeface="Gill Sans"/>
                <a:cs typeface="Gill Sans"/>
              </a:rPr>
              <a:t>de vie plus urbain ou une mission professionnelle temporaire sur le territoire (chantier CSNE, cadres de grandes entreprises…,…)</a:t>
            </a:r>
            <a:r>
              <a:rPr lang="fr-FR" sz="1600" i="1" dirty="0" smtClean="0">
                <a:solidFill>
                  <a:srgbClr val="195D72"/>
                </a:solidFill>
                <a:latin typeface="Gill Sans"/>
                <a:cs typeface="Gill Sans"/>
              </a:rPr>
              <a:t>.</a:t>
            </a: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Développer l’offre pour les étudiants, en particulier dans le pôle majeur.</a:t>
            </a:r>
            <a:endParaRPr lang="fr-FR" sz="1600" i="1" dirty="0">
              <a:solidFill>
                <a:srgbClr val="195D72"/>
              </a:solidFill>
              <a:latin typeface="Gill Sans"/>
              <a:cs typeface="Gill Sans"/>
            </a:endParaRPr>
          </a:p>
          <a:p>
            <a:pPr marL="742950" lvl="1" indent="-285750" algn="just">
              <a:lnSpc>
                <a:spcPts val="1760"/>
              </a:lnSpc>
              <a:spcBef>
                <a:spcPts val="600"/>
              </a:spcBef>
              <a:buFont typeface="Arial"/>
              <a:buChar char="•"/>
              <a:tabLst>
                <a:tab pos="627063" algn="l"/>
              </a:tabLst>
            </a:pPr>
            <a:endParaRPr lang="fr-FR" sz="1600" i="1" dirty="0">
              <a:solidFill>
                <a:srgbClr val="195D72"/>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29</a:t>
            </a:fld>
            <a:endParaRPr lang="fr-FR" sz="1000" b="1" dirty="0">
              <a:solidFill>
                <a:schemeClr val="bg1"/>
              </a:solidFill>
            </a:endParaRPr>
          </a:p>
        </p:txBody>
      </p:sp>
    </p:spTree>
    <p:extLst>
      <p:ext uri="{BB962C8B-B14F-4D97-AF65-F5344CB8AC3E}">
        <p14:creationId xmlns:p14="http://schemas.microsoft.com/office/powerpoint/2010/main" val="14437490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30843"/>
          </a:xfrm>
          <a:prstGeom prst="rect">
            <a:avLst/>
          </a:prstGeom>
          <a:solidFill>
            <a:srgbClr val="574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Titre 1"/>
          <p:cNvSpPr txBox="1">
            <a:spLocks/>
          </p:cNvSpPr>
          <p:nvPr/>
        </p:nvSpPr>
        <p:spPr>
          <a:xfrm>
            <a:off x="482600" y="1882108"/>
            <a:ext cx="3654086" cy="2664491"/>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a:lnSpc>
                <a:spcPts val="3380"/>
              </a:lnSpc>
              <a:spcBef>
                <a:spcPts val="0"/>
              </a:spcBef>
            </a:pPr>
            <a:r>
              <a:rPr lang="fr-FR" sz="3200" b="1" dirty="0"/>
              <a:t>I  Positionnement et stratégie du SCOTA, horizon 2039 </a:t>
            </a:r>
            <a:endParaRPr lang="fr-FR" sz="3200" dirty="0">
              <a:latin typeface="Eurostile"/>
              <a:cs typeface="Eurostile"/>
            </a:endParaRPr>
          </a:p>
        </p:txBody>
      </p:sp>
      <p:sp>
        <p:nvSpPr>
          <p:cNvPr id="8" name="Titre 1"/>
          <p:cNvSpPr txBox="1">
            <a:spLocks/>
          </p:cNvSpPr>
          <p:nvPr/>
        </p:nvSpPr>
        <p:spPr>
          <a:xfrm>
            <a:off x="4529667" y="1371600"/>
            <a:ext cx="4495800" cy="4174067"/>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3600" kern="1200">
                <a:solidFill>
                  <a:schemeClr val="bg1"/>
                </a:solidFill>
                <a:latin typeface="Gill Sans"/>
                <a:ea typeface="+mj-ea"/>
                <a:cs typeface="Gill Sans"/>
              </a:defRPr>
            </a:lvl1pPr>
          </a:lstStyle>
          <a:p>
            <a:pPr algn="l">
              <a:spcBef>
                <a:spcPts val="0"/>
              </a:spcBef>
            </a:pPr>
            <a:r>
              <a:rPr lang="fr-FR" sz="2000" b="1" dirty="0"/>
              <a:t>1.1 – Affirmer notre rôle de pôle d’équilibre majeur des Hauts de France pour l’irrigation et le rayonnement du centre de la région</a:t>
            </a:r>
            <a:r>
              <a:rPr lang="fr-FR" sz="2000" dirty="0"/>
              <a:t> </a:t>
            </a:r>
          </a:p>
          <a:p>
            <a:pPr algn="l">
              <a:spcBef>
                <a:spcPts val="0"/>
              </a:spcBef>
            </a:pPr>
            <a:endParaRPr lang="fr-FR" sz="2000" dirty="0"/>
          </a:p>
          <a:p>
            <a:pPr algn="l">
              <a:spcBef>
                <a:spcPts val="0"/>
              </a:spcBef>
            </a:pPr>
            <a:r>
              <a:rPr lang="fr-FR" sz="2000" b="1" dirty="0"/>
              <a:t>1.2 – Fructifier </a:t>
            </a:r>
            <a:r>
              <a:rPr lang="fr-FR" sz="2000" b="1" dirty="0" smtClean="0"/>
              <a:t>notre alliance </a:t>
            </a:r>
            <a:r>
              <a:rPr lang="fr-FR" sz="2000" b="1" dirty="0"/>
              <a:t>inédite de </a:t>
            </a:r>
            <a:r>
              <a:rPr lang="fr-FR" sz="2000" b="1" dirty="0" smtClean="0"/>
              <a:t>l’urbain et du rural, </a:t>
            </a:r>
            <a:r>
              <a:rPr lang="fr-FR" sz="2000" b="1" dirty="0"/>
              <a:t>pour redéployer une attractivité arrageoise globale, métropolitaine et rurale innovante </a:t>
            </a:r>
            <a:endParaRPr lang="fr-FR" sz="2000" dirty="0">
              <a:latin typeface="Eurostile"/>
              <a:cs typeface="Eurostile"/>
            </a:endParaRPr>
          </a:p>
        </p:txBody>
      </p:sp>
      <p:pic>
        <p:nvPicPr>
          <p:cNvPr id="7" name="Image 6"/>
          <p:cNvPicPr>
            <a:picLocks noChangeAspect="1"/>
          </p:cNvPicPr>
          <p:nvPr/>
        </p:nvPicPr>
        <p:blipFill>
          <a:blip r:embed="rId2"/>
          <a:stretch>
            <a:fillRect/>
          </a:stretch>
        </p:blipFill>
        <p:spPr>
          <a:xfrm>
            <a:off x="-3505765" y="2838686"/>
            <a:ext cx="6713043" cy="6693024"/>
          </a:xfrm>
          <a:prstGeom prst="rect">
            <a:avLst/>
          </a:prstGeom>
        </p:spPr>
      </p:pic>
      <p:sp>
        <p:nvSpPr>
          <p:cNvPr id="10" name="Espace réservé du numéro de diapositive 3"/>
          <p:cNvSpPr txBox="1">
            <a:spLocks/>
          </p:cNvSpPr>
          <p:nvPr/>
        </p:nvSpPr>
        <p:spPr>
          <a:xfrm>
            <a:off x="8974666" y="-7827"/>
            <a:ext cx="169334" cy="253360"/>
          </a:xfrm>
          <a:prstGeom prst="rect">
            <a:avLst/>
          </a:prstGeom>
          <a:solidFill>
            <a:schemeClr val="bg1">
              <a:alpha val="47000"/>
            </a:scheme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a:t>
            </a:fld>
            <a:endParaRPr lang="fr-FR" sz="1000" b="1" dirty="0">
              <a:solidFill>
                <a:schemeClr val="bg1"/>
              </a:solidFill>
            </a:endParaRPr>
          </a:p>
        </p:txBody>
      </p:sp>
    </p:spTree>
    <p:extLst>
      <p:ext uri="{BB962C8B-B14F-4D97-AF65-F5344CB8AC3E}">
        <p14:creationId xmlns:p14="http://schemas.microsoft.com/office/powerpoint/2010/main" val="32521051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Une </a:t>
            </a:r>
            <a:r>
              <a:rPr lang="fr-FR" sz="2200" dirty="0"/>
              <a:t>offre de logements valorisant et diversifiant le parc actuel pour fluidifier les parcours résidentiels aux échelles EPCI et SCOTA et fidéliser les ménages sur le territoire </a:t>
            </a:r>
          </a:p>
        </p:txBody>
      </p:sp>
      <p:sp>
        <p:nvSpPr>
          <p:cNvPr id="9" name="ZoneTexte 8"/>
          <p:cNvSpPr txBox="1"/>
          <p:nvPr/>
        </p:nvSpPr>
        <p:spPr>
          <a:xfrm>
            <a:off x="2032001" y="1018924"/>
            <a:ext cx="7044266" cy="5737475"/>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a:solidFill>
                  <a:srgbClr val="564B5C"/>
                </a:solidFill>
                <a:latin typeface="Gill Sans"/>
                <a:cs typeface="Gill Sans"/>
              </a:rPr>
              <a:t>Développer une offre en logements sociaux </a:t>
            </a:r>
            <a:r>
              <a:rPr lang="fr-FR" sz="1600" dirty="0">
                <a:solidFill>
                  <a:srgbClr val="564B5C"/>
                </a:solidFill>
                <a:latin typeface="Gill Sans"/>
                <a:cs typeface="Gill Sans"/>
              </a:rPr>
              <a:t>adaptées aux besoins réels de la demande sociale (et intégrant les exigences légales). Cette offre sera favorisée à proximité des centralités et des services, et donc en particulier dans les pôles du SCOT et les centres-bourgs</a:t>
            </a:r>
            <a:r>
              <a:rPr lang="fr-FR" sz="1600" dirty="0" smtClean="0">
                <a:solidFill>
                  <a:srgbClr val="564B5C"/>
                </a:solidFill>
                <a:latin typeface="Gill Sans"/>
                <a:cs typeface="Gill Sans"/>
              </a:rPr>
              <a:t>. Cela n’exclu pas la place d’une offre en secteur rural plus isolé qui correspond à une certaine demande. </a:t>
            </a:r>
            <a:endParaRPr lang="fr-FR" sz="1600" dirty="0">
              <a:solidFill>
                <a:srgbClr val="564B5C"/>
              </a:solidFill>
              <a:latin typeface="Gill Sans"/>
              <a:cs typeface="Gill Sans"/>
            </a:endParaRPr>
          </a:p>
          <a:p>
            <a:pPr lvl="1" algn="just">
              <a:lnSpc>
                <a:spcPts val="1760"/>
              </a:lnSpc>
              <a:spcBef>
                <a:spcPts val="600"/>
              </a:spcBef>
              <a:tabLst>
                <a:tab pos="627063" algn="l"/>
              </a:tabLst>
            </a:pPr>
            <a:r>
              <a:rPr lang="fr-FR" sz="1600" i="1" dirty="0" smtClean="0">
                <a:solidFill>
                  <a:srgbClr val="195D72"/>
                </a:solidFill>
                <a:latin typeface="Gill Sans"/>
                <a:cs typeface="Gill Sans"/>
              </a:rPr>
              <a:t>Tenir compte : </a:t>
            </a:r>
          </a:p>
          <a:p>
            <a:pPr marL="742950" lvl="1" indent="-285750" algn="just">
              <a:lnSpc>
                <a:spcPts val="1760"/>
              </a:lnSpc>
              <a:spcBef>
                <a:spcPts val="600"/>
              </a:spcBef>
              <a:buFont typeface="Arial"/>
              <a:buChar char="•"/>
              <a:tabLst>
                <a:tab pos="627063" algn="l"/>
              </a:tabLst>
            </a:pPr>
            <a:r>
              <a:rPr lang="fr-FR" sz="1600" i="1" dirty="0">
                <a:solidFill>
                  <a:srgbClr val="195D72"/>
                </a:solidFill>
                <a:latin typeface="Gill Sans"/>
                <a:cs typeface="Gill Sans"/>
              </a:rPr>
              <a:t>des besoins </a:t>
            </a:r>
            <a:r>
              <a:rPr lang="fr-FR" sz="1600" i="1" dirty="0" smtClean="0">
                <a:solidFill>
                  <a:srgbClr val="195D72"/>
                </a:solidFill>
                <a:latin typeface="Gill Sans"/>
                <a:cs typeface="Gill Sans"/>
              </a:rPr>
              <a:t>plus </a:t>
            </a:r>
            <a:r>
              <a:rPr lang="fr-FR" sz="1600" i="1" dirty="0">
                <a:solidFill>
                  <a:srgbClr val="195D72"/>
                </a:solidFill>
                <a:latin typeface="Gill Sans"/>
                <a:cs typeface="Gill Sans"/>
              </a:rPr>
              <a:t>marqués </a:t>
            </a:r>
            <a:r>
              <a:rPr lang="fr-FR" sz="1600" i="1" dirty="0" smtClean="0">
                <a:solidFill>
                  <a:srgbClr val="195D72"/>
                </a:solidFill>
                <a:latin typeface="Gill Sans"/>
                <a:cs typeface="Gill Sans"/>
              </a:rPr>
              <a:t>de petits et moyens logements, </a:t>
            </a:r>
            <a:r>
              <a:rPr lang="fr-FR" sz="1600" i="1" dirty="0">
                <a:solidFill>
                  <a:srgbClr val="195D72"/>
                </a:solidFill>
                <a:latin typeface="Gill Sans"/>
                <a:cs typeface="Gill Sans"/>
              </a:rPr>
              <a:t>qui répondent notamment à la demande </a:t>
            </a:r>
            <a:r>
              <a:rPr lang="fr-FR" sz="1600" i="1" dirty="0" smtClean="0">
                <a:solidFill>
                  <a:srgbClr val="195D72"/>
                </a:solidFill>
                <a:latin typeface="Gill Sans"/>
                <a:cs typeface="Gill Sans"/>
              </a:rPr>
              <a:t>de </a:t>
            </a:r>
            <a:r>
              <a:rPr lang="fr-FR" sz="1600" i="1" dirty="0">
                <a:solidFill>
                  <a:srgbClr val="195D72"/>
                </a:solidFill>
                <a:latin typeface="Gill Sans"/>
                <a:cs typeface="Gill Sans"/>
              </a:rPr>
              <a:t>dé-</a:t>
            </a:r>
            <a:r>
              <a:rPr lang="fr-FR" sz="1600" i="1" dirty="0" err="1">
                <a:solidFill>
                  <a:srgbClr val="195D72"/>
                </a:solidFill>
                <a:latin typeface="Gill Sans"/>
                <a:cs typeface="Gill Sans"/>
              </a:rPr>
              <a:t>cohabitants</a:t>
            </a:r>
            <a:r>
              <a:rPr lang="fr-FR" sz="1600" i="1" dirty="0">
                <a:solidFill>
                  <a:srgbClr val="195D72"/>
                </a:solidFill>
                <a:latin typeface="Gill Sans"/>
                <a:cs typeface="Gill Sans"/>
              </a:rPr>
              <a:t> et </a:t>
            </a:r>
            <a:r>
              <a:rPr lang="fr-FR" sz="1600" i="1" dirty="0" smtClean="0">
                <a:solidFill>
                  <a:srgbClr val="195D72"/>
                </a:solidFill>
                <a:latin typeface="Gill Sans"/>
                <a:cs typeface="Gill Sans"/>
              </a:rPr>
              <a:t>de personnes </a:t>
            </a:r>
            <a:r>
              <a:rPr lang="fr-FR" sz="1600" i="1" dirty="0">
                <a:solidFill>
                  <a:srgbClr val="195D72"/>
                </a:solidFill>
                <a:latin typeface="Gill Sans"/>
                <a:cs typeface="Gill Sans"/>
              </a:rPr>
              <a:t>âgées</a:t>
            </a:r>
            <a:r>
              <a:rPr lang="fr-FR" sz="1600" i="1" dirty="0" smtClean="0">
                <a:solidFill>
                  <a:srgbClr val="195D72"/>
                </a:solidFill>
                <a:latin typeface="Gill Sans"/>
                <a:cs typeface="Gill Sans"/>
              </a:rPr>
              <a:t>.</a:t>
            </a:r>
          </a:p>
          <a:p>
            <a:pPr marL="742950" lvl="1" indent="-285750" algn="just">
              <a:lnSpc>
                <a:spcPts val="1760"/>
              </a:lnSpc>
              <a:spcBef>
                <a:spcPts val="600"/>
              </a:spcBef>
              <a:buFont typeface="Arial"/>
              <a:buChar char="•"/>
              <a:tabLst>
                <a:tab pos="627063" algn="l"/>
              </a:tabLst>
            </a:pPr>
            <a:r>
              <a:rPr lang="fr-FR" sz="1600" i="1" dirty="0">
                <a:solidFill>
                  <a:srgbClr val="195D72"/>
                </a:solidFill>
                <a:latin typeface="Gill Sans"/>
                <a:cs typeface="Gill Sans"/>
              </a:rPr>
              <a:t>des besoins </a:t>
            </a:r>
            <a:r>
              <a:rPr lang="fr-FR" sz="1600" i="1" dirty="0" smtClean="0">
                <a:solidFill>
                  <a:srgbClr val="195D72"/>
                </a:solidFill>
                <a:latin typeface="Gill Sans"/>
                <a:cs typeface="Gill Sans"/>
              </a:rPr>
              <a:t>pour les ménages les plus précarisés.</a:t>
            </a:r>
          </a:p>
          <a:p>
            <a:pPr marL="742950" lvl="1" indent="-285750" algn="just">
              <a:lnSpc>
                <a:spcPts val="1760"/>
              </a:lnSpc>
              <a:spcBef>
                <a:spcPts val="600"/>
              </a:spcBef>
              <a:buFont typeface="Arial"/>
              <a:buChar char="•"/>
              <a:tabLst>
                <a:tab pos="627063" algn="l"/>
              </a:tabLst>
            </a:pPr>
            <a:r>
              <a:rPr lang="fr-FR" sz="1600" i="1" dirty="0">
                <a:solidFill>
                  <a:srgbClr val="195D72"/>
                </a:solidFill>
                <a:latin typeface="Gill Sans"/>
                <a:cs typeface="Gill Sans"/>
              </a:rPr>
              <a:t>d</a:t>
            </a:r>
            <a:r>
              <a:rPr lang="fr-FR" sz="1600" i="1" dirty="0" smtClean="0">
                <a:solidFill>
                  <a:srgbClr val="195D72"/>
                </a:solidFill>
                <a:latin typeface="Gill Sans"/>
                <a:cs typeface="Gill Sans"/>
              </a:rPr>
              <a:t>es opportunités de développer des programmes intergénérationnels.</a:t>
            </a:r>
          </a:p>
          <a:p>
            <a:pPr marL="285750" lvl="1" indent="-285750" algn="just">
              <a:spcBef>
                <a:spcPts val="1200"/>
              </a:spcBef>
              <a:buFont typeface="Lucida Grande"/>
              <a:buChar char="-"/>
            </a:pPr>
            <a:r>
              <a:rPr lang="fr-FR" sz="1600" b="1" dirty="0" smtClean="0">
                <a:solidFill>
                  <a:srgbClr val="564B5C"/>
                </a:solidFill>
                <a:latin typeface="Gill Sans"/>
                <a:cs typeface="Gill Sans"/>
              </a:rPr>
              <a:t>Soutenir une </a:t>
            </a:r>
            <a:r>
              <a:rPr lang="fr-FR" sz="1600" b="1" dirty="0">
                <a:solidFill>
                  <a:srgbClr val="564B5C"/>
                </a:solidFill>
                <a:latin typeface="Gill Sans"/>
                <a:cs typeface="Gill Sans"/>
              </a:rPr>
              <a:t>réponse adaptée aux besoins des publics spécifiques </a:t>
            </a:r>
            <a:r>
              <a:rPr lang="fr-FR" sz="1600" dirty="0">
                <a:solidFill>
                  <a:srgbClr val="564B5C"/>
                </a:solidFill>
                <a:latin typeface="Gill Sans"/>
                <a:cs typeface="Gill Sans"/>
              </a:rPr>
              <a:t>: personnes en difficulté́, personnes à mobilité́ réduite</a:t>
            </a:r>
            <a:r>
              <a:rPr lang="fr-FR" sz="1600" dirty="0" smtClean="0">
                <a:solidFill>
                  <a:srgbClr val="564B5C"/>
                </a:solidFill>
                <a:latin typeface="Gill Sans"/>
                <a:cs typeface="Gill Sans"/>
              </a:rPr>
              <a:t>, </a:t>
            </a:r>
            <a:r>
              <a:rPr lang="fr-FR" sz="1600" dirty="0">
                <a:solidFill>
                  <a:srgbClr val="564B5C"/>
                </a:solidFill>
                <a:latin typeface="Gill Sans"/>
                <a:cs typeface="Gill Sans"/>
              </a:rPr>
              <a:t>jeunes </a:t>
            </a:r>
            <a:r>
              <a:rPr lang="fr-FR" sz="1600" dirty="0" smtClean="0">
                <a:solidFill>
                  <a:srgbClr val="564B5C"/>
                </a:solidFill>
                <a:latin typeface="Gill Sans"/>
                <a:cs typeface="Gill Sans"/>
              </a:rPr>
              <a:t>travailleurs, </a:t>
            </a:r>
            <a:r>
              <a:rPr lang="fr-FR" sz="1600" dirty="0">
                <a:solidFill>
                  <a:srgbClr val="564B5C"/>
                </a:solidFill>
                <a:latin typeface="Gill Sans"/>
                <a:cs typeface="Gill Sans"/>
              </a:rPr>
              <a:t>gens du voyage, travailleurs </a:t>
            </a:r>
            <a:r>
              <a:rPr lang="fr-FR" sz="1600" dirty="0" smtClean="0">
                <a:solidFill>
                  <a:srgbClr val="564B5C"/>
                </a:solidFill>
                <a:latin typeface="Gill Sans"/>
                <a:cs typeface="Gill Sans"/>
              </a:rPr>
              <a:t>saisonniers </a:t>
            </a:r>
            <a:endParaRPr lang="fr-FR" sz="1600" dirty="0">
              <a:solidFill>
                <a:srgbClr val="564B5C"/>
              </a:solidFill>
              <a:latin typeface="Gill Sans"/>
              <a:cs typeface="Gill Sans"/>
            </a:endParaRPr>
          </a:p>
          <a:p>
            <a:pPr marL="285750" lvl="1" indent="-285750" algn="just">
              <a:spcBef>
                <a:spcPts val="1200"/>
              </a:spcBef>
              <a:buFont typeface="Lucida Grande"/>
              <a:buChar char="-"/>
            </a:pPr>
            <a:r>
              <a:rPr lang="fr-FR" sz="1600" b="1" dirty="0" smtClean="0">
                <a:solidFill>
                  <a:srgbClr val="564B5C"/>
                </a:solidFill>
                <a:latin typeface="Gill Sans"/>
                <a:cs typeface="Gill Sans"/>
              </a:rPr>
              <a:t>Assurer une offre attractive et diversifiée pour les personnes âgées, en ville et à la campagne, </a:t>
            </a:r>
            <a:r>
              <a:rPr lang="fr-FR" sz="1600" dirty="0" smtClean="0">
                <a:solidFill>
                  <a:srgbClr val="564B5C"/>
                </a:solidFill>
                <a:latin typeface="Gill Sans"/>
                <a:cs typeface="Gill Sans"/>
              </a:rPr>
              <a:t>qui s’articule avec une politique de maintien à domicile. Poursuivre une politique de « bien vieillir à la campagne » appelle notamment à :</a:t>
            </a: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soutenir </a:t>
            </a:r>
            <a:r>
              <a:rPr lang="fr-FR" sz="1600" i="1" dirty="0">
                <a:solidFill>
                  <a:srgbClr val="195D72"/>
                </a:solidFill>
                <a:latin typeface="Gill Sans"/>
                <a:cs typeface="Gill Sans"/>
              </a:rPr>
              <a:t>la présence d’une offre de </a:t>
            </a:r>
            <a:r>
              <a:rPr lang="fr-FR" sz="1600" i="1" dirty="0" err="1">
                <a:solidFill>
                  <a:srgbClr val="195D72"/>
                </a:solidFill>
                <a:latin typeface="Gill Sans"/>
                <a:cs typeface="Gill Sans"/>
              </a:rPr>
              <a:t>Marpa</a:t>
            </a:r>
            <a:r>
              <a:rPr lang="fr-FR" sz="1600" i="1" dirty="0">
                <a:solidFill>
                  <a:srgbClr val="195D72"/>
                </a:solidFill>
                <a:latin typeface="Gill Sans"/>
                <a:cs typeface="Gill Sans"/>
              </a:rPr>
              <a:t>, de logements regroupés attractifs pour seniors non dépendants (béguinage…), de structures conviviales favorisant aussi la mixité </a:t>
            </a:r>
            <a:r>
              <a:rPr lang="fr-FR" sz="1600" i="1" dirty="0" smtClean="0">
                <a:solidFill>
                  <a:srgbClr val="195D72"/>
                </a:solidFill>
                <a:latin typeface="Gill Sans"/>
                <a:cs typeface="Gill Sans"/>
              </a:rPr>
              <a:t>générationnelle.</a:t>
            </a: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Prendre en compte plus largement les enjeux d’accès au soin et à la santé.</a:t>
            </a:r>
          </a:p>
        </p:txBody>
      </p:sp>
      <p:sp>
        <p:nvSpPr>
          <p:cNvPr id="6" name="ZoneTexte 5"/>
          <p:cNvSpPr txBox="1"/>
          <p:nvPr/>
        </p:nvSpPr>
        <p:spPr>
          <a:xfrm>
            <a:off x="93133" y="3426382"/>
            <a:ext cx="1938868" cy="942418"/>
          </a:xfrm>
          <a:prstGeom prst="rect">
            <a:avLst/>
          </a:prstGeom>
          <a:solidFill>
            <a:srgbClr val="195D72"/>
          </a:solidFill>
        </p:spPr>
        <p:txBody>
          <a:bodyPr wrap="square" rtlCol="0" anchor="ctr">
            <a:noAutofit/>
          </a:bodyPr>
          <a:lstStyle/>
          <a:p>
            <a:pPr algn="ctr">
              <a:spcBef>
                <a:spcPts val="600"/>
              </a:spcBef>
            </a:pPr>
            <a:r>
              <a:rPr lang="fr-FR" sz="2800" i="1" dirty="0" smtClean="0">
                <a:solidFill>
                  <a:schemeClr val="bg1"/>
                </a:solidFill>
                <a:latin typeface="Gill Sans"/>
                <a:cs typeface="Gill Sans"/>
              </a:rPr>
              <a:t>Suite</a:t>
            </a:r>
            <a:endParaRPr lang="fr-FR" sz="2000" i="1" dirty="0">
              <a:solidFill>
                <a:schemeClr val="bg1"/>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30</a:t>
            </a:fld>
            <a:endParaRPr lang="fr-FR" sz="1000" b="1" dirty="0">
              <a:solidFill>
                <a:schemeClr val="bg1"/>
              </a:solidFill>
            </a:endParaRPr>
          </a:p>
        </p:txBody>
      </p:sp>
    </p:spTree>
    <p:extLst>
      <p:ext uri="{BB962C8B-B14F-4D97-AF65-F5344CB8AC3E}">
        <p14:creationId xmlns:p14="http://schemas.microsoft.com/office/powerpoint/2010/main" val="24613312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Une </a:t>
            </a:r>
            <a:r>
              <a:rPr lang="fr-FR" sz="2200" dirty="0"/>
              <a:t>offre de logements valorisant et diversifiant le parc actuel pour fluidifier les parcours résidentiels aux échelles EPCI et SCOTA et fidéliser les ménages sur le territoire </a:t>
            </a:r>
          </a:p>
        </p:txBody>
      </p:sp>
      <p:sp>
        <p:nvSpPr>
          <p:cNvPr id="9" name="ZoneTexte 8"/>
          <p:cNvSpPr txBox="1"/>
          <p:nvPr/>
        </p:nvSpPr>
        <p:spPr>
          <a:xfrm>
            <a:off x="2413001" y="1018924"/>
            <a:ext cx="6663265" cy="5737475"/>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smtClean="0">
                <a:solidFill>
                  <a:srgbClr val="564B5C"/>
                </a:solidFill>
                <a:latin typeface="Gill Sans"/>
                <a:cs typeface="Gill Sans"/>
              </a:rPr>
              <a:t>Améliorer l’utilisation du parc existant</a:t>
            </a:r>
            <a:r>
              <a:rPr lang="fr-FR" sz="1600" dirty="0" smtClean="0">
                <a:solidFill>
                  <a:srgbClr val="564B5C"/>
                </a:solidFill>
                <a:latin typeface="Gill Sans"/>
                <a:cs typeface="Gill Sans"/>
              </a:rPr>
              <a:t>. Cet objectif implique  d’associer les acteurs privés et publics pour </a:t>
            </a:r>
            <a:r>
              <a:rPr lang="fr-FR" sz="1600" dirty="0">
                <a:solidFill>
                  <a:srgbClr val="564B5C"/>
                </a:solidFill>
                <a:latin typeface="Gill Sans"/>
                <a:cs typeface="Gill Sans"/>
              </a:rPr>
              <a:t>faciliter </a:t>
            </a:r>
            <a:r>
              <a:rPr lang="fr-FR" sz="1600" dirty="0" smtClean="0">
                <a:solidFill>
                  <a:srgbClr val="564B5C"/>
                </a:solidFill>
                <a:latin typeface="Gill Sans"/>
                <a:cs typeface="Gill Sans"/>
              </a:rPr>
              <a:t>les évolutions </a:t>
            </a:r>
            <a:r>
              <a:rPr lang="fr-FR" sz="1600" dirty="0">
                <a:solidFill>
                  <a:srgbClr val="564B5C"/>
                </a:solidFill>
                <a:latin typeface="Gill Sans"/>
                <a:cs typeface="Gill Sans"/>
              </a:rPr>
              <a:t>d’usages et la </a:t>
            </a:r>
            <a:r>
              <a:rPr lang="fr-FR" sz="1600" dirty="0" smtClean="0">
                <a:solidFill>
                  <a:srgbClr val="564B5C"/>
                </a:solidFill>
                <a:latin typeface="Gill Sans"/>
                <a:cs typeface="Gill Sans"/>
              </a:rPr>
              <a:t>fluidité́ </a:t>
            </a:r>
            <a:r>
              <a:rPr lang="fr-FR" sz="1600" dirty="0">
                <a:solidFill>
                  <a:srgbClr val="564B5C"/>
                </a:solidFill>
                <a:latin typeface="Gill Sans"/>
                <a:cs typeface="Gill Sans"/>
              </a:rPr>
              <a:t>du </a:t>
            </a:r>
            <a:r>
              <a:rPr lang="fr-FR" sz="1600" dirty="0" smtClean="0">
                <a:solidFill>
                  <a:srgbClr val="564B5C"/>
                </a:solidFill>
                <a:latin typeface="Gill Sans"/>
                <a:cs typeface="Gill Sans"/>
              </a:rPr>
              <a:t>parc. Il faut donc favoriser :</a:t>
            </a:r>
            <a:endParaRPr lang="fr-FR" sz="1600" dirty="0">
              <a:solidFill>
                <a:srgbClr val="564B5C"/>
              </a:solidFill>
              <a:latin typeface="Gill Sans"/>
              <a:cs typeface="Gill Sans"/>
            </a:endParaRP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La résorption </a:t>
            </a:r>
            <a:r>
              <a:rPr lang="fr-FR" sz="1600" i="1" dirty="0">
                <a:solidFill>
                  <a:srgbClr val="195D72"/>
                </a:solidFill>
                <a:latin typeface="Gill Sans"/>
                <a:cs typeface="Gill Sans"/>
              </a:rPr>
              <a:t>des logements vacants </a:t>
            </a:r>
            <a:r>
              <a:rPr lang="fr-FR" sz="1600" i="1" dirty="0" smtClean="0">
                <a:solidFill>
                  <a:srgbClr val="195D72"/>
                </a:solidFill>
                <a:latin typeface="Gill Sans"/>
                <a:cs typeface="Gill Sans"/>
              </a:rPr>
              <a:t>; </a:t>
            </a:r>
            <a:endParaRPr lang="fr-FR" sz="1600" i="1" dirty="0">
              <a:solidFill>
                <a:srgbClr val="195D72"/>
              </a:solidFill>
              <a:latin typeface="Gill Sans"/>
              <a:cs typeface="Gill Sans"/>
            </a:endParaRPr>
          </a:p>
          <a:p>
            <a:pPr marL="742950" lvl="1" indent="-285750" algn="just">
              <a:lnSpc>
                <a:spcPts val="1760"/>
              </a:lnSpc>
              <a:spcBef>
                <a:spcPts val="600"/>
              </a:spcBef>
              <a:buFont typeface="Arial"/>
              <a:buChar char="•"/>
              <a:tabLst>
                <a:tab pos="627063" algn="l"/>
              </a:tabLst>
            </a:pPr>
            <a:r>
              <a:rPr lang="fr-FR" sz="1600" i="1" dirty="0">
                <a:solidFill>
                  <a:srgbClr val="195D72"/>
                </a:solidFill>
                <a:latin typeface="Gill Sans"/>
                <a:cs typeface="Gill Sans"/>
              </a:rPr>
              <a:t>La </a:t>
            </a:r>
            <a:r>
              <a:rPr lang="fr-FR" sz="1600" i="1" dirty="0" smtClean="0">
                <a:solidFill>
                  <a:srgbClr val="195D72"/>
                </a:solidFill>
                <a:latin typeface="Gill Sans"/>
                <a:cs typeface="Gill Sans"/>
              </a:rPr>
              <a:t>rénovation/requalification et </a:t>
            </a:r>
            <a:r>
              <a:rPr lang="fr-FR" sz="1600" i="1" dirty="0">
                <a:solidFill>
                  <a:srgbClr val="195D72"/>
                </a:solidFill>
                <a:latin typeface="Gill Sans"/>
                <a:cs typeface="Gill Sans"/>
              </a:rPr>
              <a:t>mise aux normes </a:t>
            </a:r>
            <a:r>
              <a:rPr lang="fr-FR" sz="1600" i="1" dirty="0" smtClean="0">
                <a:solidFill>
                  <a:srgbClr val="195D72"/>
                </a:solidFill>
                <a:latin typeface="Gill Sans"/>
                <a:cs typeface="Gill Sans"/>
              </a:rPr>
              <a:t>énergétiques, </a:t>
            </a:r>
            <a:r>
              <a:rPr lang="fr-FR" sz="1600" i="1" dirty="0">
                <a:solidFill>
                  <a:srgbClr val="195D72"/>
                </a:solidFill>
                <a:latin typeface="Gill Sans"/>
                <a:cs typeface="Gill Sans"/>
              </a:rPr>
              <a:t>dans le cadre des politiques </a:t>
            </a:r>
            <a:r>
              <a:rPr lang="fr-FR" sz="1600" i="1" dirty="0" smtClean="0">
                <a:solidFill>
                  <a:srgbClr val="195D72"/>
                </a:solidFill>
                <a:latin typeface="Gill Sans"/>
                <a:cs typeface="Gill Sans"/>
              </a:rPr>
              <a:t>énergétiques relayées </a:t>
            </a:r>
            <a:r>
              <a:rPr lang="fr-FR" sz="1600" i="1" dirty="0">
                <a:solidFill>
                  <a:srgbClr val="195D72"/>
                </a:solidFill>
                <a:latin typeface="Gill Sans"/>
                <a:cs typeface="Gill Sans"/>
              </a:rPr>
              <a:t>par l’urbanisme ; </a:t>
            </a:r>
            <a:endParaRPr lang="fr-FR" sz="1600" i="1" dirty="0" smtClean="0">
              <a:solidFill>
                <a:srgbClr val="195D72"/>
              </a:solidFill>
              <a:latin typeface="Gill Sans"/>
              <a:cs typeface="Gill Sans"/>
            </a:endParaRP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La rénovation / division du bâti ancien traditionnel, notamment en secteur rural pour à la fois continuer à faire vivre ce patrimoine et diversifier l’offre de logements ;</a:t>
            </a:r>
            <a:endParaRPr lang="fr-FR" sz="1600" i="1" dirty="0">
              <a:solidFill>
                <a:srgbClr val="195D72"/>
              </a:solidFill>
              <a:latin typeface="Gill Sans"/>
              <a:cs typeface="Gill Sans"/>
            </a:endParaRP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La </a:t>
            </a:r>
            <a:r>
              <a:rPr lang="fr-FR" sz="1600" i="1" dirty="0">
                <a:solidFill>
                  <a:srgbClr val="195D72"/>
                </a:solidFill>
                <a:latin typeface="Gill Sans"/>
                <a:cs typeface="Gill Sans"/>
              </a:rPr>
              <a:t>densification </a:t>
            </a:r>
            <a:r>
              <a:rPr lang="fr-FR" sz="1600" i="1" dirty="0" smtClean="0">
                <a:solidFill>
                  <a:srgbClr val="195D72"/>
                </a:solidFill>
                <a:latin typeface="Gill Sans"/>
                <a:cs typeface="Gill Sans"/>
              </a:rPr>
              <a:t>raisonnée </a:t>
            </a:r>
            <a:r>
              <a:rPr lang="fr-FR" sz="1600" i="1" dirty="0">
                <a:solidFill>
                  <a:srgbClr val="195D72"/>
                </a:solidFill>
                <a:latin typeface="Gill Sans"/>
                <a:cs typeface="Gill Sans"/>
              </a:rPr>
              <a:t>(</a:t>
            </a:r>
            <a:r>
              <a:rPr lang="fr-FR" sz="1600" i="1" dirty="0" smtClean="0">
                <a:solidFill>
                  <a:srgbClr val="195D72"/>
                </a:solidFill>
                <a:latin typeface="Gill Sans"/>
                <a:cs typeface="Gill Sans"/>
              </a:rPr>
              <a:t>BIMBY)</a:t>
            </a:r>
            <a:r>
              <a:rPr lang="fr-FR" sz="1600" i="1" dirty="0">
                <a:solidFill>
                  <a:srgbClr val="195D72"/>
                </a:solidFill>
                <a:latin typeface="Gill Sans"/>
                <a:cs typeface="Gill Sans"/>
              </a:rPr>
              <a:t>, notamment dans le tissu pavillonnaire </a:t>
            </a:r>
            <a:r>
              <a:rPr lang="fr-FR" sz="1600" i="1" dirty="0" smtClean="0">
                <a:solidFill>
                  <a:srgbClr val="195D72"/>
                </a:solidFill>
                <a:latin typeface="Gill Sans"/>
                <a:cs typeface="Gill Sans"/>
              </a:rPr>
              <a:t>existant, et à la campagne pour faciliter aussi les projets solidaires et intergénérationnels </a:t>
            </a:r>
            <a:r>
              <a:rPr lang="fr-FR" sz="1600" i="1" dirty="0">
                <a:solidFill>
                  <a:srgbClr val="195D72"/>
                </a:solidFill>
                <a:latin typeface="Gill Sans"/>
                <a:cs typeface="Gill Sans"/>
              </a:rPr>
              <a:t>; </a:t>
            </a:r>
          </a:p>
          <a:p>
            <a:pPr marL="742950" lvl="1" indent="-285750" algn="just">
              <a:lnSpc>
                <a:spcPts val="1760"/>
              </a:lnSpc>
              <a:spcBef>
                <a:spcPts val="600"/>
              </a:spcBef>
              <a:buFont typeface="Arial"/>
              <a:buChar char="•"/>
              <a:tabLst>
                <a:tab pos="627063" algn="l"/>
              </a:tabLst>
            </a:pPr>
            <a:r>
              <a:rPr lang="fr-FR" sz="1600" i="1" dirty="0" smtClean="0">
                <a:solidFill>
                  <a:srgbClr val="195D72"/>
                </a:solidFill>
                <a:latin typeface="Gill Sans"/>
                <a:cs typeface="Gill Sans"/>
              </a:rPr>
              <a:t>L’</a:t>
            </a:r>
            <a:r>
              <a:rPr lang="fr-FR" sz="1600" i="1" dirty="0">
                <a:solidFill>
                  <a:srgbClr val="195D72"/>
                </a:solidFill>
                <a:latin typeface="Gill Sans"/>
                <a:cs typeface="Gill Sans"/>
              </a:rPr>
              <a:t>é</a:t>
            </a:r>
            <a:r>
              <a:rPr lang="fr-FR" sz="1600" i="1" dirty="0" smtClean="0">
                <a:solidFill>
                  <a:srgbClr val="195D72"/>
                </a:solidFill>
                <a:latin typeface="Gill Sans"/>
                <a:cs typeface="Gill Sans"/>
              </a:rPr>
              <a:t>volution </a:t>
            </a:r>
            <a:r>
              <a:rPr lang="fr-FR" sz="1600" i="1" dirty="0">
                <a:solidFill>
                  <a:srgbClr val="195D72"/>
                </a:solidFill>
                <a:latin typeface="Gill Sans"/>
                <a:cs typeface="Gill Sans"/>
              </a:rPr>
              <a:t>du cadre </a:t>
            </a:r>
            <a:r>
              <a:rPr lang="fr-FR" sz="1600" i="1" dirty="0" smtClean="0">
                <a:solidFill>
                  <a:srgbClr val="195D72"/>
                </a:solidFill>
                <a:latin typeface="Gill Sans"/>
                <a:cs typeface="Gill Sans"/>
              </a:rPr>
              <a:t>bâti </a:t>
            </a:r>
            <a:r>
              <a:rPr lang="fr-FR" sz="1600" i="1" dirty="0">
                <a:solidFill>
                  <a:srgbClr val="195D72"/>
                </a:solidFill>
                <a:latin typeface="Gill Sans"/>
                <a:cs typeface="Gill Sans"/>
              </a:rPr>
              <a:t>pour s’adapter aux besoins des </a:t>
            </a:r>
            <a:r>
              <a:rPr lang="fr-FR" sz="1600" i="1" dirty="0" smtClean="0">
                <a:solidFill>
                  <a:srgbClr val="195D72"/>
                </a:solidFill>
                <a:latin typeface="Gill Sans"/>
                <a:cs typeface="Gill Sans"/>
              </a:rPr>
              <a:t>ménages </a:t>
            </a:r>
            <a:r>
              <a:rPr lang="fr-FR" sz="1600" i="1" dirty="0">
                <a:solidFill>
                  <a:srgbClr val="195D72"/>
                </a:solidFill>
                <a:latin typeface="Gill Sans"/>
                <a:cs typeface="Gill Sans"/>
              </a:rPr>
              <a:t>(extensions et adjonctions lorsque cela est possible) ; </a:t>
            </a:r>
          </a:p>
          <a:p>
            <a:pPr marL="742950" lvl="1" indent="-285750" algn="just">
              <a:lnSpc>
                <a:spcPts val="1760"/>
              </a:lnSpc>
              <a:spcBef>
                <a:spcPts val="600"/>
              </a:spcBef>
              <a:buFont typeface="Arial"/>
              <a:buChar char="•"/>
              <a:tabLst>
                <a:tab pos="627063" algn="l"/>
              </a:tabLst>
            </a:pPr>
            <a:r>
              <a:rPr lang="fr-FR" sz="1600" i="1" dirty="0">
                <a:solidFill>
                  <a:srgbClr val="195D72"/>
                </a:solidFill>
                <a:latin typeface="Gill Sans"/>
                <a:cs typeface="Gill Sans"/>
              </a:rPr>
              <a:t>L’adaptation au vieillissement (immobilier, </a:t>
            </a:r>
            <a:r>
              <a:rPr lang="fr-FR" sz="1600" i="1" dirty="0" smtClean="0">
                <a:solidFill>
                  <a:srgbClr val="195D72"/>
                </a:solidFill>
                <a:latin typeface="Gill Sans"/>
                <a:cs typeface="Gill Sans"/>
              </a:rPr>
              <a:t>aménagement intérieur </a:t>
            </a:r>
            <a:r>
              <a:rPr lang="fr-FR" sz="1600" i="1" dirty="0">
                <a:solidFill>
                  <a:srgbClr val="195D72"/>
                </a:solidFill>
                <a:latin typeface="Gill Sans"/>
                <a:cs typeface="Gill Sans"/>
              </a:rPr>
              <a:t>et </a:t>
            </a:r>
            <a:r>
              <a:rPr lang="fr-FR" sz="1600" i="1" dirty="0" smtClean="0">
                <a:solidFill>
                  <a:srgbClr val="195D72"/>
                </a:solidFill>
                <a:latin typeface="Gill Sans"/>
                <a:cs typeface="Gill Sans"/>
              </a:rPr>
              <a:t>extérieur, </a:t>
            </a:r>
            <a:r>
              <a:rPr lang="fr-FR" sz="1600" i="1" dirty="0">
                <a:solidFill>
                  <a:srgbClr val="195D72"/>
                </a:solidFill>
                <a:latin typeface="Gill Sans"/>
                <a:cs typeface="Gill Sans"/>
              </a:rPr>
              <a:t>services). </a:t>
            </a:r>
            <a:endParaRPr lang="fr-FR" sz="1600" i="1" dirty="0" smtClean="0">
              <a:solidFill>
                <a:srgbClr val="195D72"/>
              </a:solidFill>
              <a:latin typeface="Gill Sans"/>
              <a:cs typeface="Gill Sans"/>
            </a:endParaRPr>
          </a:p>
          <a:p>
            <a:pPr marL="742950" lvl="1" indent="-285750" algn="just">
              <a:lnSpc>
                <a:spcPts val="1760"/>
              </a:lnSpc>
              <a:spcBef>
                <a:spcPts val="600"/>
              </a:spcBef>
              <a:buFont typeface="Arial"/>
              <a:buChar char="•"/>
              <a:tabLst>
                <a:tab pos="627063" algn="l"/>
              </a:tabLst>
            </a:pPr>
            <a:endParaRPr lang="fr-FR" sz="1600" i="1" dirty="0">
              <a:solidFill>
                <a:srgbClr val="195D72"/>
              </a:solidFill>
              <a:latin typeface="Gill Sans"/>
              <a:cs typeface="Gill Sans"/>
            </a:endParaRPr>
          </a:p>
          <a:p>
            <a:pPr marL="285750" lvl="1" indent="-285750" algn="just">
              <a:spcBef>
                <a:spcPts val="1200"/>
              </a:spcBef>
              <a:buFont typeface="Lucida Grande"/>
              <a:buChar char="-"/>
            </a:pPr>
            <a:r>
              <a:rPr lang="fr-FR" sz="1600" b="1" dirty="0" smtClean="0">
                <a:solidFill>
                  <a:srgbClr val="564B5C"/>
                </a:solidFill>
                <a:latin typeface="Gill Sans"/>
                <a:cs typeface="Gill Sans"/>
              </a:rPr>
              <a:t>Créer </a:t>
            </a:r>
            <a:r>
              <a:rPr lang="fr-FR" sz="1600" b="1" dirty="0">
                <a:solidFill>
                  <a:srgbClr val="564B5C"/>
                </a:solidFill>
                <a:latin typeface="Gill Sans"/>
                <a:cs typeface="Gill Sans"/>
              </a:rPr>
              <a:t>les conditions pour une </a:t>
            </a:r>
            <a:r>
              <a:rPr lang="fr-FR" sz="1600" b="1" dirty="0" smtClean="0">
                <a:solidFill>
                  <a:srgbClr val="564B5C"/>
                </a:solidFill>
                <a:latin typeface="Gill Sans"/>
                <a:cs typeface="Gill Sans"/>
              </a:rPr>
              <a:t>diversité́ </a:t>
            </a:r>
            <a:r>
              <a:rPr lang="fr-FR" sz="1600" b="1" dirty="0">
                <a:solidFill>
                  <a:srgbClr val="564B5C"/>
                </a:solidFill>
                <a:latin typeface="Gill Sans"/>
                <a:cs typeface="Gill Sans"/>
              </a:rPr>
              <a:t>des formes urbaines et des typologies de logements </a:t>
            </a:r>
            <a:r>
              <a:rPr lang="fr-FR" sz="1600" dirty="0">
                <a:solidFill>
                  <a:srgbClr val="564B5C"/>
                </a:solidFill>
                <a:latin typeface="Gill Sans"/>
                <a:cs typeface="Gill Sans"/>
              </a:rPr>
              <a:t>qui correspondent à la fois aux besoins fonctionnels mais aussi aux aspirations des habitants </a:t>
            </a:r>
            <a:r>
              <a:rPr lang="fr-FR" sz="1600" dirty="0" smtClean="0">
                <a:solidFill>
                  <a:srgbClr val="564B5C"/>
                </a:solidFill>
                <a:latin typeface="Gill Sans"/>
                <a:cs typeface="Gill Sans"/>
              </a:rPr>
              <a:t>et aux nouveaux modes de vie (</a:t>
            </a:r>
            <a:r>
              <a:rPr lang="fr-FR" sz="1600" dirty="0" err="1" smtClean="0">
                <a:solidFill>
                  <a:srgbClr val="564B5C"/>
                </a:solidFill>
                <a:latin typeface="Gill Sans"/>
                <a:cs typeface="Gill Sans"/>
              </a:rPr>
              <a:t>écoquartier</a:t>
            </a:r>
            <a:r>
              <a:rPr lang="fr-FR" sz="1600" dirty="0" smtClean="0">
                <a:solidFill>
                  <a:srgbClr val="564B5C"/>
                </a:solidFill>
                <a:latin typeface="Gill Sans"/>
                <a:cs typeface="Gill Sans"/>
              </a:rPr>
              <a:t>, habitat innovant…)</a:t>
            </a:r>
          </a:p>
          <a:p>
            <a:pPr marL="0" lvl="1" algn="just">
              <a:spcBef>
                <a:spcPts val="1200"/>
              </a:spcBef>
            </a:pPr>
            <a:endParaRPr lang="fr-FR" sz="1600" dirty="0">
              <a:solidFill>
                <a:srgbClr val="564B5C"/>
              </a:solidFill>
              <a:latin typeface="Gill Sans"/>
              <a:cs typeface="Gill Sans"/>
            </a:endParaRPr>
          </a:p>
        </p:txBody>
      </p:sp>
      <p:sp>
        <p:nvSpPr>
          <p:cNvPr id="7" name="ZoneTexte 6"/>
          <p:cNvSpPr txBox="1"/>
          <p:nvPr/>
        </p:nvSpPr>
        <p:spPr>
          <a:xfrm>
            <a:off x="93133" y="3426382"/>
            <a:ext cx="2319868" cy="942418"/>
          </a:xfrm>
          <a:prstGeom prst="rect">
            <a:avLst/>
          </a:prstGeom>
          <a:solidFill>
            <a:srgbClr val="195D72"/>
          </a:solidFill>
        </p:spPr>
        <p:txBody>
          <a:bodyPr wrap="square" rtlCol="0" anchor="ctr">
            <a:noAutofit/>
          </a:bodyPr>
          <a:lstStyle/>
          <a:p>
            <a:pPr algn="ctr">
              <a:spcBef>
                <a:spcPts val="600"/>
              </a:spcBef>
            </a:pPr>
            <a:r>
              <a:rPr lang="fr-FR" sz="2800" i="1" dirty="0" smtClean="0">
                <a:solidFill>
                  <a:schemeClr val="bg1"/>
                </a:solidFill>
                <a:latin typeface="Gill Sans"/>
                <a:cs typeface="Gill Sans"/>
              </a:rPr>
              <a:t>Suite</a:t>
            </a:r>
            <a:endParaRPr lang="fr-FR" sz="2000" i="1" dirty="0">
              <a:solidFill>
                <a:schemeClr val="bg1"/>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31</a:t>
            </a:fld>
            <a:endParaRPr lang="fr-FR" sz="1000" b="1" dirty="0">
              <a:solidFill>
                <a:schemeClr val="bg1"/>
              </a:solidFill>
            </a:endParaRPr>
          </a:p>
        </p:txBody>
      </p:sp>
    </p:spTree>
    <p:extLst>
      <p:ext uri="{BB962C8B-B14F-4D97-AF65-F5344CB8AC3E}">
        <p14:creationId xmlns:p14="http://schemas.microsoft.com/office/powerpoint/2010/main" val="21699312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Un </a:t>
            </a:r>
            <a:r>
              <a:rPr lang="fr-FR" sz="2200" dirty="0"/>
              <a:t>urbanisme favorisant la connectivité : des centralités de vie accessibles et donnant des alternatives aux différents usages des habitants et aux activités économiques </a:t>
            </a:r>
          </a:p>
        </p:txBody>
      </p:sp>
      <p:sp>
        <p:nvSpPr>
          <p:cNvPr id="7" name="ZoneTexte 6"/>
          <p:cNvSpPr txBox="1"/>
          <p:nvPr/>
        </p:nvSpPr>
        <p:spPr>
          <a:xfrm>
            <a:off x="93134" y="1018924"/>
            <a:ext cx="2709333" cy="5737476"/>
          </a:xfrm>
          <a:prstGeom prst="rect">
            <a:avLst/>
          </a:prstGeom>
          <a:solidFill>
            <a:srgbClr val="195D72"/>
          </a:solidFill>
        </p:spPr>
        <p:txBody>
          <a:bodyPr wrap="square" rtlCol="0">
            <a:noAutofit/>
          </a:bodyPr>
          <a:lstStyle/>
          <a:p>
            <a:pPr>
              <a:spcBef>
                <a:spcPts val="600"/>
              </a:spcBef>
            </a:pPr>
            <a:r>
              <a:rPr lang="fr-FR" sz="2000" dirty="0">
                <a:solidFill>
                  <a:schemeClr val="bg1"/>
                </a:solidFill>
                <a:latin typeface="Gill Sans"/>
                <a:cs typeface="Gill Sans"/>
              </a:rPr>
              <a:t>L’objectif est de promouvoir un mode de développement urbain plus compact tout en </a:t>
            </a:r>
            <a:r>
              <a:rPr lang="fr-FR" sz="2000" dirty="0" smtClean="0">
                <a:solidFill>
                  <a:schemeClr val="bg1"/>
                </a:solidFill>
                <a:latin typeface="Gill Sans"/>
                <a:cs typeface="Gill Sans"/>
              </a:rPr>
              <a:t>préservant un </a:t>
            </a:r>
            <a:r>
              <a:rPr lang="fr-FR" sz="2000" dirty="0">
                <a:solidFill>
                  <a:schemeClr val="bg1"/>
                </a:solidFill>
                <a:latin typeface="Gill Sans"/>
                <a:cs typeface="Gill Sans"/>
              </a:rPr>
              <a:t>cadre de vie de qualité et propre aux différents secteurs du territoire</a:t>
            </a:r>
            <a:r>
              <a:rPr lang="fr-FR" sz="2000" dirty="0" smtClean="0">
                <a:solidFill>
                  <a:schemeClr val="bg1"/>
                </a:solidFill>
                <a:latin typeface="Gill Sans"/>
                <a:cs typeface="Gill Sans"/>
              </a:rPr>
              <a:t>. </a:t>
            </a:r>
          </a:p>
          <a:p>
            <a:pPr>
              <a:spcBef>
                <a:spcPts val="600"/>
              </a:spcBef>
            </a:pPr>
            <a:endParaRPr lang="fr-FR" sz="2000" dirty="0" smtClean="0">
              <a:solidFill>
                <a:schemeClr val="bg1"/>
              </a:solidFill>
              <a:latin typeface="Gill Sans"/>
              <a:cs typeface="Gill Sans"/>
            </a:endParaRPr>
          </a:p>
          <a:p>
            <a:pPr>
              <a:spcBef>
                <a:spcPts val="600"/>
              </a:spcBef>
            </a:pPr>
            <a:r>
              <a:rPr lang="fr-FR" dirty="0" smtClean="0">
                <a:solidFill>
                  <a:schemeClr val="bg1"/>
                </a:solidFill>
                <a:latin typeface="Gill Sans"/>
                <a:cs typeface="Gill Sans"/>
              </a:rPr>
              <a:t>Ce mode favorise l’échelle </a:t>
            </a:r>
            <a:r>
              <a:rPr lang="fr-FR" dirty="0">
                <a:solidFill>
                  <a:schemeClr val="bg1"/>
                </a:solidFill>
                <a:latin typeface="Gill Sans"/>
                <a:cs typeface="Gill Sans"/>
              </a:rPr>
              <a:t>de </a:t>
            </a:r>
            <a:r>
              <a:rPr lang="fr-FR" dirty="0" smtClean="0">
                <a:solidFill>
                  <a:schemeClr val="bg1"/>
                </a:solidFill>
                <a:latin typeface="Gill Sans"/>
                <a:cs typeface="Gill Sans"/>
              </a:rPr>
              <a:t>proximité propice à la vie commune, à la mixité fonctionnelle à l’optimisation des déplacements et au développement des mobilités douces.</a:t>
            </a:r>
          </a:p>
          <a:p>
            <a:pPr>
              <a:spcBef>
                <a:spcPts val="600"/>
              </a:spcBef>
            </a:pPr>
            <a:endParaRPr lang="fr-FR" sz="2000" dirty="0" smtClean="0">
              <a:solidFill>
                <a:schemeClr val="bg1"/>
              </a:solidFill>
              <a:latin typeface="Gill Sans"/>
              <a:cs typeface="Gill Sans"/>
            </a:endParaRPr>
          </a:p>
          <a:p>
            <a:pPr>
              <a:spcBef>
                <a:spcPts val="600"/>
              </a:spcBef>
            </a:pPr>
            <a:endParaRPr lang="fr-FR" sz="2000" dirty="0" smtClean="0">
              <a:solidFill>
                <a:schemeClr val="bg1"/>
              </a:solidFill>
              <a:latin typeface="Gill Sans"/>
              <a:cs typeface="Gill Sans"/>
            </a:endParaRPr>
          </a:p>
          <a:p>
            <a:pPr>
              <a:spcBef>
                <a:spcPts val="600"/>
              </a:spcBef>
            </a:pPr>
            <a:endParaRPr lang="fr-FR" sz="2000" dirty="0">
              <a:solidFill>
                <a:schemeClr val="bg1"/>
              </a:solidFill>
              <a:latin typeface="Gill Sans"/>
              <a:cs typeface="Gill Sans"/>
            </a:endParaRPr>
          </a:p>
        </p:txBody>
      </p:sp>
      <p:sp>
        <p:nvSpPr>
          <p:cNvPr id="9" name="ZoneTexte 8"/>
          <p:cNvSpPr txBox="1"/>
          <p:nvPr/>
        </p:nvSpPr>
        <p:spPr>
          <a:xfrm>
            <a:off x="3369733" y="1018924"/>
            <a:ext cx="5706533" cy="5737475"/>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smtClean="0">
                <a:solidFill>
                  <a:srgbClr val="564B5C"/>
                </a:solidFill>
                <a:latin typeface="Gill Sans"/>
                <a:cs typeface="Gill Sans"/>
              </a:rPr>
              <a:t>Prioriser </a:t>
            </a:r>
            <a:r>
              <a:rPr lang="fr-FR" sz="1600" b="1" dirty="0">
                <a:solidFill>
                  <a:srgbClr val="564B5C"/>
                </a:solidFill>
                <a:latin typeface="Gill Sans"/>
                <a:cs typeface="Gill Sans"/>
              </a:rPr>
              <a:t>les développements </a:t>
            </a:r>
            <a:r>
              <a:rPr lang="fr-FR" sz="1600" dirty="0">
                <a:solidFill>
                  <a:srgbClr val="564B5C"/>
                </a:solidFill>
                <a:latin typeface="Gill Sans"/>
                <a:cs typeface="Gill Sans"/>
              </a:rPr>
              <a:t>dans les enveloppes bâties constituées en valorisant les gisements fonciers existants. </a:t>
            </a:r>
            <a:endParaRPr lang="fr-FR" sz="1600" dirty="0" smtClean="0">
              <a:solidFill>
                <a:srgbClr val="564B5C"/>
              </a:solidFill>
              <a:latin typeface="Gill Sans"/>
              <a:cs typeface="Gill Sans"/>
            </a:endParaRPr>
          </a:p>
          <a:p>
            <a:pPr marL="285750" lvl="1" indent="-285750" algn="just">
              <a:spcBef>
                <a:spcPts val="1200"/>
              </a:spcBef>
              <a:buFont typeface="Lucida Grande"/>
              <a:buChar char="-"/>
            </a:pPr>
            <a:r>
              <a:rPr lang="fr-FR" sz="1600" b="1" dirty="0">
                <a:solidFill>
                  <a:srgbClr val="564B5C"/>
                </a:solidFill>
                <a:latin typeface="Gill Sans"/>
                <a:cs typeface="Gill Sans"/>
              </a:rPr>
              <a:t>Intensifier les </a:t>
            </a:r>
            <a:r>
              <a:rPr lang="fr-FR" sz="1600" b="1" dirty="0" smtClean="0">
                <a:solidFill>
                  <a:srgbClr val="564B5C"/>
                </a:solidFill>
                <a:latin typeface="Gill Sans"/>
                <a:cs typeface="Gill Sans"/>
              </a:rPr>
              <a:t>espaces urbanisés</a:t>
            </a:r>
            <a:r>
              <a:rPr lang="fr-FR" sz="1600" dirty="0" smtClean="0">
                <a:solidFill>
                  <a:srgbClr val="564B5C"/>
                </a:solidFill>
                <a:latin typeface="Gill Sans"/>
                <a:cs typeface="Gill Sans"/>
              </a:rPr>
              <a:t>, </a:t>
            </a:r>
            <a:r>
              <a:rPr lang="fr-FR" sz="1600" dirty="0">
                <a:solidFill>
                  <a:srgbClr val="564B5C"/>
                </a:solidFill>
                <a:latin typeface="Gill Sans"/>
                <a:cs typeface="Gill Sans"/>
              </a:rPr>
              <a:t>avec des morphologies adaptées au cadre d’implantation, pour </a:t>
            </a:r>
            <a:r>
              <a:rPr lang="fr-FR" sz="1600" dirty="0" smtClean="0">
                <a:solidFill>
                  <a:srgbClr val="564B5C"/>
                </a:solidFill>
                <a:latin typeface="Gill Sans"/>
                <a:cs typeface="Gill Sans"/>
              </a:rPr>
              <a:t>renforcer/faire </a:t>
            </a:r>
            <a:r>
              <a:rPr lang="fr-FR" sz="1600" dirty="0">
                <a:solidFill>
                  <a:srgbClr val="564B5C"/>
                </a:solidFill>
                <a:latin typeface="Gill Sans"/>
                <a:cs typeface="Gill Sans"/>
              </a:rPr>
              <a:t>émerger des centralités </a:t>
            </a:r>
            <a:r>
              <a:rPr lang="fr-FR" sz="1600" dirty="0" smtClean="0">
                <a:solidFill>
                  <a:srgbClr val="564B5C"/>
                </a:solidFill>
                <a:latin typeface="Gill Sans"/>
                <a:cs typeface="Gill Sans"/>
              </a:rPr>
              <a:t>selon leur échelle de fonctionnement :ville/bourgs/village/quartier/micro-quartier </a:t>
            </a:r>
            <a:endParaRPr lang="fr-FR" sz="1600" dirty="0">
              <a:solidFill>
                <a:srgbClr val="564B5C"/>
              </a:solidFill>
              <a:latin typeface="Gill Sans"/>
              <a:cs typeface="Gill Sans"/>
            </a:endParaRPr>
          </a:p>
          <a:p>
            <a:pPr marL="449263" lvl="1" indent="-169863" algn="just">
              <a:lnSpc>
                <a:spcPts val="1760"/>
              </a:lnSpc>
              <a:spcBef>
                <a:spcPts val="600"/>
              </a:spcBef>
              <a:buFont typeface="Arial"/>
              <a:buChar char="•"/>
              <a:tabLst>
                <a:tab pos="449263" algn="l"/>
              </a:tabLst>
            </a:pPr>
            <a:r>
              <a:rPr lang="fr-FR" sz="1600" i="1" dirty="0" smtClean="0">
                <a:solidFill>
                  <a:srgbClr val="195D72"/>
                </a:solidFill>
                <a:latin typeface="Gill Sans"/>
                <a:cs typeface="Gill Sans"/>
              </a:rPr>
              <a:t>Les </a:t>
            </a:r>
            <a:r>
              <a:rPr lang="fr-FR" sz="1600" i="1" dirty="0">
                <a:solidFill>
                  <a:srgbClr val="195D72"/>
                </a:solidFill>
                <a:latin typeface="Gill Sans"/>
                <a:cs typeface="Gill Sans"/>
              </a:rPr>
              <a:t>centres des </a:t>
            </a:r>
            <a:r>
              <a:rPr lang="fr-FR" sz="1600" i="1" dirty="0" smtClean="0">
                <a:solidFill>
                  <a:srgbClr val="195D72"/>
                </a:solidFill>
                <a:latin typeface="Gill Sans"/>
                <a:cs typeface="Gill Sans"/>
              </a:rPr>
              <a:t>bourgs, villages </a:t>
            </a:r>
            <a:r>
              <a:rPr lang="fr-FR" sz="1600" i="1" dirty="0">
                <a:solidFill>
                  <a:srgbClr val="195D72"/>
                </a:solidFill>
                <a:latin typeface="Gill Sans"/>
                <a:cs typeface="Gill Sans"/>
              </a:rPr>
              <a:t>et villes, avec un objectif de renforcer leur offre commerciale et de services de proximité accessibles depuis les secteurs d’habitat périphériques.</a:t>
            </a:r>
          </a:p>
          <a:p>
            <a:pPr marL="449263" lvl="1" indent="-169863" algn="just">
              <a:lnSpc>
                <a:spcPts val="1760"/>
              </a:lnSpc>
              <a:spcBef>
                <a:spcPts val="600"/>
              </a:spcBef>
              <a:buFont typeface="Arial"/>
              <a:buChar char="•"/>
              <a:tabLst>
                <a:tab pos="449263" algn="l"/>
              </a:tabLst>
            </a:pPr>
            <a:r>
              <a:rPr lang="fr-FR" sz="1600" i="1" dirty="0" smtClean="0">
                <a:solidFill>
                  <a:srgbClr val="195D72"/>
                </a:solidFill>
                <a:latin typeface="Gill Sans"/>
                <a:cs typeface="Gill Sans"/>
              </a:rPr>
              <a:t>Des </a:t>
            </a:r>
            <a:r>
              <a:rPr lang="fr-FR" sz="1600" i="1" dirty="0">
                <a:solidFill>
                  <a:srgbClr val="195D72"/>
                </a:solidFill>
                <a:latin typeface="Gill Sans"/>
                <a:cs typeface="Gill Sans"/>
              </a:rPr>
              <a:t>centralités de quartier dans </a:t>
            </a:r>
            <a:r>
              <a:rPr lang="fr-FR" sz="1600" i="1" dirty="0" smtClean="0">
                <a:solidFill>
                  <a:srgbClr val="195D72"/>
                </a:solidFill>
                <a:latin typeface="Gill Sans"/>
                <a:cs typeface="Gill Sans"/>
              </a:rPr>
              <a:t>le pôle majeur (Arras et première couronne) fonctionnant </a:t>
            </a:r>
            <a:r>
              <a:rPr lang="fr-FR" sz="1600" i="1" dirty="0">
                <a:solidFill>
                  <a:srgbClr val="195D72"/>
                </a:solidFill>
                <a:latin typeface="Gill Sans"/>
                <a:cs typeface="Gill Sans"/>
              </a:rPr>
              <a:t>en cohérence avec les centres </a:t>
            </a:r>
            <a:r>
              <a:rPr lang="fr-FR" sz="1600" i="1" dirty="0" smtClean="0">
                <a:solidFill>
                  <a:srgbClr val="195D72"/>
                </a:solidFill>
                <a:latin typeface="Gill Sans"/>
                <a:cs typeface="Gill Sans"/>
              </a:rPr>
              <a:t>historiques, </a:t>
            </a:r>
            <a:r>
              <a:rPr lang="fr-FR" sz="1600" i="1" dirty="0">
                <a:solidFill>
                  <a:srgbClr val="195D72"/>
                </a:solidFill>
                <a:latin typeface="Gill Sans"/>
                <a:cs typeface="Gill Sans"/>
              </a:rPr>
              <a:t>et intégrants les besoins et liens possibles avec les parcs d’activités </a:t>
            </a:r>
            <a:r>
              <a:rPr lang="fr-FR" sz="1600" i="1" dirty="0" smtClean="0">
                <a:solidFill>
                  <a:srgbClr val="195D72"/>
                </a:solidFill>
                <a:latin typeface="Gill Sans"/>
                <a:cs typeface="Gill Sans"/>
              </a:rPr>
              <a:t>limitrophes, les nœuds de mobilité (dont le secteur gare) et les pôles de services en centre urbain.</a:t>
            </a:r>
          </a:p>
          <a:p>
            <a:pPr marL="449263" lvl="1" indent="-169863" algn="just">
              <a:lnSpc>
                <a:spcPts val="1760"/>
              </a:lnSpc>
              <a:spcBef>
                <a:spcPts val="600"/>
              </a:spcBef>
              <a:buFont typeface="Arial"/>
              <a:buChar char="•"/>
              <a:tabLst>
                <a:tab pos="449263" algn="l"/>
              </a:tabLst>
            </a:pPr>
            <a:r>
              <a:rPr lang="fr-FR" sz="1600" i="1" dirty="0" smtClean="0">
                <a:solidFill>
                  <a:srgbClr val="195D72"/>
                </a:solidFill>
                <a:latin typeface="Gill Sans"/>
                <a:cs typeface="Gill Sans"/>
              </a:rPr>
              <a:t>Des micro-centralités dans les bourgs et villages s’appuyant sur un regroupement d’équipements-services propre à favoriser un lieu de vie et des espaces publics conviviaux avec lesquels les secteurs d’habitats limitrophes chercheront à s’arrimer et la mixité fonctionnelle à se développer.</a:t>
            </a:r>
          </a:p>
          <a:p>
            <a:pPr marL="449263" lvl="1" indent="-169863" algn="just">
              <a:lnSpc>
                <a:spcPts val="1760"/>
              </a:lnSpc>
              <a:spcBef>
                <a:spcPts val="600"/>
              </a:spcBef>
              <a:buFont typeface="Arial"/>
              <a:buChar char="•"/>
              <a:tabLst>
                <a:tab pos="449263" algn="l"/>
              </a:tabLst>
            </a:pPr>
            <a:r>
              <a:rPr lang="fr-FR" sz="1600" i="1" dirty="0" smtClean="0">
                <a:solidFill>
                  <a:srgbClr val="195D72"/>
                </a:solidFill>
                <a:latin typeface="Gill Sans"/>
                <a:cs typeface="Gill Sans"/>
              </a:rPr>
              <a:t>Des itinéraires doux facilités entre quartiers, vers les nœuds de mobilités, les espaces publics accueillant des rassemblements, les sites patrimoniaux urbains, les trames vertes urbaines…</a:t>
            </a: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32</a:t>
            </a:fld>
            <a:endParaRPr lang="fr-FR" sz="1000" b="1" dirty="0">
              <a:solidFill>
                <a:schemeClr val="bg1"/>
              </a:solidFill>
            </a:endParaRPr>
          </a:p>
        </p:txBody>
      </p:sp>
    </p:spTree>
    <p:extLst>
      <p:ext uri="{BB962C8B-B14F-4D97-AF65-F5344CB8AC3E}">
        <p14:creationId xmlns:p14="http://schemas.microsoft.com/office/powerpoint/2010/main" val="4532059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Un </a:t>
            </a:r>
            <a:r>
              <a:rPr lang="fr-FR" sz="2200" dirty="0"/>
              <a:t>urbanisme favorisant la connectivité : des centralités de vie accessibles et donnant des alternatives aux différents usages des habitants et aux activités économiques </a:t>
            </a:r>
          </a:p>
        </p:txBody>
      </p:sp>
      <p:sp>
        <p:nvSpPr>
          <p:cNvPr id="7" name="ZoneTexte 6"/>
          <p:cNvSpPr txBox="1"/>
          <p:nvPr/>
        </p:nvSpPr>
        <p:spPr>
          <a:xfrm>
            <a:off x="93134" y="1137458"/>
            <a:ext cx="2319866" cy="1732742"/>
          </a:xfrm>
          <a:prstGeom prst="rect">
            <a:avLst/>
          </a:prstGeom>
          <a:solidFill>
            <a:srgbClr val="195D72"/>
          </a:solidFill>
        </p:spPr>
        <p:txBody>
          <a:bodyPr wrap="square" rtlCol="0" anchor="ctr">
            <a:noAutofit/>
          </a:bodyPr>
          <a:lstStyle/>
          <a:p>
            <a:pPr algn="ctr">
              <a:spcBef>
                <a:spcPts val="600"/>
              </a:spcBef>
            </a:pPr>
            <a:r>
              <a:rPr lang="fr-FR" sz="2800" i="1" dirty="0" smtClean="0">
                <a:solidFill>
                  <a:schemeClr val="bg1"/>
                </a:solidFill>
                <a:latin typeface="Gill Sans"/>
                <a:cs typeface="Gill Sans"/>
              </a:rPr>
              <a:t>Suite</a:t>
            </a:r>
            <a:endParaRPr lang="fr-FR" sz="2000" dirty="0" smtClean="0">
              <a:solidFill>
                <a:schemeClr val="bg1"/>
              </a:solidFill>
              <a:latin typeface="Gill Sans"/>
              <a:cs typeface="Gill Sans"/>
            </a:endParaRPr>
          </a:p>
          <a:p>
            <a:pPr>
              <a:spcBef>
                <a:spcPts val="600"/>
              </a:spcBef>
            </a:pPr>
            <a:endParaRPr lang="fr-FR" sz="2000" dirty="0">
              <a:solidFill>
                <a:schemeClr val="bg1"/>
              </a:solidFill>
              <a:latin typeface="Gill Sans"/>
              <a:cs typeface="Gill Sans"/>
            </a:endParaRPr>
          </a:p>
        </p:txBody>
      </p:sp>
      <p:sp>
        <p:nvSpPr>
          <p:cNvPr id="9" name="ZoneTexte 8"/>
          <p:cNvSpPr txBox="1"/>
          <p:nvPr/>
        </p:nvSpPr>
        <p:spPr>
          <a:xfrm>
            <a:off x="2514600" y="1018924"/>
            <a:ext cx="6561667" cy="1097743"/>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a:solidFill>
                  <a:srgbClr val="564B5C"/>
                </a:solidFill>
                <a:latin typeface="Gill Sans"/>
                <a:cs typeface="Gill Sans"/>
              </a:rPr>
              <a:t>Faire </a:t>
            </a:r>
            <a:r>
              <a:rPr lang="fr-FR" sz="1600" b="1" dirty="0" smtClean="0">
                <a:solidFill>
                  <a:srgbClr val="564B5C"/>
                </a:solidFill>
                <a:latin typeface="Gill Sans"/>
                <a:cs typeface="Gill Sans"/>
              </a:rPr>
              <a:t>de l’espaces </a:t>
            </a:r>
            <a:r>
              <a:rPr lang="fr-FR" sz="1600" b="1" dirty="0">
                <a:solidFill>
                  <a:srgbClr val="564B5C"/>
                </a:solidFill>
                <a:latin typeface="Gill Sans"/>
                <a:cs typeface="Gill Sans"/>
              </a:rPr>
              <a:t>public un espace de vie sociale attractif et convivial : </a:t>
            </a:r>
            <a:r>
              <a:rPr lang="fr-FR" sz="1600" dirty="0">
                <a:solidFill>
                  <a:srgbClr val="564B5C"/>
                </a:solidFill>
                <a:latin typeface="Gill Sans"/>
                <a:cs typeface="Gill Sans"/>
              </a:rPr>
              <a:t>gestion conflit </a:t>
            </a:r>
            <a:r>
              <a:rPr lang="fr-FR" sz="1600" dirty="0" smtClean="0">
                <a:solidFill>
                  <a:srgbClr val="564B5C"/>
                </a:solidFill>
                <a:latin typeface="Gill Sans"/>
                <a:cs typeface="Gill Sans"/>
              </a:rPr>
              <a:t>d’usages </a:t>
            </a:r>
            <a:r>
              <a:rPr lang="fr-FR" sz="1600" dirty="0">
                <a:solidFill>
                  <a:srgbClr val="564B5C"/>
                </a:solidFill>
                <a:latin typeface="Gill Sans"/>
                <a:cs typeface="Gill Sans"/>
              </a:rPr>
              <a:t>/ plus de place aux piétons/</a:t>
            </a:r>
            <a:r>
              <a:rPr lang="fr-FR" sz="1600" dirty="0" smtClean="0">
                <a:solidFill>
                  <a:srgbClr val="564B5C"/>
                </a:solidFill>
                <a:latin typeface="Gill Sans"/>
                <a:cs typeface="Gill Sans"/>
              </a:rPr>
              <a:t>cycles, </a:t>
            </a:r>
            <a:r>
              <a:rPr lang="fr-FR" sz="1600" dirty="0">
                <a:solidFill>
                  <a:srgbClr val="564B5C"/>
                </a:solidFill>
                <a:latin typeface="Gill Sans"/>
                <a:cs typeface="Gill Sans"/>
              </a:rPr>
              <a:t>lieux de regroupement ou pour les </a:t>
            </a:r>
            <a:r>
              <a:rPr lang="fr-FR" sz="1600" dirty="0" smtClean="0">
                <a:solidFill>
                  <a:srgbClr val="564B5C"/>
                </a:solidFill>
                <a:latin typeface="Gill Sans"/>
                <a:cs typeface="Gill Sans"/>
              </a:rPr>
              <a:t>activités temporaires</a:t>
            </a:r>
            <a:r>
              <a:rPr lang="fr-FR" sz="1600" dirty="0">
                <a:solidFill>
                  <a:srgbClr val="564B5C"/>
                </a:solidFill>
                <a:latin typeface="Gill Sans"/>
                <a:cs typeface="Gill Sans"/>
              </a:rPr>
              <a:t>, accès à des équipements de plein </a:t>
            </a:r>
            <a:r>
              <a:rPr lang="fr-FR" sz="1600" dirty="0" smtClean="0">
                <a:solidFill>
                  <a:srgbClr val="564B5C"/>
                </a:solidFill>
                <a:latin typeface="Gill Sans"/>
                <a:cs typeface="Gill Sans"/>
              </a:rPr>
              <a:t>air…</a:t>
            </a:r>
            <a:endParaRPr lang="fr-FR" sz="1600" dirty="0">
              <a:solidFill>
                <a:srgbClr val="564B5C"/>
              </a:solidFill>
              <a:latin typeface="Gill Sans"/>
              <a:cs typeface="Gill Sans"/>
            </a:endParaRPr>
          </a:p>
        </p:txBody>
      </p:sp>
      <p:sp>
        <p:nvSpPr>
          <p:cNvPr id="6" name="ZoneTexte 5"/>
          <p:cNvSpPr txBox="1"/>
          <p:nvPr/>
        </p:nvSpPr>
        <p:spPr>
          <a:xfrm>
            <a:off x="93134" y="3208866"/>
            <a:ext cx="2319866" cy="3522134"/>
          </a:xfrm>
          <a:prstGeom prst="rect">
            <a:avLst/>
          </a:prstGeom>
          <a:solidFill>
            <a:srgbClr val="195D72"/>
          </a:solidFill>
        </p:spPr>
        <p:txBody>
          <a:bodyPr wrap="square" rtlCol="0">
            <a:noAutofit/>
          </a:bodyPr>
          <a:lstStyle/>
          <a:p>
            <a:pPr>
              <a:spcBef>
                <a:spcPts val="600"/>
              </a:spcBef>
            </a:pPr>
            <a:r>
              <a:rPr lang="fr-FR" sz="2000" dirty="0" smtClean="0">
                <a:solidFill>
                  <a:schemeClr val="bg1"/>
                </a:solidFill>
                <a:latin typeface="Gill Sans"/>
                <a:cs typeface="Gill Sans"/>
              </a:rPr>
              <a:t>Développer </a:t>
            </a:r>
            <a:r>
              <a:rPr lang="fr-FR" sz="2000" dirty="0">
                <a:solidFill>
                  <a:schemeClr val="bg1"/>
                </a:solidFill>
                <a:latin typeface="Gill Sans"/>
                <a:cs typeface="Gill Sans"/>
              </a:rPr>
              <a:t>des formes urbaines plus denses, mais appropriées au territoire et compatibles avec un cadre de </a:t>
            </a:r>
            <a:r>
              <a:rPr lang="fr-FR" sz="2000" dirty="0" smtClean="0">
                <a:solidFill>
                  <a:schemeClr val="bg1"/>
                </a:solidFill>
                <a:latin typeface="Gill Sans"/>
                <a:cs typeface="Gill Sans"/>
              </a:rPr>
              <a:t>vie de qualité, des paysages valorisés et un bon fonctionnement écologique</a:t>
            </a:r>
          </a:p>
          <a:p>
            <a:pPr>
              <a:spcBef>
                <a:spcPts val="600"/>
              </a:spcBef>
            </a:pPr>
            <a:endParaRPr lang="fr-FR" sz="2000" dirty="0" smtClean="0">
              <a:solidFill>
                <a:schemeClr val="bg1"/>
              </a:solidFill>
              <a:latin typeface="Gill Sans"/>
              <a:cs typeface="Gill Sans"/>
            </a:endParaRPr>
          </a:p>
          <a:p>
            <a:pPr>
              <a:spcBef>
                <a:spcPts val="600"/>
              </a:spcBef>
            </a:pPr>
            <a:endParaRPr lang="fr-FR" sz="2000" dirty="0" smtClean="0">
              <a:solidFill>
                <a:schemeClr val="bg1"/>
              </a:solidFill>
              <a:latin typeface="Gill Sans"/>
              <a:cs typeface="Gill Sans"/>
            </a:endParaRPr>
          </a:p>
          <a:p>
            <a:pPr>
              <a:spcBef>
                <a:spcPts val="600"/>
              </a:spcBef>
            </a:pPr>
            <a:endParaRPr lang="fr-FR" sz="2000" dirty="0">
              <a:solidFill>
                <a:schemeClr val="bg1"/>
              </a:solidFill>
              <a:latin typeface="Gill Sans"/>
              <a:cs typeface="Gill Sans"/>
            </a:endParaRPr>
          </a:p>
        </p:txBody>
      </p:sp>
      <p:sp>
        <p:nvSpPr>
          <p:cNvPr id="8" name="ZoneTexte 7"/>
          <p:cNvSpPr txBox="1"/>
          <p:nvPr/>
        </p:nvSpPr>
        <p:spPr>
          <a:xfrm>
            <a:off x="2514600" y="2133600"/>
            <a:ext cx="6629400" cy="651933"/>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smtClean="0">
                <a:solidFill>
                  <a:srgbClr val="564B5C"/>
                </a:solidFill>
                <a:latin typeface="Gill Sans"/>
                <a:cs typeface="Gill Sans"/>
              </a:rPr>
              <a:t>Poursuivre le processus de renouvellement urbain: </a:t>
            </a:r>
            <a:r>
              <a:rPr lang="fr-FR" sz="1600" dirty="0" smtClean="0">
                <a:solidFill>
                  <a:srgbClr val="564B5C"/>
                </a:solidFill>
                <a:latin typeface="Gill Sans"/>
                <a:cs typeface="Gill Sans"/>
              </a:rPr>
              <a:t>en particulier sur le</a:t>
            </a:r>
            <a:r>
              <a:rPr lang="fr-FR" sz="1600" b="1" dirty="0" smtClean="0">
                <a:solidFill>
                  <a:srgbClr val="564B5C"/>
                </a:solidFill>
                <a:latin typeface="Gill Sans"/>
                <a:cs typeface="Gill Sans"/>
              </a:rPr>
              <a:t> </a:t>
            </a:r>
            <a:r>
              <a:rPr lang="fr-FR" sz="1600" dirty="0" smtClean="0">
                <a:solidFill>
                  <a:srgbClr val="564B5C"/>
                </a:solidFill>
                <a:latin typeface="Gill Sans"/>
                <a:cs typeface="Gill Sans"/>
              </a:rPr>
              <a:t>Pôle d’Arras </a:t>
            </a:r>
            <a:r>
              <a:rPr lang="fr-FR" sz="1600" dirty="0" smtClean="0">
                <a:solidFill>
                  <a:srgbClr val="564B5C"/>
                </a:solidFill>
                <a:latin typeface="Gill Sans"/>
                <a:cs typeface="Gill Sans"/>
              </a:rPr>
              <a:t>+ réflexion </a:t>
            </a:r>
            <a:r>
              <a:rPr lang="fr-FR" sz="1600" dirty="0" smtClean="0">
                <a:solidFill>
                  <a:srgbClr val="564B5C"/>
                </a:solidFill>
                <a:latin typeface="Gill Sans"/>
                <a:cs typeface="Gill Sans"/>
              </a:rPr>
              <a:t>sur le bâti vacant agricole &amp; artisanal en secteur urbain.</a:t>
            </a:r>
            <a:endParaRPr lang="fr-FR" sz="1600" dirty="0">
              <a:solidFill>
                <a:srgbClr val="564B5C"/>
              </a:solidFill>
              <a:latin typeface="Gill Sans"/>
              <a:cs typeface="Gill Sans"/>
            </a:endParaRPr>
          </a:p>
        </p:txBody>
      </p:sp>
      <p:sp>
        <p:nvSpPr>
          <p:cNvPr id="10" name="ZoneTexte 9"/>
          <p:cNvSpPr txBox="1"/>
          <p:nvPr/>
        </p:nvSpPr>
        <p:spPr>
          <a:xfrm>
            <a:off x="2607733" y="3208866"/>
            <a:ext cx="6468534" cy="3522133"/>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smtClean="0">
                <a:solidFill>
                  <a:srgbClr val="564B5C"/>
                </a:solidFill>
                <a:latin typeface="Gill Sans"/>
                <a:cs typeface="Gill Sans"/>
              </a:rPr>
              <a:t>La densité est au service de la qualité et de la diversité de morphologies urbaines pour des compositions urbaines singulières qui s’inscrivent dans le paysage, le quartier … </a:t>
            </a:r>
            <a:r>
              <a:rPr lang="fr-FR" sz="1600" dirty="0" smtClean="0">
                <a:solidFill>
                  <a:srgbClr val="564B5C"/>
                </a:solidFill>
                <a:latin typeface="Gill Sans"/>
                <a:cs typeface="Gill Sans"/>
              </a:rPr>
              <a:t>:</a:t>
            </a:r>
          </a:p>
          <a:p>
            <a:pPr marL="449263" lvl="1" indent="-169863" algn="just">
              <a:lnSpc>
                <a:spcPts val="1760"/>
              </a:lnSpc>
              <a:spcBef>
                <a:spcPts val="600"/>
              </a:spcBef>
              <a:buFont typeface="Arial"/>
              <a:buChar char="•"/>
              <a:tabLst>
                <a:tab pos="449263" algn="l"/>
              </a:tabLst>
            </a:pPr>
            <a:r>
              <a:rPr lang="fr-FR" sz="1600" i="1" dirty="0">
                <a:solidFill>
                  <a:srgbClr val="195D72"/>
                </a:solidFill>
                <a:latin typeface="Gill Sans"/>
                <a:cs typeface="Gill Sans"/>
              </a:rPr>
              <a:t>Varier la densité bâtie en fonction du rôle des communes dans l’armature urbaine et de leur morphologie, mais aussi des secteurs d’implantation urbains au sein même de la commune. </a:t>
            </a:r>
            <a:r>
              <a:rPr lang="fr-FR" sz="1600" i="1" dirty="0" smtClean="0">
                <a:solidFill>
                  <a:srgbClr val="195D72"/>
                </a:solidFill>
                <a:latin typeface="Gill Sans"/>
                <a:cs typeface="Gill Sans"/>
              </a:rPr>
              <a:t>Il </a:t>
            </a:r>
            <a:r>
              <a:rPr lang="fr-FR" sz="1600" i="1" dirty="0">
                <a:solidFill>
                  <a:srgbClr val="195D72"/>
                </a:solidFill>
                <a:latin typeface="Gill Sans"/>
                <a:cs typeface="Gill Sans"/>
              </a:rPr>
              <a:t>s’agit tout en densifiant de s’adapter à l’identité des lieux pour mieux se raccrocher au fonctionnement et à la morphologie du site (gabarit /implantation de la construction par rapport au bâti voisin et à l’organisation de la rue...). </a:t>
            </a:r>
            <a:endParaRPr lang="fr-FR" sz="1600" i="1" dirty="0" smtClean="0">
              <a:solidFill>
                <a:srgbClr val="195D72"/>
              </a:solidFill>
              <a:latin typeface="Gill Sans"/>
              <a:cs typeface="Gill Sans"/>
            </a:endParaRPr>
          </a:p>
          <a:p>
            <a:pPr marL="449263" lvl="1" indent="-169863" algn="just">
              <a:lnSpc>
                <a:spcPts val="1760"/>
              </a:lnSpc>
              <a:spcBef>
                <a:spcPts val="600"/>
              </a:spcBef>
              <a:buFont typeface="Arial"/>
              <a:buChar char="•"/>
              <a:tabLst>
                <a:tab pos="449263" algn="l"/>
              </a:tabLst>
            </a:pPr>
            <a:r>
              <a:rPr lang="fr-FR" sz="1600" i="1" dirty="0" smtClean="0">
                <a:solidFill>
                  <a:srgbClr val="195D72"/>
                </a:solidFill>
                <a:latin typeface="Gill Sans"/>
                <a:cs typeface="Gill Sans"/>
              </a:rPr>
              <a:t>Développer </a:t>
            </a:r>
            <a:r>
              <a:rPr lang="fr-FR" sz="1600" i="1" dirty="0">
                <a:solidFill>
                  <a:srgbClr val="195D72"/>
                </a:solidFill>
                <a:latin typeface="Gill Sans"/>
                <a:cs typeface="Gill Sans"/>
              </a:rPr>
              <a:t>la nature en ville en contre partie d’espaces urbains plus denses et offrir ainsi une « nature utile / praticable » par les habitants en relais de leur cadre </a:t>
            </a:r>
            <a:r>
              <a:rPr lang="fr-FR" sz="1600" i="1" dirty="0" smtClean="0">
                <a:solidFill>
                  <a:srgbClr val="195D72"/>
                </a:solidFill>
                <a:latin typeface="Gill Sans"/>
                <a:cs typeface="Gill Sans"/>
              </a:rPr>
              <a:t>privé. </a:t>
            </a:r>
            <a:endParaRPr lang="fr-FR" sz="1600" i="1" dirty="0">
              <a:solidFill>
                <a:srgbClr val="195D72"/>
              </a:solidFill>
              <a:latin typeface="Gill Sans"/>
              <a:cs typeface="Gill Sans"/>
            </a:endParaRPr>
          </a:p>
          <a:p>
            <a:pPr marL="742950" lvl="2" indent="-285750" algn="just">
              <a:spcBef>
                <a:spcPts val="1200"/>
              </a:spcBef>
              <a:buFont typeface="Lucida Grande"/>
              <a:buChar char="-"/>
            </a:pPr>
            <a:endParaRPr lang="fr-FR" sz="1600" dirty="0">
              <a:solidFill>
                <a:srgbClr val="564B5C"/>
              </a:solidFill>
              <a:latin typeface="Gill Sans"/>
              <a:cs typeface="Gill Sans"/>
            </a:endParaRPr>
          </a:p>
        </p:txBody>
      </p:sp>
      <p:sp>
        <p:nvSpPr>
          <p:cNvPr id="12"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33</a:t>
            </a:fld>
            <a:endParaRPr lang="fr-FR" sz="1000" b="1" dirty="0">
              <a:solidFill>
                <a:schemeClr val="bg1"/>
              </a:solidFill>
            </a:endParaRPr>
          </a:p>
        </p:txBody>
      </p:sp>
    </p:spTree>
    <p:extLst>
      <p:ext uri="{BB962C8B-B14F-4D97-AF65-F5344CB8AC3E}">
        <p14:creationId xmlns:p14="http://schemas.microsoft.com/office/powerpoint/2010/main" val="94043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Organiser le renforcement d’une offre commerciale diversifiée, mieux qualifiée, plus singulière et soutenant l’armature </a:t>
            </a:r>
            <a:r>
              <a:rPr lang="fr-FR" sz="2200" dirty="0" smtClean="0"/>
              <a:t>multipolaire du SCOT pour optimiser les déplacements (en temps et en nombre)</a:t>
            </a:r>
            <a:endParaRPr lang="fr-FR" sz="2200" dirty="0"/>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34</a:t>
            </a:fld>
            <a:endParaRPr lang="fr-FR" sz="1000" b="1" dirty="0">
              <a:solidFill>
                <a:schemeClr val="bg1"/>
              </a:solidFill>
            </a:endParaRPr>
          </a:p>
        </p:txBody>
      </p:sp>
      <p:sp>
        <p:nvSpPr>
          <p:cNvPr id="25" name="ZoneTexte 24"/>
          <p:cNvSpPr txBox="1"/>
          <p:nvPr/>
        </p:nvSpPr>
        <p:spPr>
          <a:xfrm>
            <a:off x="50798" y="1134530"/>
            <a:ext cx="8923868" cy="5376333"/>
          </a:xfrm>
          <a:prstGeom prst="rect">
            <a:avLst/>
          </a:prstGeom>
          <a:noFill/>
          <a:ln>
            <a:noFill/>
          </a:ln>
        </p:spPr>
        <p:txBody>
          <a:bodyPr wrap="square" rtlCol="0">
            <a:noAutofit/>
          </a:bodyPr>
          <a:lstStyle/>
          <a:p>
            <a:pPr marL="285750" indent="-285750">
              <a:spcBef>
                <a:spcPts val="600"/>
              </a:spcBef>
              <a:buFont typeface="Arial"/>
              <a:buChar char="•"/>
            </a:pPr>
            <a:r>
              <a:rPr lang="fr-FR" sz="2000" dirty="0" smtClean="0">
                <a:solidFill>
                  <a:srgbClr val="564B5C"/>
                </a:solidFill>
                <a:latin typeface="Gill Sans"/>
                <a:cs typeface="Gill Sans"/>
              </a:rPr>
              <a:t>Notre </a:t>
            </a:r>
            <a:r>
              <a:rPr lang="fr-FR" sz="2000" dirty="0">
                <a:solidFill>
                  <a:srgbClr val="564B5C"/>
                </a:solidFill>
                <a:latin typeface="Gill Sans"/>
                <a:cs typeface="Gill Sans"/>
              </a:rPr>
              <a:t>stratégie de territoire métropolitain et rural innovant implique de développer une offre commerciale de qualité et accessible :</a:t>
            </a:r>
          </a:p>
          <a:p>
            <a:pPr marL="906463" lvl="2" indent="-177800">
              <a:spcBef>
                <a:spcPts val="600"/>
              </a:spcBef>
              <a:buFont typeface="Arial"/>
              <a:buChar char="•"/>
            </a:pPr>
            <a:r>
              <a:rPr lang="fr-FR" b="1" dirty="0">
                <a:solidFill>
                  <a:srgbClr val="195D72"/>
                </a:solidFill>
                <a:latin typeface="Arial Narrow"/>
                <a:cs typeface="Arial Narrow"/>
              </a:rPr>
              <a:t>pour répondre aux besoins croissants en services des habitants ainsi que pour attirer et fidéliser les actifs, dans les espaces agglomérés et le rural</a:t>
            </a:r>
            <a:r>
              <a:rPr lang="fr-FR" b="1" dirty="0" smtClean="0">
                <a:solidFill>
                  <a:srgbClr val="195D72"/>
                </a:solidFill>
                <a:latin typeface="Arial Narrow"/>
                <a:cs typeface="Arial Narrow"/>
              </a:rPr>
              <a:t>.</a:t>
            </a:r>
          </a:p>
          <a:p>
            <a:pPr marL="906463" lvl="2" indent="-177800">
              <a:spcBef>
                <a:spcPts val="600"/>
              </a:spcBef>
              <a:buFont typeface="Arial"/>
              <a:buChar char="•"/>
            </a:pPr>
            <a:r>
              <a:rPr lang="fr-FR" b="1" dirty="0" smtClean="0">
                <a:solidFill>
                  <a:srgbClr val="195D72"/>
                </a:solidFill>
                <a:latin typeface="Arial Narrow"/>
                <a:cs typeface="Arial Narrow"/>
              </a:rPr>
              <a:t>pour limiter les déplacements contraints.</a:t>
            </a:r>
          </a:p>
          <a:p>
            <a:pPr marL="728663" lvl="2">
              <a:spcBef>
                <a:spcPts val="600"/>
              </a:spcBef>
            </a:pPr>
            <a:endParaRPr lang="fr-FR" b="1" dirty="0" smtClean="0">
              <a:solidFill>
                <a:srgbClr val="195D72"/>
              </a:solidFill>
              <a:latin typeface="Arial Narrow"/>
              <a:cs typeface="Arial Narrow"/>
            </a:endParaRPr>
          </a:p>
          <a:p>
            <a:pPr marL="285750" lvl="1" indent="-285750">
              <a:spcBef>
                <a:spcPts val="600"/>
              </a:spcBef>
              <a:buFont typeface="Arial"/>
              <a:buChar char="•"/>
            </a:pPr>
            <a:r>
              <a:rPr lang="fr-FR" sz="2000" dirty="0" smtClean="0">
                <a:solidFill>
                  <a:srgbClr val="564B5C"/>
                </a:solidFill>
                <a:latin typeface="Gill Sans"/>
                <a:cs typeface="Gill Sans"/>
              </a:rPr>
              <a:t>Cette </a:t>
            </a:r>
            <a:r>
              <a:rPr lang="fr-FR" sz="2000" dirty="0">
                <a:solidFill>
                  <a:srgbClr val="564B5C"/>
                </a:solidFill>
                <a:latin typeface="Gill Sans"/>
                <a:cs typeface="Gill Sans"/>
              </a:rPr>
              <a:t>qualité et cette accessibilité </a:t>
            </a:r>
            <a:r>
              <a:rPr lang="fr-FR" sz="2000" dirty="0" smtClean="0">
                <a:solidFill>
                  <a:srgbClr val="564B5C"/>
                </a:solidFill>
                <a:latin typeface="Gill Sans"/>
                <a:cs typeface="Gill Sans"/>
              </a:rPr>
              <a:t>supposent : </a:t>
            </a:r>
            <a:endParaRPr lang="fr-FR" sz="2000" dirty="0">
              <a:solidFill>
                <a:srgbClr val="564B5C"/>
              </a:solidFill>
              <a:latin typeface="Gill Sans"/>
              <a:cs typeface="Gill Sans"/>
            </a:endParaRPr>
          </a:p>
          <a:p>
            <a:pPr marL="906463" lvl="2" indent="-177800">
              <a:spcBef>
                <a:spcPts val="600"/>
              </a:spcBef>
              <a:buFont typeface="Arial"/>
              <a:buChar char="•"/>
            </a:pPr>
            <a:r>
              <a:rPr lang="fr-FR" b="1" dirty="0">
                <a:solidFill>
                  <a:srgbClr val="195D72"/>
                </a:solidFill>
                <a:latin typeface="Arial Narrow"/>
                <a:cs typeface="Arial Narrow"/>
              </a:rPr>
              <a:t>U</a:t>
            </a:r>
            <a:r>
              <a:rPr lang="fr-FR" b="1" dirty="0" smtClean="0">
                <a:solidFill>
                  <a:srgbClr val="195D72"/>
                </a:solidFill>
                <a:latin typeface="Arial Narrow"/>
                <a:cs typeface="Arial Narrow"/>
              </a:rPr>
              <a:t>ne </a:t>
            </a:r>
            <a:r>
              <a:rPr lang="fr-FR" b="1" dirty="0">
                <a:solidFill>
                  <a:srgbClr val="195D72"/>
                </a:solidFill>
                <a:latin typeface="Arial Narrow"/>
                <a:cs typeface="Arial Narrow"/>
              </a:rPr>
              <a:t>irrigation commerciale adaptée aux différentes échelles de fonctionnement du territoire (pôles urbains, bassins de vie, pôles économiques</a:t>
            </a:r>
            <a:r>
              <a:rPr lang="fr-FR" b="1" dirty="0" smtClean="0">
                <a:solidFill>
                  <a:srgbClr val="195D72"/>
                </a:solidFill>
                <a:latin typeface="Arial Narrow"/>
                <a:cs typeface="Arial Narrow"/>
              </a:rPr>
              <a:t>) qui </a:t>
            </a:r>
            <a:r>
              <a:rPr lang="fr-FR" b="1" dirty="0">
                <a:solidFill>
                  <a:srgbClr val="195D72"/>
                </a:solidFill>
                <a:latin typeface="Arial Narrow"/>
                <a:cs typeface="Arial Narrow"/>
              </a:rPr>
              <a:t>pour cela s’appuie sur </a:t>
            </a:r>
            <a:r>
              <a:rPr lang="fr-FR" b="1" dirty="0" smtClean="0">
                <a:solidFill>
                  <a:srgbClr val="195D72"/>
                </a:solidFill>
                <a:latin typeface="Arial Narrow"/>
                <a:cs typeface="Arial Narrow"/>
              </a:rPr>
              <a:t>les armatures urbaine et économique du </a:t>
            </a:r>
            <a:r>
              <a:rPr lang="fr-FR" b="1" dirty="0">
                <a:solidFill>
                  <a:srgbClr val="195D72"/>
                </a:solidFill>
                <a:latin typeface="Arial Narrow"/>
                <a:cs typeface="Arial Narrow"/>
              </a:rPr>
              <a:t>SCOT ;</a:t>
            </a:r>
          </a:p>
          <a:p>
            <a:pPr marL="906463" lvl="2" indent="-177800">
              <a:spcBef>
                <a:spcPts val="600"/>
              </a:spcBef>
              <a:buFont typeface="Arial"/>
              <a:buChar char="•"/>
            </a:pPr>
            <a:r>
              <a:rPr lang="fr-FR" b="1" dirty="0">
                <a:solidFill>
                  <a:srgbClr val="195D72"/>
                </a:solidFill>
                <a:latin typeface="Arial Narrow"/>
                <a:cs typeface="Arial Narrow"/>
              </a:rPr>
              <a:t>De soutenir et renforcer le dynamisme du commerce de centre (des villes, bourgs, villages</a:t>
            </a:r>
            <a:r>
              <a:rPr lang="fr-FR" b="1" dirty="0" smtClean="0">
                <a:solidFill>
                  <a:srgbClr val="195D72"/>
                </a:solidFill>
                <a:latin typeface="Arial Narrow"/>
                <a:cs typeface="Arial Narrow"/>
              </a:rPr>
              <a:t>) = priorité ;</a:t>
            </a:r>
            <a:endParaRPr lang="fr-FR" b="1" dirty="0">
              <a:solidFill>
                <a:srgbClr val="195D72"/>
              </a:solidFill>
              <a:latin typeface="Arial Narrow"/>
              <a:cs typeface="Arial Narrow"/>
            </a:endParaRPr>
          </a:p>
          <a:p>
            <a:pPr marL="906463" lvl="2" indent="-177800">
              <a:spcBef>
                <a:spcPts val="600"/>
              </a:spcBef>
              <a:buFont typeface="Arial"/>
              <a:buChar char="•"/>
            </a:pPr>
            <a:r>
              <a:rPr lang="fr-FR" b="1" dirty="0">
                <a:solidFill>
                  <a:srgbClr val="195D72"/>
                </a:solidFill>
                <a:latin typeface="Arial Narrow"/>
                <a:cs typeface="Arial Narrow"/>
              </a:rPr>
              <a:t>Une offre commerciale de périphérie des </a:t>
            </a:r>
            <a:r>
              <a:rPr lang="fr-FR" b="1" dirty="0" smtClean="0">
                <a:solidFill>
                  <a:srgbClr val="195D72"/>
                </a:solidFill>
                <a:latin typeface="Arial Narrow"/>
                <a:cs typeface="Arial Narrow"/>
              </a:rPr>
              <a:t>pôles </a:t>
            </a:r>
            <a:r>
              <a:rPr lang="fr-FR" b="1" dirty="0">
                <a:solidFill>
                  <a:srgbClr val="195D72"/>
                </a:solidFill>
                <a:latin typeface="Arial Narrow"/>
                <a:cs typeface="Arial Narrow"/>
              </a:rPr>
              <a:t>urbains </a:t>
            </a:r>
            <a:r>
              <a:rPr lang="fr-FR" b="1" dirty="0" smtClean="0">
                <a:solidFill>
                  <a:srgbClr val="195D72"/>
                </a:solidFill>
                <a:latin typeface="Arial Narrow"/>
                <a:cs typeface="Arial Narrow"/>
              </a:rPr>
              <a:t>majeurs (Pôle d’Arras avec </a:t>
            </a:r>
            <a:r>
              <a:rPr lang="fr-FR" b="1" dirty="0" err="1" smtClean="0">
                <a:solidFill>
                  <a:srgbClr val="195D72"/>
                </a:solidFill>
                <a:latin typeface="Arial Narrow"/>
                <a:cs typeface="Arial Narrow"/>
              </a:rPr>
              <a:t>Duisans</a:t>
            </a:r>
            <a:r>
              <a:rPr lang="fr-FR" b="1" dirty="0" smtClean="0">
                <a:solidFill>
                  <a:srgbClr val="195D72"/>
                </a:solidFill>
                <a:latin typeface="Arial Narrow"/>
                <a:cs typeface="Arial Narrow"/>
              </a:rPr>
              <a:t> et de Bapaume) qui </a:t>
            </a:r>
            <a:r>
              <a:rPr lang="fr-FR" b="1" dirty="0">
                <a:solidFill>
                  <a:srgbClr val="195D72"/>
                </a:solidFill>
                <a:latin typeface="Arial Narrow"/>
                <a:cs typeface="Arial Narrow"/>
              </a:rPr>
              <a:t>soutient le poids, la </a:t>
            </a:r>
            <a:r>
              <a:rPr lang="fr-FR" b="1" dirty="0" smtClean="0">
                <a:solidFill>
                  <a:srgbClr val="195D72"/>
                </a:solidFill>
                <a:latin typeface="Arial Narrow"/>
                <a:cs typeface="Arial Narrow"/>
              </a:rPr>
              <a:t>diversité, la différenciation et </a:t>
            </a:r>
            <a:r>
              <a:rPr lang="fr-FR" b="1" dirty="0">
                <a:solidFill>
                  <a:srgbClr val="195D72"/>
                </a:solidFill>
                <a:latin typeface="Arial Narrow"/>
                <a:cs typeface="Arial Narrow"/>
              </a:rPr>
              <a:t>la qualification de l’offre commerciale globale du territoire pour limiter les déplacements contraints vers l’extérieur du SCOT, tout en préservant l’offre de proximité</a:t>
            </a:r>
            <a:r>
              <a:rPr lang="fr-FR" b="1" dirty="0" smtClean="0">
                <a:solidFill>
                  <a:srgbClr val="195D72"/>
                </a:solidFill>
                <a:latin typeface="Arial Narrow"/>
                <a:cs typeface="Arial Narrow"/>
              </a:rPr>
              <a:t>.</a:t>
            </a:r>
          </a:p>
        </p:txBody>
      </p:sp>
    </p:spTree>
    <p:extLst>
      <p:ext uri="{BB962C8B-B14F-4D97-AF65-F5344CB8AC3E}">
        <p14:creationId xmlns:p14="http://schemas.microsoft.com/office/powerpoint/2010/main" val="37748461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Organiser le renforcement d’une offre commerciale diversifiée, mieux qualifiée, plus singulière et soutenant l’armature </a:t>
            </a:r>
            <a:r>
              <a:rPr lang="fr-FR" sz="2200" dirty="0" smtClean="0"/>
              <a:t>multipolaire du SCOT pour optimiser les déplacements (en temps et en nombre)</a:t>
            </a:r>
            <a:endParaRPr lang="fr-FR" sz="2200" dirty="0"/>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35</a:t>
            </a:fld>
            <a:endParaRPr lang="fr-FR" sz="1000" b="1" dirty="0">
              <a:solidFill>
                <a:schemeClr val="bg1"/>
              </a:solidFill>
            </a:endParaRPr>
          </a:p>
        </p:txBody>
      </p:sp>
      <p:pic>
        <p:nvPicPr>
          <p:cNvPr id="26" name="Image 25" descr="Capture d’écran 2017-04-09 à 10.23.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565" y="5663039"/>
            <a:ext cx="609846" cy="565862"/>
          </a:xfrm>
          <a:prstGeom prst="rect">
            <a:avLst/>
          </a:prstGeom>
        </p:spPr>
      </p:pic>
      <p:pic>
        <p:nvPicPr>
          <p:cNvPr id="27" name="Image 26" descr="Capture d’écran 2017-04-09 à 10.23.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201" y="5665556"/>
            <a:ext cx="577465" cy="563345"/>
          </a:xfrm>
          <a:prstGeom prst="rect">
            <a:avLst/>
          </a:prstGeom>
        </p:spPr>
      </p:pic>
      <p:pic>
        <p:nvPicPr>
          <p:cNvPr id="28" name="Image 27" descr="Capture d’écran 2017-04-09 à 10.23.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643" y="5664938"/>
            <a:ext cx="784558" cy="561063"/>
          </a:xfrm>
          <a:prstGeom prst="rect">
            <a:avLst/>
          </a:prstGeom>
        </p:spPr>
      </p:pic>
      <p:sp>
        <p:nvSpPr>
          <p:cNvPr id="29" name="ZoneTexte 28"/>
          <p:cNvSpPr txBox="1"/>
          <p:nvPr/>
        </p:nvSpPr>
        <p:spPr>
          <a:xfrm>
            <a:off x="6997565" y="6294735"/>
            <a:ext cx="2036367" cy="461665"/>
          </a:xfrm>
          <a:prstGeom prst="rect">
            <a:avLst/>
          </a:prstGeom>
          <a:noFill/>
        </p:spPr>
        <p:txBody>
          <a:bodyPr wrap="square" rtlCol="0">
            <a:spAutoFit/>
          </a:bodyPr>
          <a:lstStyle/>
          <a:p>
            <a:r>
              <a:rPr lang="fr-FR" sz="1200" dirty="0" smtClean="0"/>
              <a:t>Bassins de vie de proximité (perméables)</a:t>
            </a:r>
            <a:endParaRPr lang="fr-FR" sz="1200" dirty="0"/>
          </a:p>
        </p:txBody>
      </p:sp>
      <p:pic>
        <p:nvPicPr>
          <p:cNvPr id="30" name="Image 29" descr="Capture d’écran 2017-04-09 à 09.54.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3666" y="4485608"/>
            <a:ext cx="719669" cy="707974"/>
          </a:xfrm>
          <a:prstGeom prst="rect">
            <a:avLst/>
          </a:prstGeom>
        </p:spPr>
      </p:pic>
      <p:sp>
        <p:nvSpPr>
          <p:cNvPr id="31" name="ZoneTexte 30"/>
          <p:cNvSpPr txBox="1"/>
          <p:nvPr/>
        </p:nvSpPr>
        <p:spPr>
          <a:xfrm>
            <a:off x="5503335" y="4477141"/>
            <a:ext cx="1295398" cy="646331"/>
          </a:xfrm>
          <a:prstGeom prst="rect">
            <a:avLst/>
          </a:prstGeom>
          <a:noFill/>
        </p:spPr>
        <p:txBody>
          <a:bodyPr wrap="square" rtlCol="0">
            <a:spAutoFit/>
          </a:bodyPr>
          <a:lstStyle/>
          <a:p>
            <a:r>
              <a:rPr lang="fr-FR" sz="1200" dirty="0" smtClean="0"/>
              <a:t>Pôle majeur : Arras et couronne urbaine</a:t>
            </a:r>
            <a:endParaRPr lang="fr-FR" sz="1200" dirty="0"/>
          </a:p>
        </p:txBody>
      </p:sp>
      <p:pic>
        <p:nvPicPr>
          <p:cNvPr id="32" name="Image 31" descr="Capture d’écran 2017-04-09 à 09.54.4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3667" y="5210516"/>
            <a:ext cx="719668" cy="665961"/>
          </a:xfrm>
          <a:prstGeom prst="rect">
            <a:avLst/>
          </a:prstGeom>
        </p:spPr>
      </p:pic>
      <p:sp>
        <p:nvSpPr>
          <p:cNvPr id="33" name="ZoneTexte 32"/>
          <p:cNvSpPr txBox="1"/>
          <p:nvPr/>
        </p:nvSpPr>
        <p:spPr>
          <a:xfrm>
            <a:off x="5503335" y="5210516"/>
            <a:ext cx="1151464" cy="646331"/>
          </a:xfrm>
          <a:prstGeom prst="rect">
            <a:avLst/>
          </a:prstGeom>
          <a:noFill/>
        </p:spPr>
        <p:txBody>
          <a:bodyPr wrap="square" rtlCol="0">
            <a:spAutoFit/>
          </a:bodyPr>
          <a:lstStyle/>
          <a:p>
            <a:r>
              <a:rPr lang="fr-FR" sz="1200" dirty="0" smtClean="0">
                <a:solidFill>
                  <a:srgbClr val="000000"/>
                </a:solidFill>
              </a:rPr>
              <a:t>Pôle pivot majeur : Bapaume</a:t>
            </a:r>
            <a:endParaRPr lang="fr-FR" sz="1200" dirty="0">
              <a:solidFill>
                <a:srgbClr val="000000"/>
              </a:solidFill>
            </a:endParaRPr>
          </a:p>
        </p:txBody>
      </p:sp>
      <p:pic>
        <p:nvPicPr>
          <p:cNvPr id="34" name="Image 33" descr="Capture d’écran 2017-04-09 à 09.55.4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3667" y="5885711"/>
            <a:ext cx="719668" cy="530481"/>
          </a:xfrm>
          <a:prstGeom prst="rect">
            <a:avLst/>
          </a:prstGeom>
        </p:spPr>
      </p:pic>
      <p:sp>
        <p:nvSpPr>
          <p:cNvPr id="35" name="ZoneTexte 34"/>
          <p:cNvSpPr txBox="1"/>
          <p:nvPr/>
        </p:nvSpPr>
        <p:spPr>
          <a:xfrm>
            <a:off x="5503335" y="5889713"/>
            <a:ext cx="1358001" cy="830997"/>
          </a:xfrm>
          <a:prstGeom prst="rect">
            <a:avLst/>
          </a:prstGeom>
          <a:noFill/>
        </p:spPr>
        <p:txBody>
          <a:bodyPr wrap="square" rtlCol="0">
            <a:spAutoFit/>
          </a:bodyPr>
          <a:lstStyle/>
          <a:p>
            <a:r>
              <a:rPr lang="fr-FR" sz="1200" dirty="0" smtClean="0">
                <a:solidFill>
                  <a:srgbClr val="000000"/>
                </a:solidFill>
              </a:rPr>
              <a:t>Pôle d’équilibre composé de communes en réseau</a:t>
            </a:r>
            <a:endParaRPr lang="fr-FR" sz="1200" dirty="0">
              <a:solidFill>
                <a:srgbClr val="000000"/>
              </a:solidFill>
            </a:endParaRPr>
          </a:p>
        </p:txBody>
      </p:sp>
      <p:pic>
        <p:nvPicPr>
          <p:cNvPr id="36" name="Image 35" descr="Capture d’écran 2017-04-09 à 09.55.0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7565" y="4477141"/>
            <a:ext cx="504665" cy="380501"/>
          </a:xfrm>
          <a:prstGeom prst="rect">
            <a:avLst/>
          </a:prstGeom>
        </p:spPr>
      </p:pic>
      <p:sp>
        <p:nvSpPr>
          <p:cNvPr id="37" name="ZoneTexte 36"/>
          <p:cNvSpPr txBox="1"/>
          <p:nvPr/>
        </p:nvSpPr>
        <p:spPr>
          <a:xfrm>
            <a:off x="7502230" y="4526935"/>
            <a:ext cx="1586601" cy="276999"/>
          </a:xfrm>
          <a:prstGeom prst="rect">
            <a:avLst/>
          </a:prstGeom>
          <a:noFill/>
        </p:spPr>
        <p:txBody>
          <a:bodyPr wrap="square" rtlCol="0">
            <a:spAutoFit/>
          </a:bodyPr>
          <a:lstStyle/>
          <a:p>
            <a:r>
              <a:rPr lang="fr-FR" sz="1200" dirty="0" smtClean="0">
                <a:solidFill>
                  <a:srgbClr val="000000"/>
                </a:solidFill>
              </a:rPr>
              <a:t>Pôle relais ruraux</a:t>
            </a:r>
            <a:endParaRPr lang="fr-FR" sz="1200" dirty="0">
              <a:solidFill>
                <a:srgbClr val="000000"/>
              </a:solidFill>
            </a:endParaRPr>
          </a:p>
        </p:txBody>
      </p:sp>
      <p:pic>
        <p:nvPicPr>
          <p:cNvPr id="38" name="Image 37" descr="Capture d’écran 2017-04-09 à 09.55.2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7565" y="4900977"/>
            <a:ext cx="504665" cy="372849"/>
          </a:xfrm>
          <a:prstGeom prst="rect">
            <a:avLst/>
          </a:prstGeom>
        </p:spPr>
      </p:pic>
      <p:sp>
        <p:nvSpPr>
          <p:cNvPr id="39" name="ZoneTexte 38"/>
          <p:cNvSpPr txBox="1"/>
          <p:nvPr/>
        </p:nvSpPr>
        <p:spPr>
          <a:xfrm>
            <a:off x="7502230" y="4907108"/>
            <a:ext cx="1586601" cy="276999"/>
          </a:xfrm>
          <a:prstGeom prst="rect">
            <a:avLst/>
          </a:prstGeom>
          <a:noFill/>
        </p:spPr>
        <p:txBody>
          <a:bodyPr wrap="square" rtlCol="0">
            <a:spAutoFit/>
          </a:bodyPr>
          <a:lstStyle/>
          <a:p>
            <a:r>
              <a:rPr lang="fr-FR" sz="1200" dirty="0" smtClean="0">
                <a:solidFill>
                  <a:srgbClr val="000000"/>
                </a:solidFill>
              </a:rPr>
              <a:t>Pôle d’appui ruraux</a:t>
            </a:r>
            <a:endParaRPr lang="fr-FR" sz="1200" dirty="0">
              <a:solidFill>
                <a:srgbClr val="000000"/>
              </a:solidFill>
            </a:endParaRPr>
          </a:p>
        </p:txBody>
      </p:sp>
      <p:sp>
        <p:nvSpPr>
          <p:cNvPr id="40" name="Titre 1"/>
          <p:cNvSpPr txBox="1">
            <a:spLocks/>
          </p:cNvSpPr>
          <p:nvPr/>
        </p:nvSpPr>
        <p:spPr>
          <a:xfrm>
            <a:off x="4783666" y="1018924"/>
            <a:ext cx="4270764" cy="286020"/>
          </a:xfrm>
          <a:prstGeom prst="rect">
            <a:avLst/>
          </a:prstGeom>
          <a:solidFill>
            <a:srgbClr val="564B5C"/>
          </a:solidFill>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400" b="1" dirty="0" smtClean="0">
                <a:solidFill>
                  <a:schemeClr val="bg1"/>
                </a:solidFill>
              </a:rPr>
              <a:t>L’armature urbaine et de services</a:t>
            </a:r>
          </a:p>
        </p:txBody>
      </p:sp>
      <p:sp>
        <p:nvSpPr>
          <p:cNvPr id="42" name="ZoneTexte 41"/>
          <p:cNvSpPr txBox="1"/>
          <p:nvPr/>
        </p:nvSpPr>
        <p:spPr>
          <a:xfrm>
            <a:off x="0" y="1018924"/>
            <a:ext cx="4783666" cy="5788276"/>
          </a:xfrm>
          <a:prstGeom prst="rect">
            <a:avLst/>
          </a:prstGeom>
          <a:noFill/>
          <a:ln>
            <a:noFill/>
          </a:ln>
        </p:spPr>
        <p:txBody>
          <a:bodyPr wrap="square" rtlCol="0">
            <a:noAutofit/>
          </a:bodyPr>
          <a:lstStyle/>
          <a:p>
            <a:pPr marL="285750" indent="-285750">
              <a:spcBef>
                <a:spcPts val="600"/>
              </a:spcBef>
              <a:buFont typeface="Arial"/>
              <a:buChar char="•"/>
            </a:pPr>
            <a:r>
              <a:rPr lang="fr-FR" sz="2000" dirty="0">
                <a:solidFill>
                  <a:srgbClr val="564B5C"/>
                </a:solidFill>
                <a:latin typeface="Gill Sans"/>
                <a:cs typeface="Gill Sans"/>
              </a:rPr>
              <a:t>Le </a:t>
            </a:r>
            <a:r>
              <a:rPr lang="fr-FR" sz="2000" dirty="0" smtClean="0">
                <a:solidFill>
                  <a:srgbClr val="564B5C"/>
                </a:solidFill>
                <a:latin typeface="Gill Sans"/>
                <a:cs typeface="Gill Sans"/>
              </a:rPr>
              <a:t>développement de </a:t>
            </a:r>
            <a:r>
              <a:rPr lang="fr-FR" sz="2000" dirty="0">
                <a:solidFill>
                  <a:srgbClr val="564B5C"/>
                </a:solidFill>
                <a:latin typeface="Gill Sans"/>
                <a:cs typeface="Gill Sans"/>
              </a:rPr>
              <a:t>l’appareil commercial s’appuie ainsi sur : </a:t>
            </a:r>
          </a:p>
          <a:p>
            <a:pPr marL="449263" lvl="1" indent="-177800">
              <a:spcBef>
                <a:spcPts val="600"/>
              </a:spcBef>
              <a:buFont typeface="Arial"/>
              <a:buChar char="•"/>
            </a:pPr>
            <a:r>
              <a:rPr lang="fr-FR" b="1" dirty="0">
                <a:solidFill>
                  <a:srgbClr val="195D72"/>
                </a:solidFill>
                <a:latin typeface="Arial Narrow"/>
                <a:cs typeface="Arial Narrow"/>
              </a:rPr>
              <a:t>Le renforcement de l’offre commerciale de centre (des </a:t>
            </a:r>
            <a:r>
              <a:rPr lang="fr-FR" b="1" dirty="0" smtClean="0">
                <a:solidFill>
                  <a:srgbClr val="195D72"/>
                </a:solidFill>
                <a:latin typeface="Arial Narrow"/>
                <a:cs typeface="Arial Narrow"/>
              </a:rPr>
              <a:t>villes, </a:t>
            </a:r>
            <a:r>
              <a:rPr lang="fr-FR" b="1" dirty="0">
                <a:solidFill>
                  <a:srgbClr val="195D72"/>
                </a:solidFill>
                <a:latin typeface="Arial Narrow"/>
                <a:cs typeface="Arial Narrow"/>
              </a:rPr>
              <a:t>bourgs et villages) pour appuyer le rôle des centralités urbaines, dynamiser/réintroduire les fonctions économiques dans le tissu urbain et </a:t>
            </a:r>
            <a:r>
              <a:rPr lang="fr-FR" b="1" dirty="0">
                <a:solidFill>
                  <a:srgbClr val="DC6F3E"/>
                </a:solidFill>
                <a:latin typeface="Arial Narrow"/>
                <a:cs typeface="Arial Narrow"/>
              </a:rPr>
              <a:t>favoriser une échelle de proximité soutenant la vitalité des communes et bassins de vie ; </a:t>
            </a:r>
            <a:endParaRPr lang="fr-FR" b="1" dirty="0" smtClean="0">
              <a:solidFill>
                <a:srgbClr val="DC6F3E"/>
              </a:solidFill>
              <a:latin typeface="Arial Narrow"/>
              <a:cs typeface="Arial Narrow"/>
            </a:endParaRPr>
          </a:p>
          <a:p>
            <a:pPr marL="449263" lvl="1" indent="-177800">
              <a:spcBef>
                <a:spcPts val="600"/>
              </a:spcBef>
              <a:buFont typeface="Arial"/>
              <a:buChar char="•"/>
            </a:pPr>
            <a:r>
              <a:rPr lang="fr-FR" b="1" dirty="0" smtClean="0">
                <a:solidFill>
                  <a:srgbClr val="195D72"/>
                </a:solidFill>
                <a:latin typeface="Arial Narrow"/>
                <a:cs typeface="Arial Narrow"/>
              </a:rPr>
              <a:t>Le renforcement des pôles commerciaux d’Arras et Bapaume : </a:t>
            </a:r>
          </a:p>
          <a:p>
            <a:pPr marL="627063" lvl="2" indent="-177800" defTabSz="261938">
              <a:spcBef>
                <a:spcPts val="600"/>
              </a:spcBef>
              <a:buFont typeface="Arial"/>
              <a:buChar char="•"/>
            </a:pPr>
            <a:r>
              <a:rPr lang="fr-FR" b="1" dirty="0" smtClean="0">
                <a:solidFill>
                  <a:srgbClr val="DC6F3E"/>
                </a:solidFill>
                <a:latin typeface="Arial Narrow"/>
                <a:cs typeface="Arial Narrow"/>
              </a:rPr>
              <a:t>Ils </a:t>
            </a:r>
            <a:r>
              <a:rPr lang="fr-FR" b="1" dirty="0">
                <a:solidFill>
                  <a:srgbClr val="DC6F3E"/>
                </a:solidFill>
                <a:latin typeface="Arial Narrow"/>
                <a:cs typeface="Arial Narrow"/>
              </a:rPr>
              <a:t>ont vocation à donner accès à une offre répondant à toutes les fréquences d’achats (quotidiennes, hebdomadaires, rares, différenciées /extérieur du SCOT, dont les grands formats commerciaux) et à un volume de population important</a:t>
            </a:r>
            <a:r>
              <a:rPr lang="fr-FR" b="1" dirty="0" smtClean="0">
                <a:solidFill>
                  <a:srgbClr val="DC6F3E"/>
                </a:solidFill>
                <a:latin typeface="Arial Narrow"/>
                <a:cs typeface="Arial Narrow"/>
              </a:rPr>
              <a:t>.</a:t>
            </a:r>
          </a:p>
          <a:p>
            <a:pPr marL="627063" lvl="2" indent="-177800" defTabSz="261938">
              <a:spcBef>
                <a:spcPts val="600"/>
              </a:spcBef>
              <a:buFont typeface="Arial"/>
              <a:buChar char="•"/>
            </a:pPr>
            <a:r>
              <a:rPr lang="fr-FR" b="1" dirty="0" smtClean="0">
                <a:solidFill>
                  <a:srgbClr val="DC6F3E"/>
                </a:solidFill>
                <a:latin typeface="Arial Narrow"/>
                <a:cs typeface="Arial Narrow"/>
              </a:rPr>
              <a:t>Ils </a:t>
            </a:r>
            <a:r>
              <a:rPr lang="fr-FR" b="1" dirty="0">
                <a:solidFill>
                  <a:srgbClr val="DC6F3E"/>
                </a:solidFill>
                <a:latin typeface="Arial Narrow"/>
                <a:cs typeface="Arial Narrow"/>
              </a:rPr>
              <a:t>évitent l’évasion vers d’autres pôles commerciaux importants externes au SCOT.</a:t>
            </a:r>
          </a:p>
        </p:txBody>
      </p:sp>
      <p:pic>
        <p:nvPicPr>
          <p:cNvPr id="21" name="Image 20" descr="SCOTA-PADD-ARMAT RES 081117.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3666" y="1304944"/>
            <a:ext cx="4270763" cy="3072821"/>
          </a:xfrm>
          <a:prstGeom prst="rect">
            <a:avLst/>
          </a:prstGeom>
        </p:spPr>
      </p:pic>
    </p:spTree>
    <p:extLst>
      <p:ext uri="{BB962C8B-B14F-4D97-AF65-F5344CB8AC3E}">
        <p14:creationId xmlns:p14="http://schemas.microsoft.com/office/powerpoint/2010/main" val="33307830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Organiser le renforcement d’une offre commerciale diversifiée, mieux qualifiée, plus singulière et soutenant l’armature multipolaire du SCOT pour optimiser les déplacements (en temps et en nombre)</a:t>
            </a:r>
          </a:p>
        </p:txBody>
      </p:sp>
      <p:sp>
        <p:nvSpPr>
          <p:cNvPr id="7" name="ZoneTexte 6"/>
          <p:cNvSpPr txBox="1"/>
          <p:nvPr/>
        </p:nvSpPr>
        <p:spPr>
          <a:xfrm>
            <a:off x="93133" y="1896532"/>
            <a:ext cx="2032000" cy="2590801"/>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a:solidFill>
                  <a:schemeClr val="bg1"/>
                </a:solidFill>
                <a:latin typeface="Gill Sans"/>
                <a:cs typeface="Gill Sans"/>
              </a:rPr>
              <a:t>Préserver, dynamiser et ré-enchanter l’offre commerciale de </a:t>
            </a:r>
            <a:r>
              <a:rPr lang="fr-FR" sz="3200" dirty="0">
                <a:solidFill>
                  <a:schemeClr val="bg1"/>
                </a:solidFill>
                <a:latin typeface="Gill Sans"/>
                <a:cs typeface="Gill Sans"/>
              </a:rPr>
              <a:t>centre</a:t>
            </a:r>
            <a:endParaRPr lang="fr-FR" sz="2000" dirty="0">
              <a:solidFill>
                <a:schemeClr val="bg1"/>
              </a:solidFill>
              <a:latin typeface="Gill Sans"/>
              <a:cs typeface="Gill Sans"/>
            </a:endParaRPr>
          </a:p>
          <a:p>
            <a:pPr>
              <a:spcBef>
                <a:spcPts val="600"/>
              </a:spcBef>
            </a:pPr>
            <a:endParaRPr lang="fr-FR" sz="1600" dirty="0" smtClean="0">
              <a:solidFill>
                <a:schemeClr val="bg1"/>
              </a:solidFill>
              <a:latin typeface="Gill Sans"/>
              <a:cs typeface="Gill Sans"/>
            </a:endParaRPr>
          </a:p>
          <a:p>
            <a:pPr marL="285750" indent="-285750">
              <a:spcBef>
                <a:spcPts val="600"/>
              </a:spcBef>
              <a:buFont typeface="Arial"/>
              <a:buChar char="•"/>
            </a:pPr>
            <a:endParaRPr lang="fr-FR" sz="2000" dirty="0">
              <a:solidFill>
                <a:schemeClr val="bg1"/>
              </a:solidFill>
              <a:latin typeface="Gill Sans"/>
              <a:cs typeface="Gill Sans"/>
            </a:endParaRPr>
          </a:p>
          <a:p>
            <a:pPr>
              <a:spcBef>
                <a:spcPts val="600"/>
              </a:spcBef>
            </a:pPr>
            <a:endParaRPr lang="fr-FR" sz="2000" dirty="0">
              <a:solidFill>
                <a:schemeClr val="bg1"/>
              </a:solidFill>
              <a:latin typeface="Gill Sans"/>
              <a:cs typeface="Gill Sans"/>
            </a:endParaRPr>
          </a:p>
        </p:txBody>
      </p:sp>
      <p:sp>
        <p:nvSpPr>
          <p:cNvPr id="9" name="ZoneTexte 8"/>
          <p:cNvSpPr txBox="1"/>
          <p:nvPr/>
        </p:nvSpPr>
        <p:spPr>
          <a:xfrm>
            <a:off x="2125133" y="1018924"/>
            <a:ext cx="6951133" cy="5737475"/>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a:solidFill>
                  <a:srgbClr val="564B5C"/>
                </a:solidFill>
                <a:latin typeface="Gill Sans"/>
                <a:cs typeface="Gill Sans"/>
              </a:rPr>
              <a:t>Renforcer l’attractivité des </a:t>
            </a:r>
            <a:r>
              <a:rPr lang="fr-FR" sz="1600" b="1" u="sng" dirty="0">
                <a:solidFill>
                  <a:srgbClr val="564B5C"/>
                </a:solidFill>
                <a:latin typeface="Gill Sans"/>
                <a:cs typeface="Gill Sans"/>
              </a:rPr>
              <a:t>centres</a:t>
            </a:r>
            <a:r>
              <a:rPr lang="fr-FR" sz="1600" b="1" dirty="0">
                <a:solidFill>
                  <a:srgbClr val="564B5C"/>
                </a:solidFill>
                <a:latin typeface="Gill Sans"/>
                <a:cs typeface="Gill Sans"/>
              </a:rPr>
              <a:t> des villes, bourgs et villages :</a:t>
            </a:r>
          </a:p>
          <a:p>
            <a:pPr marL="742950" lvl="2" indent="-285750" algn="just">
              <a:lnSpc>
                <a:spcPts val="1820"/>
              </a:lnSpc>
              <a:spcBef>
                <a:spcPts val="600"/>
              </a:spcBef>
              <a:buFont typeface="Lucida Grande"/>
              <a:buChar char="-"/>
            </a:pPr>
            <a:r>
              <a:rPr lang="fr-FR" sz="1600" dirty="0">
                <a:solidFill>
                  <a:srgbClr val="564B5C"/>
                </a:solidFill>
                <a:latin typeface="Gill Sans"/>
                <a:cs typeface="Gill Sans"/>
              </a:rPr>
              <a:t>en renforçant leur capacité d’accueil résidentiel pour favoriser le développement de services accessibles à </a:t>
            </a:r>
            <a:r>
              <a:rPr lang="fr-FR" sz="1600" dirty="0" smtClean="0">
                <a:solidFill>
                  <a:srgbClr val="564B5C"/>
                </a:solidFill>
                <a:latin typeface="Gill Sans"/>
                <a:cs typeface="Gill Sans"/>
              </a:rPr>
              <a:t>pied ;</a:t>
            </a:r>
            <a:endParaRPr lang="fr-FR" sz="1600" dirty="0">
              <a:solidFill>
                <a:srgbClr val="564B5C"/>
              </a:solidFill>
              <a:latin typeface="Gill Sans"/>
              <a:cs typeface="Gill Sans"/>
            </a:endParaRPr>
          </a:p>
          <a:p>
            <a:pPr marL="742950" lvl="2" indent="-285750" algn="just">
              <a:lnSpc>
                <a:spcPts val="1820"/>
              </a:lnSpc>
              <a:spcBef>
                <a:spcPts val="600"/>
              </a:spcBef>
              <a:buFont typeface="Lucida Grande"/>
              <a:buChar char="-"/>
            </a:pPr>
            <a:r>
              <a:rPr lang="fr-FR" sz="1600" dirty="0">
                <a:solidFill>
                  <a:srgbClr val="564B5C"/>
                </a:solidFill>
                <a:latin typeface="Gill Sans"/>
                <a:cs typeface="Gill Sans"/>
              </a:rPr>
              <a:t>en proposant des espaces publics conviviaux et en favorisant la mixité des fonctions dans le tissu urbain ;</a:t>
            </a:r>
          </a:p>
          <a:p>
            <a:pPr marL="742950" lvl="2" indent="-285750" algn="just">
              <a:lnSpc>
                <a:spcPts val="1820"/>
              </a:lnSpc>
              <a:spcBef>
                <a:spcPts val="600"/>
              </a:spcBef>
              <a:buFont typeface="Lucida Grande"/>
              <a:buChar char="-"/>
            </a:pPr>
            <a:r>
              <a:rPr lang="fr-FR" sz="1600" dirty="0">
                <a:solidFill>
                  <a:srgbClr val="564B5C"/>
                </a:solidFill>
                <a:latin typeface="Gill Sans"/>
                <a:cs typeface="Gill Sans"/>
              </a:rPr>
              <a:t>en recherchant systématiquement des extensions urbaines bien reliées aux centres, soit directement, soit par un lien fonctionnel organisé (liaisons douces…) ;</a:t>
            </a:r>
          </a:p>
          <a:p>
            <a:pPr marL="742950" lvl="2" indent="-285750" algn="just">
              <a:lnSpc>
                <a:spcPts val="1820"/>
              </a:lnSpc>
              <a:spcBef>
                <a:spcPts val="600"/>
              </a:spcBef>
              <a:buFont typeface="Lucida Grande"/>
              <a:buChar char="-"/>
            </a:pPr>
            <a:r>
              <a:rPr lang="fr-FR" sz="1600" dirty="0">
                <a:solidFill>
                  <a:srgbClr val="564B5C"/>
                </a:solidFill>
                <a:latin typeface="Gill Sans"/>
                <a:cs typeface="Gill Sans"/>
              </a:rPr>
              <a:t>en facilitant les concentrations équipements services-</a:t>
            </a:r>
            <a:r>
              <a:rPr lang="fr-FR" sz="1600" dirty="0" smtClean="0">
                <a:solidFill>
                  <a:srgbClr val="564B5C"/>
                </a:solidFill>
                <a:latin typeface="Gill Sans"/>
                <a:cs typeface="Gill Sans"/>
              </a:rPr>
              <a:t>commerces </a:t>
            </a:r>
            <a:r>
              <a:rPr lang="fr-FR" sz="1600" dirty="0">
                <a:solidFill>
                  <a:srgbClr val="564B5C"/>
                </a:solidFill>
                <a:latin typeface="Gill Sans"/>
                <a:cs typeface="Gill Sans"/>
              </a:rPr>
              <a:t>pour développer des micro-centralités </a:t>
            </a:r>
            <a:r>
              <a:rPr lang="fr-FR" sz="1600" dirty="0" smtClean="0">
                <a:solidFill>
                  <a:srgbClr val="564B5C"/>
                </a:solidFill>
                <a:latin typeface="Gill Sans"/>
                <a:cs typeface="Gill Sans"/>
              </a:rPr>
              <a:t>et/ou pour développer/conforter </a:t>
            </a:r>
            <a:r>
              <a:rPr lang="fr-FR" sz="1600" dirty="0">
                <a:solidFill>
                  <a:srgbClr val="564B5C"/>
                </a:solidFill>
                <a:latin typeface="Gill Sans"/>
                <a:cs typeface="Gill Sans"/>
              </a:rPr>
              <a:t>des </a:t>
            </a:r>
            <a:r>
              <a:rPr lang="fr-FR" sz="1600" dirty="0" smtClean="0">
                <a:solidFill>
                  <a:srgbClr val="564B5C"/>
                </a:solidFill>
                <a:latin typeface="Gill Sans"/>
                <a:cs typeface="Gill Sans"/>
              </a:rPr>
              <a:t>linéaires commerciaux.</a:t>
            </a:r>
            <a:endParaRPr lang="fr-FR" sz="1600" dirty="0">
              <a:solidFill>
                <a:srgbClr val="564B5C"/>
              </a:solidFill>
              <a:latin typeface="Gill Sans"/>
              <a:cs typeface="Gill Sans"/>
            </a:endParaRPr>
          </a:p>
          <a:p>
            <a:pPr marL="285750" lvl="1" indent="-285750" algn="just">
              <a:spcBef>
                <a:spcPts val="1200"/>
              </a:spcBef>
              <a:buFont typeface="Lucida Grande"/>
              <a:buChar char="-"/>
            </a:pPr>
            <a:r>
              <a:rPr lang="fr-FR" sz="1600" b="1" dirty="0">
                <a:solidFill>
                  <a:srgbClr val="564B5C"/>
                </a:solidFill>
                <a:latin typeface="Gill Sans"/>
                <a:cs typeface="Gill Sans"/>
              </a:rPr>
              <a:t>Faciliter l’adaptation des locaux commerciaux </a:t>
            </a:r>
            <a:r>
              <a:rPr lang="fr-FR" sz="1600" dirty="0">
                <a:solidFill>
                  <a:srgbClr val="564B5C"/>
                </a:solidFill>
                <a:latin typeface="Gill Sans"/>
                <a:cs typeface="Gill Sans"/>
              </a:rPr>
              <a:t>aux nouvelles contraintes (</a:t>
            </a:r>
            <a:r>
              <a:rPr lang="fr-FR" sz="1600" dirty="0" smtClean="0">
                <a:solidFill>
                  <a:srgbClr val="564B5C"/>
                </a:solidFill>
                <a:latin typeface="Gill Sans"/>
                <a:cs typeface="Gill Sans"/>
              </a:rPr>
              <a:t>accessibilité.</a:t>
            </a:r>
            <a:r>
              <a:rPr lang="fr-FR" sz="1600" dirty="0">
                <a:solidFill>
                  <a:srgbClr val="564B5C"/>
                </a:solidFill>
                <a:latin typeface="Gill Sans"/>
                <a:cs typeface="Gill Sans"/>
              </a:rPr>
              <a:t>..) </a:t>
            </a:r>
            <a:r>
              <a:rPr lang="fr-FR" sz="1600" dirty="0" smtClean="0">
                <a:solidFill>
                  <a:srgbClr val="564B5C"/>
                </a:solidFill>
                <a:latin typeface="Gill Sans"/>
                <a:cs typeface="Gill Sans"/>
              </a:rPr>
              <a:t>ou ne </a:t>
            </a:r>
            <a:r>
              <a:rPr lang="fr-FR" sz="1600" dirty="0">
                <a:solidFill>
                  <a:srgbClr val="564B5C"/>
                </a:solidFill>
                <a:latin typeface="Gill Sans"/>
                <a:cs typeface="Gill Sans"/>
              </a:rPr>
              <a:t>répondant plus aux besoins de l’activité </a:t>
            </a:r>
            <a:r>
              <a:rPr lang="fr-FR" sz="1600" dirty="0" smtClean="0">
                <a:solidFill>
                  <a:srgbClr val="564B5C"/>
                </a:solidFill>
                <a:latin typeface="Gill Sans"/>
                <a:cs typeface="Gill Sans"/>
              </a:rPr>
              <a:t>(problème </a:t>
            </a:r>
            <a:r>
              <a:rPr lang="fr-FR" sz="1600" dirty="0">
                <a:solidFill>
                  <a:srgbClr val="564B5C"/>
                </a:solidFill>
                <a:latin typeface="Gill Sans"/>
                <a:cs typeface="Gill Sans"/>
              </a:rPr>
              <a:t>de taille, </a:t>
            </a:r>
            <a:r>
              <a:rPr lang="fr-FR" sz="1600" dirty="0" smtClean="0">
                <a:solidFill>
                  <a:srgbClr val="564B5C"/>
                </a:solidFill>
                <a:latin typeface="Gill Sans"/>
                <a:cs typeface="Gill Sans"/>
              </a:rPr>
              <a:t>stockage,…). Cet objectif s’inscrivant dans la durée, vise à :</a:t>
            </a:r>
          </a:p>
          <a:p>
            <a:pPr marL="742950" lvl="2" indent="-285750" algn="just">
              <a:spcBef>
                <a:spcPts val="600"/>
              </a:spcBef>
              <a:buFont typeface="Lucida Grande"/>
              <a:buChar char="-"/>
            </a:pPr>
            <a:r>
              <a:rPr lang="fr-FR" sz="1600" dirty="0">
                <a:solidFill>
                  <a:srgbClr val="564B5C"/>
                </a:solidFill>
                <a:latin typeface="Gill Sans"/>
                <a:cs typeface="Gill Sans"/>
              </a:rPr>
              <a:t>Favoriser la requalification/jonction, voire le </a:t>
            </a:r>
            <a:r>
              <a:rPr lang="fr-FR" sz="1600" dirty="0" smtClean="0">
                <a:solidFill>
                  <a:srgbClr val="564B5C"/>
                </a:solidFill>
                <a:latin typeface="Gill Sans"/>
                <a:cs typeface="Gill Sans"/>
              </a:rPr>
              <a:t>déplacement, </a:t>
            </a:r>
            <a:r>
              <a:rPr lang="fr-FR" sz="1600" dirty="0">
                <a:solidFill>
                  <a:srgbClr val="564B5C"/>
                </a:solidFill>
                <a:latin typeface="Gill Sans"/>
                <a:cs typeface="Gill Sans"/>
              </a:rPr>
              <a:t>de locaux commerciaux afin qu’ils aient une configuration adaptée à leur activité. Cet objectif implique la poursuite de la politique déjà menée dans ce sens par la CUA et, pour les autres CC, de rechercher des outils adaptés au regard de leur moyen financier en relais des politiques d’urbanisme.    </a:t>
            </a:r>
          </a:p>
          <a:p>
            <a:pPr marL="742950" lvl="2" indent="-285750" algn="just">
              <a:spcBef>
                <a:spcPts val="600"/>
              </a:spcBef>
              <a:buFont typeface="Lucida Grande"/>
              <a:buChar char="-"/>
            </a:pPr>
            <a:r>
              <a:rPr lang="fr-FR" sz="1600" dirty="0">
                <a:solidFill>
                  <a:srgbClr val="564B5C"/>
                </a:solidFill>
                <a:latin typeface="Gill Sans"/>
                <a:cs typeface="Gill Sans"/>
              </a:rPr>
              <a:t>Rechercher les possibilités de reprise </a:t>
            </a:r>
            <a:r>
              <a:rPr lang="fr-FR" sz="1600" dirty="0" smtClean="0">
                <a:solidFill>
                  <a:srgbClr val="564B5C"/>
                </a:solidFill>
                <a:latin typeface="Gill Sans"/>
                <a:cs typeface="Gill Sans"/>
              </a:rPr>
              <a:t>de </a:t>
            </a:r>
            <a:r>
              <a:rPr lang="fr-FR" sz="1600" dirty="0">
                <a:solidFill>
                  <a:srgbClr val="564B5C"/>
                </a:solidFill>
                <a:latin typeface="Gill Sans"/>
                <a:cs typeface="Gill Sans"/>
              </a:rPr>
              <a:t>commerce en cas de défaillance.</a:t>
            </a:r>
          </a:p>
          <a:p>
            <a:pPr lvl="1" algn="just">
              <a:lnSpc>
                <a:spcPts val="1760"/>
              </a:lnSpc>
              <a:spcBef>
                <a:spcPts val="600"/>
              </a:spcBef>
              <a:tabLst>
                <a:tab pos="627063" algn="l"/>
              </a:tabLst>
            </a:pPr>
            <a:endParaRPr lang="fr-FR" sz="1600" i="1" dirty="0">
              <a:solidFill>
                <a:srgbClr val="195D72"/>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36</a:t>
            </a:fld>
            <a:endParaRPr lang="fr-FR" sz="1000" b="1" dirty="0">
              <a:solidFill>
                <a:schemeClr val="bg1"/>
              </a:solidFill>
            </a:endParaRPr>
          </a:p>
        </p:txBody>
      </p:sp>
    </p:spTree>
    <p:extLst>
      <p:ext uri="{BB962C8B-B14F-4D97-AF65-F5344CB8AC3E}">
        <p14:creationId xmlns:p14="http://schemas.microsoft.com/office/powerpoint/2010/main" val="36289706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Organiser le renforcement d’une offre commerciale diversifiée, mieux qualifiée, plus singulière et soutenant l’armature multipolaire du SCOT pour optimiser les déplacements (en temps et en nombre)</a:t>
            </a:r>
          </a:p>
        </p:txBody>
      </p:sp>
      <p:sp>
        <p:nvSpPr>
          <p:cNvPr id="7" name="ZoneTexte 6"/>
          <p:cNvSpPr txBox="1"/>
          <p:nvPr/>
        </p:nvSpPr>
        <p:spPr>
          <a:xfrm>
            <a:off x="93133" y="1062888"/>
            <a:ext cx="6934200" cy="799779"/>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smtClean="0">
                <a:solidFill>
                  <a:schemeClr val="bg1"/>
                </a:solidFill>
                <a:latin typeface="Gill Sans"/>
                <a:cs typeface="Gill Sans"/>
              </a:rPr>
              <a:t>Renforcer les pôles commerciaux rayonnant et leur qualification, dans les pôles d’Arras et de Bapaume</a:t>
            </a:r>
            <a:endParaRPr lang="fr-FR" sz="2000" dirty="0">
              <a:solidFill>
                <a:schemeClr val="bg1"/>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37</a:t>
            </a:fld>
            <a:endParaRPr lang="fr-FR" sz="1000" b="1" dirty="0">
              <a:solidFill>
                <a:schemeClr val="bg1"/>
              </a:solidFill>
            </a:endParaRPr>
          </a:p>
        </p:txBody>
      </p:sp>
      <p:sp>
        <p:nvSpPr>
          <p:cNvPr id="24" name="Titre 1"/>
          <p:cNvSpPr txBox="1">
            <a:spLocks/>
          </p:cNvSpPr>
          <p:nvPr/>
        </p:nvSpPr>
        <p:spPr>
          <a:xfrm>
            <a:off x="7324927" y="1018923"/>
            <a:ext cx="1729502" cy="843743"/>
          </a:xfrm>
          <a:prstGeom prst="rect">
            <a:avLst/>
          </a:prstGeom>
          <a:solidFill>
            <a:srgbClr val="564B5C"/>
          </a:solidFill>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400" b="1" dirty="0" smtClean="0">
                <a:solidFill>
                  <a:schemeClr val="bg1"/>
                </a:solidFill>
              </a:rPr>
              <a:t>L’armature urbaine</a:t>
            </a:r>
          </a:p>
        </p:txBody>
      </p:sp>
      <p:sp>
        <p:nvSpPr>
          <p:cNvPr id="26" name="ZoneTexte 25"/>
          <p:cNvSpPr txBox="1"/>
          <p:nvPr/>
        </p:nvSpPr>
        <p:spPr>
          <a:xfrm>
            <a:off x="0" y="1893559"/>
            <a:ext cx="7027333" cy="4092374"/>
          </a:xfrm>
          <a:prstGeom prst="rect">
            <a:avLst/>
          </a:prstGeom>
          <a:noFill/>
          <a:ln>
            <a:noFill/>
          </a:ln>
        </p:spPr>
        <p:txBody>
          <a:bodyPr wrap="square" rtlCol="0">
            <a:noAutofit/>
          </a:bodyPr>
          <a:lstStyle/>
          <a:p>
            <a:pPr algn="just"/>
            <a:r>
              <a:rPr lang="fr-FR" sz="1600" b="1" dirty="0" smtClean="0">
                <a:solidFill>
                  <a:srgbClr val="564B5C"/>
                </a:solidFill>
                <a:latin typeface="Gill Sans"/>
                <a:cs typeface="Gill Sans"/>
              </a:rPr>
              <a:t>L’objectif </a:t>
            </a:r>
            <a:r>
              <a:rPr lang="fr-FR" sz="1600" b="1" dirty="0">
                <a:solidFill>
                  <a:srgbClr val="564B5C"/>
                </a:solidFill>
                <a:latin typeface="Gill Sans"/>
                <a:cs typeface="Gill Sans"/>
              </a:rPr>
              <a:t>prioritaire est de </a:t>
            </a:r>
            <a:r>
              <a:rPr lang="fr-FR" sz="1600" b="1" dirty="0" smtClean="0">
                <a:solidFill>
                  <a:srgbClr val="564B5C"/>
                </a:solidFill>
                <a:latin typeface="Gill Sans"/>
                <a:cs typeface="Gill Sans"/>
              </a:rPr>
              <a:t>dynamiser / ré-enchanter </a:t>
            </a:r>
            <a:r>
              <a:rPr lang="fr-FR" sz="1600" b="1" dirty="0">
                <a:solidFill>
                  <a:srgbClr val="564B5C"/>
                </a:solidFill>
                <a:latin typeface="Gill Sans"/>
                <a:cs typeface="Gill Sans"/>
              </a:rPr>
              <a:t>l’offre commerciale des centres. </a:t>
            </a:r>
            <a:r>
              <a:rPr lang="fr-FR" sz="1600" b="1" dirty="0" smtClean="0">
                <a:solidFill>
                  <a:srgbClr val="564B5C"/>
                </a:solidFill>
                <a:latin typeface="Gill Sans"/>
                <a:cs typeface="Gill Sans"/>
              </a:rPr>
              <a:t> </a:t>
            </a:r>
          </a:p>
          <a:p>
            <a:pPr marL="285750" indent="-285750" algn="just">
              <a:buFont typeface="Arial"/>
              <a:buChar char="•"/>
            </a:pPr>
            <a:r>
              <a:rPr lang="fr-FR" sz="1600" dirty="0" smtClean="0">
                <a:solidFill>
                  <a:srgbClr val="564B5C"/>
                </a:solidFill>
                <a:latin typeface="Gill Sans"/>
                <a:cs typeface="Gill Sans"/>
              </a:rPr>
              <a:t>Aussi, l’offre commerciale périphérique est amenée à rester structurée et être maitrisée afin de répondre aux </a:t>
            </a:r>
            <a:r>
              <a:rPr lang="fr-FR" sz="1600" b="1" dirty="0">
                <a:solidFill>
                  <a:srgbClr val="564B5C"/>
                </a:solidFill>
                <a:latin typeface="Gill Sans"/>
                <a:cs typeface="Gill Sans"/>
              </a:rPr>
              <a:t>enjeux de complémentarité avec </a:t>
            </a:r>
            <a:r>
              <a:rPr lang="fr-FR" sz="1600" b="1" dirty="0" smtClean="0">
                <a:solidFill>
                  <a:srgbClr val="564B5C"/>
                </a:solidFill>
                <a:latin typeface="Gill Sans"/>
                <a:cs typeface="Gill Sans"/>
              </a:rPr>
              <a:t>l’offre de commerces de centre-ville et de qualification de l’offre globale favorisant </a:t>
            </a:r>
            <a:r>
              <a:rPr lang="fr-FR" sz="1600" b="1" dirty="0">
                <a:solidFill>
                  <a:srgbClr val="564B5C"/>
                </a:solidFill>
                <a:latin typeface="Gill Sans"/>
                <a:cs typeface="Gill Sans"/>
              </a:rPr>
              <a:t>aussi la différenciation / innovation </a:t>
            </a:r>
            <a:r>
              <a:rPr lang="fr-FR" sz="1600" dirty="0" smtClean="0">
                <a:solidFill>
                  <a:srgbClr val="564B5C"/>
                </a:solidFill>
                <a:latin typeface="Gill Sans"/>
                <a:cs typeface="Gill Sans"/>
              </a:rPr>
              <a:t>par rapport à celle que l’on trouve aux abords des grandes métropoles.</a:t>
            </a:r>
          </a:p>
          <a:p>
            <a:pPr marL="0" lvl="3"/>
            <a:endParaRPr lang="fr-FR" sz="1600" dirty="0" smtClean="0">
              <a:solidFill>
                <a:srgbClr val="564B5C"/>
              </a:solidFill>
              <a:latin typeface="Gill Sans"/>
              <a:cs typeface="Gill Sans"/>
            </a:endParaRPr>
          </a:p>
          <a:p>
            <a:pPr marL="0" lvl="3"/>
            <a:r>
              <a:rPr lang="fr-FR" sz="1600" b="1" dirty="0" smtClean="0">
                <a:solidFill>
                  <a:srgbClr val="564B5C"/>
                </a:solidFill>
                <a:latin typeface="Gill Sans"/>
                <a:cs typeface="Gill Sans"/>
              </a:rPr>
              <a:t>Ainsi, le grand commerce</a:t>
            </a:r>
            <a:r>
              <a:rPr lang="fr-FR" sz="1600" dirty="0" smtClean="0">
                <a:solidFill>
                  <a:srgbClr val="564B5C"/>
                </a:solidFill>
                <a:latin typeface="Gill Sans"/>
                <a:cs typeface="Gill Sans"/>
              </a:rPr>
              <a:t>* a vocation à s’inscrire de manière privilégiée dans l’enveloppe globale des parcs commerciaux existants des </a:t>
            </a:r>
            <a:r>
              <a:rPr lang="fr-FR" sz="1600" dirty="0">
                <a:solidFill>
                  <a:srgbClr val="564B5C"/>
                </a:solidFill>
                <a:latin typeface="Gill Sans"/>
                <a:cs typeface="Gill Sans"/>
              </a:rPr>
              <a:t>pôles d’Arras </a:t>
            </a:r>
            <a:r>
              <a:rPr lang="fr-FR" sz="1600" dirty="0" smtClean="0">
                <a:solidFill>
                  <a:srgbClr val="564B5C"/>
                </a:solidFill>
                <a:latin typeface="Gill Sans"/>
                <a:cs typeface="Gill Sans"/>
              </a:rPr>
              <a:t>(</a:t>
            </a:r>
            <a:r>
              <a:rPr lang="fr-FR" sz="1600" dirty="0" err="1" smtClean="0">
                <a:solidFill>
                  <a:srgbClr val="564B5C"/>
                </a:solidFill>
                <a:latin typeface="Gill Sans"/>
                <a:cs typeface="Gill Sans"/>
              </a:rPr>
              <a:t>Duisans</a:t>
            </a:r>
            <a:r>
              <a:rPr lang="fr-FR" sz="1600" dirty="0" smtClean="0">
                <a:solidFill>
                  <a:srgbClr val="564B5C"/>
                </a:solidFill>
                <a:latin typeface="Gill Sans"/>
                <a:cs typeface="Gill Sans"/>
              </a:rPr>
              <a:t> y compris) </a:t>
            </a:r>
            <a:r>
              <a:rPr lang="fr-FR" sz="1600" dirty="0">
                <a:solidFill>
                  <a:srgbClr val="564B5C"/>
                </a:solidFill>
                <a:latin typeface="Gill Sans"/>
                <a:cs typeface="Gill Sans"/>
              </a:rPr>
              <a:t>et Bapaume </a:t>
            </a:r>
            <a:r>
              <a:rPr lang="fr-FR" sz="1600" dirty="0" smtClean="0">
                <a:solidFill>
                  <a:srgbClr val="564B5C"/>
                </a:solidFill>
                <a:latin typeface="Gill Sans"/>
                <a:cs typeface="Gill Sans"/>
              </a:rPr>
              <a:t>(ce qui n’exclue pas des évolutions à la marge pour faciliter la qualification et le fonctionnement des parcs et espaces urbains) ainsi que dans l’enveloppe urbaine de ces pôles en ne perdant pas de vue les objectifs de :</a:t>
            </a:r>
          </a:p>
          <a:p>
            <a:pPr marL="285750" lvl="3" indent="-285750">
              <a:buFont typeface="Arial"/>
              <a:buChar char="•"/>
            </a:pPr>
            <a:r>
              <a:rPr lang="fr-FR" sz="1600" b="1" dirty="0" smtClean="0">
                <a:solidFill>
                  <a:srgbClr val="564B5C"/>
                </a:solidFill>
                <a:latin typeface="Gill Sans"/>
                <a:cs typeface="Gill Sans"/>
              </a:rPr>
              <a:t>préserver le dynamisme commercial des centres </a:t>
            </a:r>
            <a:r>
              <a:rPr lang="fr-FR" sz="1600" dirty="0" smtClean="0">
                <a:solidFill>
                  <a:srgbClr val="564B5C"/>
                </a:solidFill>
                <a:latin typeface="Gill Sans"/>
                <a:cs typeface="Gill Sans"/>
              </a:rPr>
              <a:t>;</a:t>
            </a:r>
          </a:p>
          <a:p>
            <a:pPr marL="285750" lvl="3" indent="-285750">
              <a:buFont typeface="Arial"/>
              <a:buChar char="•"/>
            </a:pPr>
            <a:r>
              <a:rPr lang="fr-FR" sz="1600" b="1" dirty="0" smtClean="0">
                <a:solidFill>
                  <a:srgbClr val="564B5C"/>
                </a:solidFill>
                <a:latin typeface="Gill Sans"/>
                <a:cs typeface="Gill Sans"/>
              </a:rPr>
              <a:t>veiller à l’équilibre des centralités commerciales </a:t>
            </a:r>
            <a:r>
              <a:rPr lang="fr-FR" sz="1600" dirty="0" smtClean="0">
                <a:solidFill>
                  <a:srgbClr val="564B5C"/>
                </a:solidFill>
                <a:latin typeface="Gill Sans"/>
                <a:cs typeface="Gill Sans"/>
              </a:rPr>
              <a:t>au sein du pôle d’Arras, entre le centre d’Arras de rayonnement Scot et Supra-Scot et les centres des autres communes qui jouent un rôle de proximité à l’échelle du pôle et d’appui au centre d’Arras.</a:t>
            </a:r>
          </a:p>
          <a:p>
            <a:pPr marL="0" lvl="3"/>
            <a:endParaRPr lang="fr-FR" sz="1600" dirty="0">
              <a:solidFill>
                <a:srgbClr val="564B5C"/>
              </a:solidFill>
              <a:latin typeface="Gill Sans"/>
              <a:cs typeface="Gill Sans"/>
            </a:endParaRPr>
          </a:p>
          <a:p>
            <a:pPr marL="285750" lvl="3" indent="-285750">
              <a:buFont typeface="Arial"/>
              <a:buChar char="•"/>
            </a:pPr>
            <a:endParaRPr lang="fr-FR" sz="1600" dirty="0" smtClean="0">
              <a:solidFill>
                <a:srgbClr val="564B5C"/>
              </a:solidFill>
              <a:latin typeface="Gill Sans"/>
              <a:cs typeface="Gill Sans"/>
            </a:endParaRPr>
          </a:p>
          <a:p>
            <a:pPr marL="285750" lvl="3" indent="-285750">
              <a:buFont typeface="Arial"/>
              <a:buChar char="•"/>
            </a:pPr>
            <a:endParaRPr lang="fr-FR" sz="1600" dirty="0" smtClean="0">
              <a:solidFill>
                <a:srgbClr val="564B5C"/>
              </a:solidFill>
              <a:latin typeface="Gill Sans"/>
              <a:cs typeface="Gill Sans"/>
            </a:endParaRPr>
          </a:p>
          <a:p>
            <a:r>
              <a:rPr lang="fr-FR" sz="1600" dirty="0">
                <a:solidFill>
                  <a:srgbClr val="564B5C"/>
                </a:solidFill>
                <a:latin typeface="Gill Sans"/>
                <a:cs typeface="Gill Sans"/>
              </a:rPr>
              <a:t> </a:t>
            </a:r>
            <a:endParaRPr lang="fr-FR" sz="1600" dirty="0" smtClean="0">
              <a:solidFill>
                <a:srgbClr val="564B5C"/>
              </a:solidFill>
              <a:latin typeface="Gill Sans"/>
              <a:cs typeface="Gill Sans"/>
            </a:endParaRPr>
          </a:p>
          <a:p>
            <a:endParaRPr lang="fr-FR" sz="1600" dirty="0">
              <a:solidFill>
                <a:srgbClr val="564B5C"/>
              </a:solidFill>
              <a:latin typeface="Gill Sans"/>
              <a:cs typeface="Gill Sans"/>
            </a:endParaRPr>
          </a:p>
        </p:txBody>
      </p:sp>
      <p:sp>
        <p:nvSpPr>
          <p:cNvPr id="27" name="ZoneTexte 26"/>
          <p:cNvSpPr txBox="1"/>
          <p:nvPr/>
        </p:nvSpPr>
        <p:spPr>
          <a:xfrm>
            <a:off x="0" y="6433911"/>
            <a:ext cx="7204755" cy="347133"/>
          </a:xfrm>
          <a:prstGeom prst="rect">
            <a:avLst/>
          </a:prstGeom>
          <a:noFill/>
          <a:ln>
            <a:noFill/>
          </a:ln>
        </p:spPr>
        <p:txBody>
          <a:bodyPr wrap="square" rtlCol="0">
            <a:noAutofit/>
          </a:bodyPr>
          <a:lstStyle/>
          <a:p>
            <a:pPr marL="0" lvl="3"/>
            <a:r>
              <a:rPr lang="fr-FR" sz="1000" dirty="0" smtClean="0">
                <a:solidFill>
                  <a:srgbClr val="564B5C"/>
                </a:solidFill>
                <a:latin typeface="Gill Sans"/>
                <a:cs typeface="Gill Sans"/>
              </a:rPr>
              <a:t>* Dans le cadre d’implantation </a:t>
            </a:r>
            <a:r>
              <a:rPr lang="fr-FR" sz="1000" dirty="0">
                <a:solidFill>
                  <a:srgbClr val="564B5C"/>
                </a:solidFill>
                <a:latin typeface="Gill Sans"/>
                <a:cs typeface="Gill Sans"/>
              </a:rPr>
              <a:t>de nouveaux commerces de grands formats, ou de </a:t>
            </a:r>
            <a:r>
              <a:rPr lang="fr-FR" sz="1000" dirty="0" smtClean="0">
                <a:solidFill>
                  <a:srgbClr val="564B5C"/>
                </a:solidFill>
                <a:latin typeface="Gill Sans"/>
                <a:cs typeface="Gill Sans"/>
              </a:rPr>
              <a:t>réorganisations </a:t>
            </a:r>
            <a:r>
              <a:rPr lang="fr-FR" sz="1000" dirty="0">
                <a:solidFill>
                  <a:srgbClr val="564B5C"/>
                </a:solidFill>
                <a:latin typeface="Gill Sans"/>
                <a:cs typeface="Gill Sans"/>
              </a:rPr>
              <a:t>de tels commerces </a:t>
            </a:r>
            <a:r>
              <a:rPr lang="fr-FR" sz="1000" dirty="0" smtClean="0">
                <a:solidFill>
                  <a:srgbClr val="564B5C"/>
                </a:solidFill>
                <a:latin typeface="Gill Sans"/>
                <a:cs typeface="Gill Sans"/>
              </a:rPr>
              <a:t>pour améliorer leur fonctionnement</a:t>
            </a:r>
            <a:r>
              <a:rPr lang="fr-FR" sz="1000" dirty="0">
                <a:solidFill>
                  <a:srgbClr val="564B5C"/>
                </a:solidFill>
                <a:latin typeface="Gill Sans"/>
                <a:cs typeface="Gill Sans"/>
              </a:rPr>
              <a:t> </a:t>
            </a:r>
            <a:r>
              <a:rPr lang="fr-FR" sz="1000" dirty="0" smtClean="0">
                <a:solidFill>
                  <a:srgbClr val="564B5C"/>
                </a:solidFill>
                <a:latin typeface="Gill Sans"/>
                <a:cs typeface="Gill Sans"/>
              </a:rPr>
              <a:t>(dont l’accessibilité) et/ou favoriser la </a:t>
            </a:r>
            <a:r>
              <a:rPr lang="fr-FR" sz="1000" dirty="0">
                <a:solidFill>
                  <a:srgbClr val="564B5C"/>
                </a:solidFill>
                <a:latin typeface="Gill Sans"/>
                <a:cs typeface="Gill Sans"/>
              </a:rPr>
              <a:t>montée en qualité des espaces urbains </a:t>
            </a:r>
            <a:r>
              <a:rPr lang="fr-FR" sz="1000" dirty="0" smtClean="0">
                <a:solidFill>
                  <a:srgbClr val="564B5C"/>
                </a:solidFill>
                <a:latin typeface="Gill Sans"/>
                <a:cs typeface="Gill Sans"/>
              </a:rPr>
              <a:t>ou de l’offre globale de commerces.</a:t>
            </a:r>
            <a:r>
              <a:rPr lang="fr-FR" sz="1000" dirty="0">
                <a:solidFill>
                  <a:srgbClr val="564B5C"/>
                </a:solidFill>
                <a:latin typeface="Gill Sans"/>
                <a:cs typeface="Gill Sans"/>
              </a:rPr>
              <a:t> </a:t>
            </a:r>
            <a:endParaRPr lang="fr-FR" sz="1000" dirty="0" smtClean="0">
              <a:solidFill>
                <a:srgbClr val="564B5C"/>
              </a:solidFill>
              <a:latin typeface="Gill Sans"/>
              <a:cs typeface="Gill Sans"/>
            </a:endParaRPr>
          </a:p>
          <a:p>
            <a:endParaRPr lang="fr-FR" sz="1600" dirty="0">
              <a:solidFill>
                <a:srgbClr val="564B5C"/>
              </a:solidFill>
              <a:latin typeface="Gill Sans"/>
              <a:cs typeface="Gill Sans"/>
            </a:endParaRPr>
          </a:p>
        </p:txBody>
      </p:sp>
      <p:grpSp>
        <p:nvGrpSpPr>
          <p:cNvPr id="2" name="Grouper 1"/>
          <p:cNvGrpSpPr/>
          <p:nvPr/>
        </p:nvGrpSpPr>
        <p:grpSpPr>
          <a:xfrm>
            <a:off x="7324924" y="5247160"/>
            <a:ext cx="1729504" cy="1360318"/>
            <a:chOff x="7255557" y="4907107"/>
            <a:chExt cx="1798874" cy="1414880"/>
          </a:xfrm>
        </p:grpSpPr>
        <p:pic>
          <p:nvPicPr>
            <p:cNvPr id="28" name="Image 27" descr="Capture d’écran 2017-10-31 à 17.44.23.png"/>
            <p:cNvPicPr>
              <a:picLocks noChangeAspect="1"/>
            </p:cNvPicPr>
            <p:nvPr/>
          </p:nvPicPr>
          <p:blipFill rotWithShape="1">
            <a:blip r:embed="rId2">
              <a:extLst>
                <a:ext uri="{28A0092B-C50C-407E-A947-70E740481C1C}">
                  <a14:useLocalDpi xmlns:a14="http://schemas.microsoft.com/office/drawing/2010/main" val="0"/>
                </a:ext>
              </a:extLst>
            </a:blip>
            <a:srcRect r="51822"/>
            <a:stretch/>
          </p:blipFill>
          <p:spPr>
            <a:xfrm>
              <a:off x="7255557" y="4907107"/>
              <a:ext cx="1798874" cy="707440"/>
            </a:xfrm>
            <a:prstGeom prst="rect">
              <a:avLst/>
            </a:prstGeom>
          </p:spPr>
        </p:pic>
        <p:pic>
          <p:nvPicPr>
            <p:cNvPr id="29" name="Image 28" descr="Capture d’écran 2017-10-31 à 17.44.23.png"/>
            <p:cNvPicPr>
              <a:picLocks noChangeAspect="1"/>
            </p:cNvPicPr>
            <p:nvPr/>
          </p:nvPicPr>
          <p:blipFill rotWithShape="1">
            <a:blip r:embed="rId2">
              <a:extLst>
                <a:ext uri="{28A0092B-C50C-407E-A947-70E740481C1C}">
                  <a14:useLocalDpi xmlns:a14="http://schemas.microsoft.com/office/drawing/2010/main" val="0"/>
                </a:ext>
              </a:extLst>
            </a:blip>
            <a:srcRect l="50000" r="21445"/>
            <a:stretch/>
          </p:blipFill>
          <p:spPr>
            <a:xfrm>
              <a:off x="7255557" y="5614547"/>
              <a:ext cx="1066215" cy="707440"/>
            </a:xfrm>
            <a:prstGeom prst="rect">
              <a:avLst/>
            </a:prstGeom>
          </p:spPr>
        </p:pic>
        <p:pic>
          <p:nvPicPr>
            <p:cNvPr id="30" name="Image 29" descr="Capture d’écran 2017-10-31 à 17.44.23.png"/>
            <p:cNvPicPr>
              <a:picLocks noChangeAspect="1"/>
            </p:cNvPicPr>
            <p:nvPr/>
          </p:nvPicPr>
          <p:blipFill rotWithShape="1">
            <a:blip r:embed="rId2">
              <a:extLst>
                <a:ext uri="{28A0092B-C50C-407E-A947-70E740481C1C}">
                  <a14:useLocalDpi xmlns:a14="http://schemas.microsoft.com/office/drawing/2010/main" val="0"/>
                </a:ext>
              </a:extLst>
            </a:blip>
            <a:srcRect l="80378"/>
            <a:stretch/>
          </p:blipFill>
          <p:spPr>
            <a:xfrm>
              <a:off x="8321772" y="5614547"/>
              <a:ext cx="732658" cy="707440"/>
            </a:xfrm>
            <a:prstGeom prst="rect">
              <a:avLst/>
            </a:prstGeom>
          </p:spPr>
        </p:pic>
      </p:grpSp>
      <p:pic>
        <p:nvPicPr>
          <p:cNvPr id="13" name="Image 12" descr="SCOTA-PADD-ARMAT RES 081117.jpg"/>
          <p:cNvPicPr>
            <a:picLocks noChangeAspect="1"/>
          </p:cNvPicPr>
          <p:nvPr/>
        </p:nvPicPr>
        <p:blipFill rotWithShape="1">
          <a:blip r:embed="rId3">
            <a:extLst>
              <a:ext uri="{28A0092B-C50C-407E-A947-70E740481C1C}">
                <a14:useLocalDpi xmlns:a14="http://schemas.microsoft.com/office/drawing/2010/main" val="0"/>
              </a:ext>
            </a:extLst>
          </a:blip>
          <a:srcRect l="37870" t="11232" r="31028" b="8823"/>
          <a:stretch/>
        </p:blipFill>
        <p:spPr>
          <a:xfrm>
            <a:off x="7324924" y="1862667"/>
            <a:ext cx="1721377" cy="3183466"/>
          </a:xfrm>
          <a:prstGeom prst="rect">
            <a:avLst/>
          </a:prstGeom>
        </p:spPr>
      </p:pic>
    </p:spTree>
    <p:extLst>
      <p:ext uri="{BB962C8B-B14F-4D97-AF65-F5344CB8AC3E}">
        <p14:creationId xmlns:p14="http://schemas.microsoft.com/office/powerpoint/2010/main" val="188640405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Organiser le renforcement d’une offre commerciale diversifiée, mieux qualifiée, plus singulière et soutenant l’armature multipolaire du SCOT pour optimiser les déplacements (en temps et en nombre)</a:t>
            </a:r>
          </a:p>
        </p:txBody>
      </p:sp>
      <p:sp>
        <p:nvSpPr>
          <p:cNvPr id="7" name="ZoneTexte 6"/>
          <p:cNvSpPr txBox="1"/>
          <p:nvPr/>
        </p:nvSpPr>
        <p:spPr>
          <a:xfrm>
            <a:off x="93133" y="1062888"/>
            <a:ext cx="4292600" cy="3060379"/>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a:solidFill>
                  <a:schemeClr val="bg1"/>
                </a:solidFill>
                <a:latin typeface="Gill Sans"/>
                <a:cs typeface="Gill Sans"/>
              </a:rPr>
              <a:t>Vitaliser </a:t>
            </a:r>
            <a:r>
              <a:rPr lang="fr-FR" sz="2000" dirty="0" smtClean="0">
                <a:solidFill>
                  <a:schemeClr val="bg1"/>
                </a:solidFill>
                <a:latin typeface="Gill Sans"/>
                <a:cs typeface="Gill Sans"/>
              </a:rPr>
              <a:t>l’offre commerciale des bassins </a:t>
            </a:r>
            <a:r>
              <a:rPr lang="fr-FR" sz="2000" dirty="0">
                <a:solidFill>
                  <a:schemeClr val="bg1"/>
                </a:solidFill>
                <a:latin typeface="Gill Sans"/>
                <a:cs typeface="Gill Sans"/>
              </a:rPr>
              <a:t>de vie </a:t>
            </a:r>
            <a:r>
              <a:rPr lang="fr-FR" sz="2000" dirty="0" smtClean="0">
                <a:solidFill>
                  <a:schemeClr val="bg1"/>
                </a:solidFill>
                <a:latin typeface="Gill Sans"/>
                <a:cs typeface="Gill Sans"/>
              </a:rPr>
              <a:t>de proximité qui à vocation à répondre </a:t>
            </a:r>
            <a:r>
              <a:rPr lang="fr-FR" sz="2000" dirty="0">
                <a:solidFill>
                  <a:schemeClr val="bg1"/>
                </a:solidFill>
                <a:latin typeface="Gill Sans"/>
                <a:cs typeface="Gill Sans"/>
              </a:rPr>
              <a:t>à des besoins quotidiens, hebdomadaires, </a:t>
            </a:r>
            <a:r>
              <a:rPr lang="fr-FR" sz="2000" dirty="0" smtClean="0">
                <a:solidFill>
                  <a:schemeClr val="bg1"/>
                </a:solidFill>
                <a:latin typeface="Gill Sans"/>
                <a:cs typeface="Gill Sans"/>
              </a:rPr>
              <a:t>voire occasionnels </a:t>
            </a:r>
            <a:r>
              <a:rPr lang="fr-FR" sz="2000" dirty="0">
                <a:solidFill>
                  <a:schemeClr val="bg1"/>
                </a:solidFill>
                <a:latin typeface="Gill Sans"/>
                <a:cs typeface="Gill Sans"/>
              </a:rPr>
              <a:t>(petit commerce spécialisé), sans être dans le grand format commercial, avec une intensité </a:t>
            </a:r>
            <a:r>
              <a:rPr lang="fr-FR" sz="2000" dirty="0" smtClean="0">
                <a:solidFill>
                  <a:schemeClr val="bg1"/>
                </a:solidFill>
                <a:latin typeface="Gill Sans"/>
                <a:cs typeface="Gill Sans"/>
              </a:rPr>
              <a:t>plus soutenue </a:t>
            </a:r>
            <a:r>
              <a:rPr lang="fr-FR" sz="2000" dirty="0">
                <a:solidFill>
                  <a:schemeClr val="bg1"/>
                </a:solidFill>
                <a:latin typeface="Gill Sans"/>
                <a:cs typeface="Gill Sans"/>
              </a:rPr>
              <a:t>dans les pôles </a:t>
            </a:r>
            <a:r>
              <a:rPr lang="fr-FR" sz="2000" dirty="0" smtClean="0">
                <a:solidFill>
                  <a:schemeClr val="bg1"/>
                </a:solidFill>
                <a:latin typeface="Gill Sans"/>
                <a:cs typeface="Gill Sans"/>
              </a:rPr>
              <a:t>d’équilibres et relais. </a:t>
            </a:r>
            <a:endParaRPr lang="fr-FR" sz="1600" dirty="0" smtClean="0">
              <a:solidFill>
                <a:schemeClr val="bg1"/>
              </a:solidFill>
              <a:latin typeface="Gill Sans"/>
              <a:cs typeface="Gill Sans"/>
            </a:endParaRPr>
          </a:p>
          <a:p>
            <a:pPr marL="285750" indent="-285750">
              <a:spcBef>
                <a:spcPts val="600"/>
              </a:spcBef>
              <a:buFont typeface="Arial"/>
              <a:buChar char="•"/>
            </a:pPr>
            <a:endParaRPr lang="fr-FR" sz="2000" dirty="0">
              <a:solidFill>
                <a:schemeClr val="bg1"/>
              </a:solidFill>
              <a:latin typeface="Gill Sans"/>
              <a:cs typeface="Gill Sans"/>
            </a:endParaRPr>
          </a:p>
          <a:p>
            <a:pPr>
              <a:spcBef>
                <a:spcPts val="600"/>
              </a:spcBef>
            </a:pPr>
            <a:endParaRPr lang="fr-FR" sz="2000" dirty="0">
              <a:solidFill>
                <a:schemeClr val="bg1"/>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38</a:t>
            </a:fld>
            <a:endParaRPr lang="fr-FR" sz="1000" b="1" dirty="0">
              <a:solidFill>
                <a:schemeClr val="bg1"/>
              </a:solidFill>
            </a:endParaRPr>
          </a:p>
        </p:txBody>
      </p:sp>
      <p:pic>
        <p:nvPicPr>
          <p:cNvPr id="6" name="Image 5" descr="PADD - armature urbaine 140417_Nouveau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667" y="1304944"/>
            <a:ext cx="4270763" cy="3072821"/>
          </a:xfrm>
          <a:prstGeom prst="rect">
            <a:avLst/>
          </a:prstGeom>
        </p:spPr>
      </p:pic>
      <p:pic>
        <p:nvPicPr>
          <p:cNvPr id="10" name="Image 9" descr="Capture d’écran 2017-04-09 à 10.23.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565" y="5663039"/>
            <a:ext cx="609846" cy="565862"/>
          </a:xfrm>
          <a:prstGeom prst="rect">
            <a:avLst/>
          </a:prstGeom>
        </p:spPr>
      </p:pic>
      <p:pic>
        <p:nvPicPr>
          <p:cNvPr id="11" name="Image 10" descr="Capture d’écran 2017-04-09 à 10.23.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201" y="5665556"/>
            <a:ext cx="577465" cy="563345"/>
          </a:xfrm>
          <a:prstGeom prst="rect">
            <a:avLst/>
          </a:prstGeom>
        </p:spPr>
      </p:pic>
      <p:pic>
        <p:nvPicPr>
          <p:cNvPr id="12" name="Image 11" descr="Capture d’écran 2017-04-09 à 10.23.2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643" y="5664938"/>
            <a:ext cx="784558" cy="561063"/>
          </a:xfrm>
          <a:prstGeom prst="rect">
            <a:avLst/>
          </a:prstGeom>
        </p:spPr>
      </p:pic>
      <p:sp>
        <p:nvSpPr>
          <p:cNvPr id="13" name="ZoneTexte 12"/>
          <p:cNvSpPr txBox="1"/>
          <p:nvPr/>
        </p:nvSpPr>
        <p:spPr>
          <a:xfrm>
            <a:off x="6997565" y="6294735"/>
            <a:ext cx="2036367" cy="461665"/>
          </a:xfrm>
          <a:prstGeom prst="rect">
            <a:avLst/>
          </a:prstGeom>
          <a:noFill/>
        </p:spPr>
        <p:txBody>
          <a:bodyPr wrap="square" rtlCol="0">
            <a:spAutoFit/>
          </a:bodyPr>
          <a:lstStyle/>
          <a:p>
            <a:r>
              <a:rPr lang="fr-FR" sz="1200" dirty="0" smtClean="0"/>
              <a:t>Bassins de vie de proximité (perméables)</a:t>
            </a:r>
            <a:endParaRPr lang="fr-FR" sz="1200" dirty="0"/>
          </a:p>
        </p:txBody>
      </p:sp>
      <p:pic>
        <p:nvPicPr>
          <p:cNvPr id="14" name="Image 13" descr="Capture d’écran 2017-04-09 à 09.54.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3666" y="4485608"/>
            <a:ext cx="719669" cy="707974"/>
          </a:xfrm>
          <a:prstGeom prst="rect">
            <a:avLst/>
          </a:prstGeom>
        </p:spPr>
      </p:pic>
      <p:sp>
        <p:nvSpPr>
          <p:cNvPr id="15" name="ZoneTexte 14"/>
          <p:cNvSpPr txBox="1"/>
          <p:nvPr/>
        </p:nvSpPr>
        <p:spPr>
          <a:xfrm>
            <a:off x="5503335" y="4477141"/>
            <a:ext cx="1295398" cy="646331"/>
          </a:xfrm>
          <a:prstGeom prst="rect">
            <a:avLst/>
          </a:prstGeom>
          <a:noFill/>
        </p:spPr>
        <p:txBody>
          <a:bodyPr wrap="square" rtlCol="0">
            <a:spAutoFit/>
          </a:bodyPr>
          <a:lstStyle/>
          <a:p>
            <a:r>
              <a:rPr lang="fr-FR" sz="1200" dirty="0" smtClean="0"/>
              <a:t>Pôle majeur : Arras et couronne urbaine</a:t>
            </a:r>
            <a:endParaRPr lang="fr-FR" sz="1200" dirty="0"/>
          </a:p>
        </p:txBody>
      </p:sp>
      <p:pic>
        <p:nvPicPr>
          <p:cNvPr id="16" name="Image 15" descr="Capture d’écran 2017-04-09 à 09.54.4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3667" y="5210516"/>
            <a:ext cx="719668" cy="665961"/>
          </a:xfrm>
          <a:prstGeom prst="rect">
            <a:avLst/>
          </a:prstGeom>
        </p:spPr>
      </p:pic>
      <p:sp>
        <p:nvSpPr>
          <p:cNvPr id="17" name="ZoneTexte 16"/>
          <p:cNvSpPr txBox="1"/>
          <p:nvPr/>
        </p:nvSpPr>
        <p:spPr>
          <a:xfrm>
            <a:off x="5503335" y="5210516"/>
            <a:ext cx="1151464" cy="646331"/>
          </a:xfrm>
          <a:prstGeom prst="rect">
            <a:avLst/>
          </a:prstGeom>
          <a:noFill/>
        </p:spPr>
        <p:txBody>
          <a:bodyPr wrap="square" rtlCol="0">
            <a:spAutoFit/>
          </a:bodyPr>
          <a:lstStyle/>
          <a:p>
            <a:r>
              <a:rPr lang="fr-FR" sz="1200" dirty="0" smtClean="0">
                <a:solidFill>
                  <a:srgbClr val="000000"/>
                </a:solidFill>
              </a:rPr>
              <a:t>Pôle pivot majeur : Bapaume</a:t>
            </a:r>
            <a:endParaRPr lang="fr-FR" sz="1200" dirty="0">
              <a:solidFill>
                <a:srgbClr val="000000"/>
              </a:solidFill>
            </a:endParaRPr>
          </a:p>
        </p:txBody>
      </p:sp>
      <p:pic>
        <p:nvPicPr>
          <p:cNvPr id="18" name="Image 17" descr="Capture d’écran 2017-04-09 à 09.55.4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3667" y="5885711"/>
            <a:ext cx="719668" cy="530481"/>
          </a:xfrm>
          <a:prstGeom prst="rect">
            <a:avLst/>
          </a:prstGeom>
        </p:spPr>
      </p:pic>
      <p:sp>
        <p:nvSpPr>
          <p:cNvPr id="19" name="ZoneTexte 18"/>
          <p:cNvSpPr txBox="1"/>
          <p:nvPr/>
        </p:nvSpPr>
        <p:spPr>
          <a:xfrm>
            <a:off x="5503335" y="5889713"/>
            <a:ext cx="1358001" cy="830997"/>
          </a:xfrm>
          <a:prstGeom prst="rect">
            <a:avLst/>
          </a:prstGeom>
          <a:noFill/>
        </p:spPr>
        <p:txBody>
          <a:bodyPr wrap="square" rtlCol="0">
            <a:spAutoFit/>
          </a:bodyPr>
          <a:lstStyle/>
          <a:p>
            <a:r>
              <a:rPr lang="fr-FR" sz="1200" dirty="0" smtClean="0">
                <a:solidFill>
                  <a:srgbClr val="000000"/>
                </a:solidFill>
              </a:rPr>
              <a:t>Pôle d’équilibre composé de communes en réseau</a:t>
            </a:r>
            <a:endParaRPr lang="fr-FR" sz="1200" dirty="0">
              <a:solidFill>
                <a:srgbClr val="000000"/>
              </a:solidFill>
            </a:endParaRPr>
          </a:p>
        </p:txBody>
      </p:sp>
      <p:pic>
        <p:nvPicPr>
          <p:cNvPr id="20" name="Image 19" descr="Capture d’écran 2017-04-09 à 09.55.0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7565" y="4477141"/>
            <a:ext cx="504665" cy="380501"/>
          </a:xfrm>
          <a:prstGeom prst="rect">
            <a:avLst/>
          </a:prstGeom>
        </p:spPr>
      </p:pic>
      <p:sp>
        <p:nvSpPr>
          <p:cNvPr id="21" name="ZoneTexte 20"/>
          <p:cNvSpPr txBox="1"/>
          <p:nvPr/>
        </p:nvSpPr>
        <p:spPr>
          <a:xfrm>
            <a:off x="7502230" y="4526935"/>
            <a:ext cx="1586601" cy="276999"/>
          </a:xfrm>
          <a:prstGeom prst="rect">
            <a:avLst/>
          </a:prstGeom>
          <a:noFill/>
        </p:spPr>
        <p:txBody>
          <a:bodyPr wrap="square" rtlCol="0">
            <a:spAutoFit/>
          </a:bodyPr>
          <a:lstStyle/>
          <a:p>
            <a:r>
              <a:rPr lang="fr-FR" sz="1200" dirty="0" smtClean="0">
                <a:solidFill>
                  <a:srgbClr val="000000"/>
                </a:solidFill>
              </a:rPr>
              <a:t>Pôle relais ruraux</a:t>
            </a:r>
            <a:endParaRPr lang="fr-FR" sz="1200" dirty="0">
              <a:solidFill>
                <a:srgbClr val="000000"/>
              </a:solidFill>
            </a:endParaRPr>
          </a:p>
        </p:txBody>
      </p:sp>
      <p:pic>
        <p:nvPicPr>
          <p:cNvPr id="22" name="Image 21" descr="Capture d’écran 2017-04-09 à 09.55.2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7565" y="4900977"/>
            <a:ext cx="504665" cy="372849"/>
          </a:xfrm>
          <a:prstGeom prst="rect">
            <a:avLst/>
          </a:prstGeom>
        </p:spPr>
      </p:pic>
      <p:sp>
        <p:nvSpPr>
          <p:cNvPr id="23" name="ZoneTexte 22"/>
          <p:cNvSpPr txBox="1"/>
          <p:nvPr/>
        </p:nvSpPr>
        <p:spPr>
          <a:xfrm>
            <a:off x="7502230" y="4907108"/>
            <a:ext cx="1586601" cy="276999"/>
          </a:xfrm>
          <a:prstGeom prst="rect">
            <a:avLst/>
          </a:prstGeom>
          <a:noFill/>
        </p:spPr>
        <p:txBody>
          <a:bodyPr wrap="square" rtlCol="0">
            <a:spAutoFit/>
          </a:bodyPr>
          <a:lstStyle/>
          <a:p>
            <a:r>
              <a:rPr lang="fr-FR" sz="1200" dirty="0" smtClean="0">
                <a:solidFill>
                  <a:srgbClr val="000000"/>
                </a:solidFill>
              </a:rPr>
              <a:t>Pôle d’appui ruraux</a:t>
            </a:r>
            <a:endParaRPr lang="fr-FR" sz="1200" dirty="0">
              <a:solidFill>
                <a:srgbClr val="000000"/>
              </a:solidFill>
            </a:endParaRPr>
          </a:p>
        </p:txBody>
      </p:sp>
      <p:sp>
        <p:nvSpPr>
          <p:cNvPr id="24" name="Titre 1"/>
          <p:cNvSpPr txBox="1">
            <a:spLocks/>
          </p:cNvSpPr>
          <p:nvPr/>
        </p:nvSpPr>
        <p:spPr>
          <a:xfrm>
            <a:off x="4783666" y="1018924"/>
            <a:ext cx="4270764" cy="286020"/>
          </a:xfrm>
          <a:prstGeom prst="rect">
            <a:avLst/>
          </a:prstGeom>
          <a:solidFill>
            <a:srgbClr val="564B5C"/>
          </a:solidFill>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400" b="1" dirty="0" smtClean="0">
                <a:solidFill>
                  <a:schemeClr val="bg1"/>
                </a:solidFill>
              </a:rPr>
              <a:t>L’armature urbaine et de services</a:t>
            </a:r>
          </a:p>
        </p:txBody>
      </p:sp>
      <p:sp>
        <p:nvSpPr>
          <p:cNvPr id="26" name="ZoneTexte 25"/>
          <p:cNvSpPr txBox="1"/>
          <p:nvPr/>
        </p:nvSpPr>
        <p:spPr>
          <a:xfrm>
            <a:off x="93133" y="4123267"/>
            <a:ext cx="4292600" cy="2429051"/>
          </a:xfrm>
          <a:prstGeom prst="rect">
            <a:avLst/>
          </a:prstGeom>
          <a:noFill/>
          <a:ln>
            <a:noFill/>
          </a:ln>
        </p:spPr>
        <p:txBody>
          <a:bodyPr wrap="square" rtlCol="0">
            <a:noAutofit/>
          </a:bodyPr>
          <a:lstStyle/>
          <a:p>
            <a:pPr marL="285750" indent="-285750">
              <a:buFont typeface="Arial"/>
              <a:buChar char="•"/>
            </a:pPr>
            <a:r>
              <a:rPr lang="fr-FR" sz="1600" dirty="0" smtClean="0">
                <a:solidFill>
                  <a:srgbClr val="564B5C"/>
                </a:solidFill>
                <a:latin typeface="Gill Sans"/>
                <a:cs typeface="Gill Sans"/>
              </a:rPr>
              <a:t>Hors les pôles d’Arras (</a:t>
            </a:r>
            <a:r>
              <a:rPr lang="fr-FR" sz="1600" dirty="0" err="1" smtClean="0">
                <a:solidFill>
                  <a:srgbClr val="564B5C"/>
                </a:solidFill>
                <a:latin typeface="Gill Sans"/>
                <a:cs typeface="Gill Sans"/>
              </a:rPr>
              <a:t>Duisans</a:t>
            </a:r>
            <a:r>
              <a:rPr lang="fr-FR" sz="1600" dirty="0" smtClean="0">
                <a:solidFill>
                  <a:srgbClr val="564B5C"/>
                </a:solidFill>
                <a:latin typeface="Gill Sans"/>
                <a:cs typeface="Gill Sans"/>
              </a:rPr>
              <a:t> y compris) et Bapaume pour lesquels l’offre commerciale de périphérie est structurée et maitrisée (cf. ci-avant), les autres communes n’ont pas vocation à créer de nouveaux parcs commerciaux </a:t>
            </a:r>
            <a:r>
              <a:rPr lang="fr-FR" sz="1600" dirty="0" smtClean="0">
                <a:solidFill>
                  <a:srgbClr val="564B5C"/>
                </a:solidFill>
                <a:latin typeface="Gill Sans"/>
                <a:cs typeface="Gill Sans"/>
              </a:rPr>
              <a:t>dédiés, en périphérie. </a:t>
            </a:r>
            <a:endParaRPr lang="fr-FR" sz="1600" dirty="0" smtClean="0">
              <a:solidFill>
                <a:srgbClr val="564B5C"/>
              </a:solidFill>
              <a:latin typeface="Gill Sans"/>
              <a:cs typeface="Gill Sans"/>
            </a:endParaRPr>
          </a:p>
          <a:p>
            <a:r>
              <a:rPr lang="fr-FR" sz="1600" dirty="0">
                <a:solidFill>
                  <a:srgbClr val="564B5C"/>
                </a:solidFill>
                <a:latin typeface="Gill Sans"/>
                <a:cs typeface="Gill Sans"/>
              </a:rPr>
              <a:t> </a:t>
            </a:r>
            <a:endParaRPr lang="fr-FR" sz="1600" dirty="0" smtClean="0">
              <a:solidFill>
                <a:srgbClr val="564B5C"/>
              </a:solidFill>
              <a:latin typeface="Gill Sans"/>
              <a:cs typeface="Gill Sans"/>
            </a:endParaRPr>
          </a:p>
          <a:p>
            <a:endParaRPr lang="fr-FR" sz="1600" dirty="0">
              <a:solidFill>
                <a:srgbClr val="564B5C"/>
              </a:solidFill>
              <a:latin typeface="Gill Sans"/>
              <a:cs typeface="Gill Sans"/>
            </a:endParaRPr>
          </a:p>
        </p:txBody>
      </p:sp>
    </p:spTree>
    <p:extLst>
      <p:ext uri="{BB962C8B-B14F-4D97-AF65-F5344CB8AC3E}">
        <p14:creationId xmlns:p14="http://schemas.microsoft.com/office/powerpoint/2010/main" val="21003963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Mettre en œuvre une qualité d’aménagement de haut niveau valorisant l’identité des paysages, l’esprit des lieux  </a:t>
            </a:r>
            <a:endParaRPr lang="fr-FR" sz="2200" dirty="0"/>
          </a:p>
        </p:txBody>
      </p:sp>
      <p:sp>
        <p:nvSpPr>
          <p:cNvPr id="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39</a:t>
            </a:fld>
            <a:endParaRPr lang="fr-FR" sz="1000" b="1" dirty="0">
              <a:solidFill>
                <a:schemeClr val="bg1"/>
              </a:solidFill>
            </a:endParaRPr>
          </a:p>
        </p:txBody>
      </p:sp>
      <p:sp>
        <p:nvSpPr>
          <p:cNvPr id="5" name="ZoneTexte 4"/>
          <p:cNvSpPr txBox="1"/>
          <p:nvPr/>
        </p:nvSpPr>
        <p:spPr>
          <a:xfrm>
            <a:off x="1981201" y="1018924"/>
            <a:ext cx="7095065" cy="5737475"/>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smtClean="0">
                <a:solidFill>
                  <a:srgbClr val="564B5C"/>
                </a:solidFill>
                <a:latin typeface="Gill Sans"/>
                <a:cs typeface="Gill Sans"/>
              </a:rPr>
              <a:t>Reconnaître et préserver le patrimoine remarquable.</a:t>
            </a:r>
          </a:p>
          <a:p>
            <a:pPr marL="285750" lvl="1" indent="-285750" algn="just">
              <a:spcBef>
                <a:spcPts val="1200"/>
              </a:spcBef>
              <a:buFont typeface="Lucida Grande"/>
              <a:buChar char="-"/>
            </a:pPr>
            <a:r>
              <a:rPr lang="fr-FR" sz="1600" b="1" dirty="0" smtClean="0">
                <a:solidFill>
                  <a:srgbClr val="564B5C"/>
                </a:solidFill>
                <a:latin typeface="Gill Sans"/>
                <a:cs typeface="Gill Sans"/>
              </a:rPr>
              <a:t>Mettre </a:t>
            </a:r>
            <a:r>
              <a:rPr lang="fr-FR" sz="1600" b="1" dirty="0">
                <a:solidFill>
                  <a:srgbClr val="564B5C"/>
                </a:solidFill>
                <a:latin typeface="Gill Sans"/>
                <a:cs typeface="Gill Sans"/>
              </a:rPr>
              <a:t>en valeur la diversité des </a:t>
            </a:r>
            <a:r>
              <a:rPr lang="fr-FR" sz="1600" b="1" dirty="0" smtClean="0">
                <a:solidFill>
                  <a:srgbClr val="564B5C"/>
                </a:solidFill>
                <a:latin typeface="Gill Sans"/>
                <a:cs typeface="Gill Sans"/>
              </a:rPr>
              <a:t>patrimoines (dont le petit patrimoine : fontaine, lavoir…) </a:t>
            </a:r>
            <a:r>
              <a:rPr lang="fr-FR" sz="1600" dirty="0">
                <a:solidFill>
                  <a:srgbClr val="564B5C"/>
                </a:solidFill>
                <a:latin typeface="Gill Sans"/>
                <a:cs typeface="Gill Sans"/>
              </a:rPr>
              <a:t>en favorisant le développement </a:t>
            </a:r>
            <a:r>
              <a:rPr lang="fr-FR" sz="1600" dirty="0" smtClean="0">
                <a:solidFill>
                  <a:srgbClr val="564B5C"/>
                </a:solidFill>
                <a:latin typeface="Gill Sans"/>
                <a:cs typeface="Gill Sans"/>
              </a:rPr>
              <a:t>d’espaces publics </a:t>
            </a:r>
            <a:r>
              <a:rPr lang="fr-FR" sz="1600" dirty="0">
                <a:solidFill>
                  <a:srgbClr val="564B5C"/>
                </a:solidFill>
                <a:latin typeface="Gill Sans"/>
                <a:cs typeface="Gill Sans"/>
              </a:rPr>
              <a:t>conviviaux à leurs abords et en veillant à l’insertion des opérations d’aménagement à ce patrimoine</a:t>
            </a:r>
            <a:r>
              <a:rPr lang="fr-FR" sz="1600" dirty="0" smtClean="0">
                <a:solidFill>
                  <a:srgbClr val="564B5C"/>
                </a:solidFill>
                <a:latin typeface="Gill Sans"/>
                <a:cs typeface="Gill Sans"/>
              </a:rPr>
              <a:t>.</a:t>
            </a:r>
          </a:p>
          <a:p>
            <a:pPr marL="285750" lvl="1" indent="-285750" algn="just">
              <a:spcBef>
                <a:spcPts val="1200"/>
              </a:spcBef>
              <a:buFont typeface="Lucida Grande"/>
              <a:buChar char="-"/>
            </a:pPr>
            <a:r>
              <a:rPr lang="fr-FR" sz="1600" b="1" dirty="0" smtClean="0">
                <a:solidFill>
                  <a:srgbClr val="564B5C"/>
                </a:solidFill>
                <a:latin typeface="Gill Sans"/>
                <a:cs typeface="Gill Sans"/>
              </a:rPr>
              <a:t>Poursuivre </a:t>
            </a:r>
            <a:r>
              <a:rPr lang="fr-FR" sz="1600" b="1" dirty="0">
                <a:solidFill>
                  <a:srgbClr val="564B5C"/>
                </a:solidFill>
                <a:latin typeface="Gill Sans"/>
                <a:cs typeface="Gill Sans"/>
              </a:rPr>
              <a:t>les politiques d’aménagement pour l’amélioration de la qualité des entrées de </a:t>
            </a:r>
            <a:r>
              <a:rPr lang="fr-FR" sz="1600" b="1" dirty="0" smtClean="0">
                <a:solidFill>
                  <a:srgbClr val="564B5C"/>
                </a:solidFill>
                <a:latin typeface="Gill Sans"/>
                <a:cs typeface="Gill Sans"/>
              </a:rPr>
              <a:t>Ville ;</a:t>
            </a:r>
            <a:endParaRPr lang="fr-FR" sz="1600" b="1" dirty="0">
              <a:solidFill>
                <a:srgbClr val="564B5C"/>
              </a:solidFill>
              <a:latin typeface="Gill Sans"/>
              <a:cs typeface="Gill Sans"/>
            </a:endParaRPr>
          </a:p>
          <a:p>
            <a:pPr marL="285750" lvl="1" indent="-285750" algn="just">
              <a:spcBef>
                <a:spcPts val="1200"/>
              </a:spcBef>
              <a:buFont typeface="Lucida Grande"/>
              <a:buChar char="-"/>
            </a:pPr>
            <a:r>
              <a:rPr lang="fr-FR" sz="1600" b="1" dirty="0" smtClean="0">
                <a:solidFill>
                  <a:srgbClr val="564B5C"/>
                </a:solidFill>
                <a:latin typeface="Gill Sans"/>
                <a:cs typeface="Gill Sans"/>
              </a:rPr>
              <a:t>Qualifier </a:t>
            </a:r>
            <a:r>
              <a:rPr lang="fr-FR" sz="1600" b="1" dirty="0">
                <a:solidFill>
                  <a:srgbClr val="564B5C"/>
                </a:solidFill>
                <a:latin typeface="Gill Sans"/>
                <a:cs typeface="Gill Sans"/>
              </a:rPr>
              <a:t>les franges </a:t>
            </a:r>
            <a:r>
              <a:rPr lang="fr-FR" sz="1600" b="1" dirty="0" smtClean="0">
                <a:solidFill>
                  <a:srgbClr val="564B5C"/>
                </a:solidFill>
                <a:latin typeface="Gill Sans"/>
                <a:cs typeface="Gill Sans"/>
              </a:rPr>
              <a:t>urbaines </a:t>
            </a:r>
            <a:r>
              <a:rPr lang="fr-FR" sz="1600" dirty="0" smtClean="0">
                <a:solidFill>
                  <a:srgbClr val="564B5C"/>
                </a:solidFill>
                <a:latin typeface="Gill Sans"/>
                <a:cs typeface="Gill Sans"/>
              </a:rPr>
              <a:t>tout en intégrant le rôle paysager des ceintures bocagères autour de bourgs, les opportunités de mise en valeur des cônes de vues de proximité sur des éléments du patrimoine (naturel ou bâti) et des perspectives à valoriser, l’objectif d’assouplir les transitions entre espaces urbains et agri-naturels …</a:t>
            </a:r>
            <a:endParaRPr lang="fr-FR" sz="1600" b="1" dirty="0">
              <a:solidFill>
                <a:srgbClr val="564B5C"/>
              </a:solidFill>
              <a:latin typeface="Gill Sans"/>
              <a:cs typeface="Gill Sans"/>
            </a:endParaRPr>
          </a:p>
          <a:p>
            <a:pPr marL="271463" lvl="2" algn="just">
              <a:spcBef>
                <a:spcPts val="1200"/>
              </a:spcBef>
            </a:pPr>
            <a:r>
              <a:rPr lang="fr-FR" sz="1600" b="1" dirty="0" smtClean="0">
                <a:solidFill>
                  <a:srgbClr val="564B5C"/>
                </a:solidFill>
                <a:latin typeface="Gill Sans"/>
                <a:cs typeface="Gill Sans"/>
              </a:rPr>
              <a:t>Cette qualification implique de reconnaître la diversité des paysages et les caractéristiques de chacun afin que </a:t>
            </a:r>
            <a:r>
              <a:rPr lang="fr-FR" sz="1600" b="1" dirty="0" smtClean="0">
                <a:solidFill>
                  <a:srgbClr val="564B5C"/>
                </a:solidFill>
                <a:latin typeface="Gill Sans"/>
                <a:cs typeface="Gill Sans"/>
              </a:rPr>
              <a:t>les franges urbaines soulignent, voire réaffirme l’ambiance </a:t>
            </a:r>
            <a:r>
              <a:rPr lang="fr-FR" sz="1600" dirty="0" smtClean="0">
                <a:solidFill>
                  <a:srgbClr val="564B5C"/>
                </a:solidFill>
                <a:latin typeface="Gill Sans"/>
                <a:cs typeface="Gill Sans"/>
              </a:rPr>
              <a:t>paysagère </a:t>
            </a:r>
            <a:r>
              <a:rPr lang="fr-FR" sz="1600" dirty="0">
                <a:solidFill>
                  <a:srgbClr val="564B5C"/>
                </a:solidFill>
                <a:latin typeface="Gill Sans"/>
                <a:cs typeface="Gill Sans"/>
              </a:rPr>
              <a:t>spécifique </a:t>
            </a:r>
            <a:r>
              <a:rPr lang="fr-FR" sz="1600" dirty="0" smtClean="0">
                <a:solidFill>
                  <a:srgbClr val="564B5C"/>
                </a:solidFill>
                <a:latin typeface="Gill Sans"/>
                <a:cs typeface="Gill Sans"/>
              </a:rPr>
              <a:t>dans laquelle </a:t>
            </a:r>
            <a:r>
              <a:rPr lang="fr-FR" sz="1600" dirty="0" smtClean="0">
                <a:solidFill>
                  <a:srgbClr val="564B5C"/>
                </a:solidFill>
                <a:latin typeface="Gill Sans"/>
                <a:cs typeface="Gill Sans"/>
              </a:rPr>
              <a:t>elles s’inscrivent. </a:t>
            </a:r>
            <a:endParaRPr lang="fr-FR" sz="1600" b="1" dirty="0">
              <a:solidFill>
                <a:srgbClr val="564B5C"/>
              </a:solidFill>
              <a:latin typeface="Gill Sans"/>
              <a:cs typeface="Gill Sans"/>
            </a:endParaRPr>
          </a:p>
        </p:txBody>
      </p:sp>
      <p:sp>
        <p:nvSpPr>
          <p:cNvPr id="8" name="ZoneTexte 7"/>
          <p:cNvSpPr txBox="1"/>
          <p:nvPr/>
        </p:nvSpPr>
        <p:spPr>
          <a:xfrm>
            <a:off x="93133" y="1018923"/>
            <a:ext cx="1888068" cy="5737475"/>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smtClean="0">
                <a:solidFill>
                  <a:schemeClr val="bg1"/>
                </a:solidFill>
                <a:latin typeface="Gill Sans"/>
                <a:cs typeface="Gill Sans"/>
              </a:rPr>
              <a:t>Au surplus des objectifs du 2.1.1 et du 2.1.3 ci-avant en matière de paysage et de qualité des morphologies urbaines, cet objectif implique de :</a:t>
            </a:r>
          </a:p>
        </p:txBody>
      </p:sp>
    </p:spTree>
    <p:extLst>
      <p:ext uri="{BB962C8B-B14F-4D97-AF65-F5344CB8AC3E}">
        <p14:creationId xmlns:p14="http://schemas.microsoft.com/office/powerpoint/2010/main" val="32237064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er 43"/>
          <p:cNvGrpSpPr/>
          <p:nvPr/>
        </p:nvGrpSpPr>
        <p:grpSpPr>
          <a:xfrm>
            <a:off x="56512" y="1091994"/>
            <a:ext cx="7621702" cy="5528732"/>
            <a:chOff x="56512" y="812801"/>
            <a:chExt cx="7621702" cy="5528732"/>
          </a:xfrm>
        </p:grpSpPr>
        <p:grpSp>
          <p:nvGrpSpPr>
            <p:cNvPr id="10" name="Grouper 9"/>
            <p:cNvGrpSpPr/>
            <p:nvPr/>
          </p:nvGrpSpPr>
          <p:grpSpPr>
            <a:xfrm>
              <a:off x="56512" y="812801"/>
              <a:ext cx="7621702" cy="5528732"/>
              <a:chOff x="183938" y="1579932"/>
              <a:chExt cx="6080295" cy="4431401"/>
            </a:xfrm>
          </p:grpSpPr>
          <p:pic>
            <p:nvPicPr>
              <p:cNvPr id="12" name="Image 11" descr="ARRAGEOIS-Projets regionaux et positionnement eur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938" y="1579932"/>
                <a:ext cx="6080295" cy="4431401"/>
              </a:xfrm>
              <a:prstGeom prst="rect">
                <a:avLst/>
              </a:prstGeom>
              <a:effectLst/>
            </p:spPr>
          </p:pic>
          <p:sp>
            <p:nvSpPr>
              <p:cNvPr id="13" name="Rectangle 12"/>
              <p:cNvSpPr/>
              <p:nvPr/>
            </p:nvSpPr>
            <p:spPr>
              <a:xfrm>
                <a:off x="1719280" y="1921933"/>
                <a:ext cx="2772106" cy="293333"/>
              </a:xfrm>
              <a:prstGeom prst="rect">
                <a:avLst/>
              </a:prstGeom>
              <a:solidFill>
                <a:schemeClr val="tx2">
                  <a:lumMod val="75000"/>
                  <a:alpha val="57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 50 % PIB UE à 28 (6 960 milliards €)</a:t>
                </a:r>
                <a:endParaRPr lang="fr-FR" sz="1400" dirty="0"/>
              </a:p>
            </p:txBody>
          </p:sp>
        </p:grpSp>
        <p:sp>
          <p:nvSpPr>
            <p:cNvPr id="14" name="Forme libre 13"/>
            <p:cNvSpPr/>
            <p:nvPr/>
          </p:nvSpPr>
          <p:spPr>
            <a:xfrm>
              <a:off x="3024093" y="2702561"/>
              <a:ext cx="741701" cy="1267073"/>
            </a:xfrm>
            <a:custGeom>
              <a:avLst/>
              <a:gdLst>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469900 w 469900"/>
                <a:gd name="connsiteY0" fmla="*/ 0 h 615950"/>
                <a:gd name="connsiteX1" fmla="*/ 215900 w 469900"/>
                <a:gd name="connsiteY1" fmla="*/ 463550 h 615950"/>
                <a:gd name="connsiteX2" fmla="*/ 0 w 469900"/>
                <a:gd name="connsiteY2" fmla="*/ 615950 h 61595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406400 w 609600"/>
                <a:gd name="connsiteY1" fmla="*/ 651934 h 1041400"/>
                <a:gd name="connsiteX2" fmla="*/ 0 w 609600"/>
                <a:gd name="connsiteY2" fmla="*/ 1041400 h 1041400"/>
                <a:gd name="connsiteX0" fmla="*/ 609600 w 609600"/>
                <a:gd name="connsiteY0" fmla="*/ 0 h 1041400"/>
                <a:gd name="connsiteX1" fmla="*/ 501650 w 609600"/>
                <a:gd name="connsiteY1" fmla="*/ 455083 h 1041400"/>
                <a:gd name="connsiteX2" fmla="*/ 406400 w 609600"/>
                <a:gd name="connsiteY2" fmla="*/ 651934 h 1041400"/>
                <a:gd name="connsiteX3" fmla="*/ 0 w 609600"/>
                <a:gd name="connsiteY3" fmla="*/ 1041400 h 1041400"/>
                <a:gd name="connsiteX0" fmla="*/ 609600 w 609600"/>
                <a:gd name="connsiteY0" fmla="*/ 0 h 1041400"/>
                <a:gd name="connsiteX1" fmla="*/ 488950 w 609600"/>
                <a:gd name="connsiteY1" fmla="*/ 425450 h 1041400"/>
                <a:gd name="connsiteX2" fmla="*/ 406400 w 609600"/>
                <a:gd name="connsiteY2" fmla="*/ 651934 h 1041400"/>
                <a:gd name="connsiteX3" fmla="*/ 0 w 6096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609600" h="1041400">
                  <a:moveTo>
                    <a:pt x="609600" y="0"/>
                  </a:moveTo>
                  <a:cubicBezTo>
                    <a:pt x="591608" y="75847"/>
                    <a:pt x="522817" y="316794"/>
                    <a:pt x="488950" y="425450"/>
                  </a:cubicBezTo>
                  <a:cubicBezTo>
                    <a:pt x="455083" y="534106"/>
                    <a:pt x="490008" y="554215"/>
                    <a:pt x="406400" y="651934"/>
                  </a:cubicBezTo>
                  <a:cubicBezTo>
                    <a:pt x="347133" y="729192"/>
                    <a:pt x="71967" y="990600"/>
                    <a:pt x="0" y="1041400"/>
                  </a:cubicBezTo>
                </a:path>
              </a:pathLst>
            </a:custGeom>
            <a:ln>
              <a:solidFill>
                <a:srgbClr val="C1351C"/>
              </a:solidFill>
              <a:prstDash val="sysDot"/>
              <a:headEnd type="triangle"/>
              <a:tailEnd type="triangle"/>
            </a:ln>
            <a:effectLst>
              <a:glow rad="25400">
                <a:schemeClr val="bg1">
                  <a:alpha val="47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5" name="Forme libre 14"/>
            <p:cNvSpPr/>
            <p:nvPr/>
          </p:nvSpPr>
          <p:spPr>
            <a:xfrm>
              <a:off x="3701413" y="3145521"/>
              <a:ext cx="480696" cy="784323"/>
            </a:xfrm>
            <a:custGeom>
              <a:avLst/>
              <a:gdLst>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469900 w 469900"/>
                <a:gd name="connsiteY0" fmla="*/ 0 h 615950"/>
                <a:gd name="connsiteX1" fmla="*/ 215900 w 469900"/>
                <a:gd name="connsiteY1" fmla="*/ 463550 h 615950"/>
                <a:gd name="connsiteX2" fmla="*/ 0 w 469900"/>
                <a:gd name="connsiteY2" fmla="*/ 615950 h 61595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215900 w 609600"/>
                <a:gd name="connsiteY1" fmla="*/ 889000 h 1041400"/>
                <a:gd name="connsiteX2" fmla="*/ 0 w 609600"/>
                <a:gd name="connsiteY2" fmla="*/ 1041400 h 1041400"/>
                <a:gd name="connsiteX0" fmla="*/ 474133 w 474133"/>
                <a:gd name="connsiteY0" fmla="*/ 0 h 1701800"/>
                <a:gd name="connsiteX1" fmla="*/ 80433 w 474133"/>
                <a:gd name="connsiteY1" fmla="*/ 889000 h 1701800"/>
                <a:gd name="connsiteX2" fmla="*/ 0 w 474133"/>
                <a:gd name="connsiteY2" fmla="*/ 1701800 h 1701800"/>
                <a:gd name="connsiteX0" fmla="*/ 10679 w 204364"/>
                <a:gd name="connsiteY0" fmla="*/ 0 h 825500"/>
                <a:gd name="connsiteX1" fmla="*/ 196946 w 204364"/>
                <a:gd name="connsiteY1" fmla="*/ 12700 h 825500"/>
                <a:gd name="connsiteX2" fmla="*/ 116513 w 204364"/>
                <a:gd name="connsiteY2" fmla="*/ 825500 h 825500"/>
                <a:gd name="connsiteX0" fmla="*/ 0 w 105834"/>
                <a:gd name="connsiteY0" fmla="*/ 0 h 825500"/>
                <a:gd name="connsiteX1" fmla="*/ 105834 w 105834"/>
                <a:gd name="connsiteY1" fmla="*/ 825500 h 825500"/>
                <a:gd name="connsiteX0" fmla="*/ 0 w 190501"/>
                <a:gd name="connsiteY0" fmla="*/ 0 h 1109134"/>
                <a:gd name="connsiteX1" fmla="*/ 190501 w 190501"/>
                <a:gd name="connsiteY1" fmla="*/ 1109134 h 1109134"/>
                <a:gd name="connsiteX0" fmla="*/ 0 w 342901"/>
                <a:gd name="connsiteY0" fmla="*/ 0 h 728134"/>
                <a:gd name="connsiteX1" fmla="*/ 342901 w 342901"/>
                <a:gd name="connsiteY1" fmla="*/ 728134 h 728134"/>
                <a:gd name="connsiteX0" fmla="*/ 0 w 356091"/>
                <a:gd name="connsiteY0" fmla="*/ 0 h 728134"/>
                <a:gd name="connsiteX1" fmla="*/ 342901 w 356091"/>
                <a:gd name="connsiteY1" fmla="*/ 728134 h 728134"/>
                <a:gd name="connsiteX0" fmla="*/ 0 w 381219"/>
                <a:gd name="connsiteY0" fmla="*/ 0 h 728134"/>
                <a:gd name="connsiteX1" fmla="*/ 342901 w 381219"/>
                <a:gd name="connsiteY1" fmla="*/ 728134 h 728134"/>
                <a:gd name="connsiteX0" fmla="*/ 0 w 370498"/>
                <a:gd name="connsiteY0" fmla="*/ 0 h 728134"/>
                <a:gd name="connsiteX1" fmla="*/ 342901 w 370498"/>
                <a:gd name="connsiteY1" fmla="*/ 728134 h 728134"/>
                <a:gd name="connsiteX0" fmla="*/ 0 w 370498"/>
                <a:gd name="connsiteY0" fmla="*/ 0 h 644630"/>
                <a:gd name="connsiteX1" fmla="*/ 342901 w 370498"/>
                <a:gd name="connsiteY1" fmla="*/ 644630 h 644630"/>
                <a:gd name="connsiteX0" fmla="*/ 0 w 395082"/>
                <a:gd name="connsiteY0" fmla="*/ 0 h 644630"/>
                <a:gd name="connsiteX1" fmla="*/ 370736 w 395082"/>
                <a:gd name="connsiteY1" fmla="*/ 644630 h 644630"/>
              </a:gdLst>
              <a:ahLst/>
              <a:cxnLst>
                <a:cxn ang="0">
                  <a:pos x="connsiteX0" y="connsiteY0"/>
                </a:cxn>
                <a:cxn ang="0">
                  <a:pos x="connsiteX1" y="connsiteY1"/>
                </a:cxn>
              </a:cxnLst>
              <a:rect l="l" t="t" r="r" b="b"/>
              <a:pathLst>
                <a:path w="395082" h="644630">
                  <a:moveTo>
                    <a:pt x="0" y="0"/>
                  </a:moveTo>
                  <a:cubicBezTo>
                    <a:pt x="333500" y="284464"/>
                    <a:pt x="451170" y="50552"/>
                    <a:pt x="370736" y="644630"/>
                  </a:cubicBezTo>
                </a:path>
              </a:pathLst>
            </a:custGeom>
            <a:ln w="9525" cmpd="sng">
              <a:solidFill>
                <a:schemeClr val="tx1">
                  <a:lumMod val="65000"/>
                  <a:lumOff val="35000"/>
                </a:schemeClr>
              </a:solidFill>
              <a:prstDash val="sysDot"/>
              <a:headEnd type="triangle" w="sm" len="sm"/>
              <a:tailEnd type="triangle" w="sm" len="sm"/>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6" name="Forme libre 15"/>
            <p:cNvSpPr/>
            <p:nvPr/>
          </p:nvSpPr>
          <p:spPr>
            <a:xfrm>
              <a:off x="3540824" y="3522848"/>
              <a:ext cx="290273" cy="1303338"/>
            </a:xfrm>
            <a:custGeom>
              <a:avLst/>
              <a:gdLst>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469900 w 469900"/>
                <a:gd name="connsiteY0" fmla="*/ 0 h 615950"/>
                <a:gd name="connsiteX1" fmla="*/ 215900 w 469900"/>
                <a:gd name="connsiteY1" fmla="*/ 463550 h 615950"/>
                <a:gd name="connsiteX2" fmla="*/ 0 w 469900"/>
                <a:gd name="connsiteY2" fmla="*/ 615950 h 61595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215900 w 609600"/>
                <a:gd name="connsiteY1" fmla="*/ 889000 h 1041400"/>
                <a:gd name="connsiteX2" fmla="*/ 0 w 609600"/>
                <a:gd name="connsiteY2" fmla="*/ 1041400 h 1041400"/>
                <a:gd name="connsiteX0" fmla="*/ 474133 w 474133"/>
                <a:gd name="connsiteY0" fmla="*/ 0 h 1701800"/>
                <a:gd name="connsiteX1" fmla="*/ 80433 w 474133"/>
                <a:gd name="connsiteY1" fmla="*/ 889000 h 1701800"/>
                <a:gd name="connsiteX2" fmla="*/ 0 w 474133"/>
                <a:gd name="connsiteY2" fmla="*/ 1701800 h 1701800"/>
                <a:gd name="connsiteX0" fmla="*/ 10679 w 204364"/>
                <a:gd name="connsiteY0" fmla="*/ 0 h 825500"/>
                <a:gd name="connsiteX1" fmla="*/ 196946 w 204364"/>
                <a:gd name="connsiteY1" fmla="*/ 12700 h 825500"/>
                <a:gd name="connsiteX2" fmla="*/ 116513 w 204364"/>
                <a:gd name="connsiteY2" fmla="*/ 825500 h 825500"/>
                <a:gd name="connsiteX0" fmla="*/ 0 w 105834"/>
                <a:gd name="connsiteY0" fmla="*/ 0 h 825500"/>
                <a:gd name="connsiteX1" fmla="*/ 105834 w 105834"/>
                <a:gd name="connsiteY1" fmla="*/ 825500 h 825500"/>
                <a:gd name="connsiteX0" fmla="*/ 0 w 190501"/>
                <a:gd name="connsiteY0" fmla="*/ 0 h 1109134"/>
                <a:gd name="connsiteX1" fmla="*/ 190501 w 190501"/>
                <a:gd name="connsiteY1" fmla="*/ 1109134 h 1109134"/>
                <a:gd name="connsiteX0" fmla="*/ 0 w 342901"/>
                <a:gd name="connsiteY0" fmla="*/ 0 h 728134"/>
                <a:gd name="connsiteX1" fmla="*/ 342901 w 342901"/>
                <a:gd name="connsiteY1" fmla="*/ 728134 h 728134"/>
                <a:gd name="connsiteX0" fmla="*/ 0 w 356091"/>
                <a:gd name="connsiteY0" fmla="*/ 0 h 728134"/>
                <a:gd name="connsiteX1" fmla="*/ 342901 w 356091"/>
                <a:gd name="connsiteY1" fmla="*/ 728134 h 728134"/>
                <a:gd name="connsiteX0" fmla="*/ 334432 w 356240"/>
                <a:gd name="connsiteY0" fmla="*/ 0 h 1240367"/>
                <a:gd name="connsiteX1" fmla="*/ 0 w 356240"/>
                <a:gd name="connsiteY1" fmla="*/ 1240367 h 1240367"/>
                <a:gd name="connsiteX0" fmla="*/ 334432 w 334432"/>
                <a:gd name="connsiteY0" fmla="*/ 0 h 1240367"/>
                <a:gd name="connsiteX1" fmla="*/ 0 w 334432"/>
                <a:gd name="connsiteY1" fmla="*/ 1240367 h 1240367"/>
                <a:gd name="connsiteX0" fmla="*/ 334432 w 334432"/>
                <a:gd name="connsiteY0" fmla="*/ 0 h 1240367"/>
                <a:gd name="connsiteX1" fmla="*/ 173563 w 334432"/>
                <a:gd name="connsiteY1" fmla="*/ 236877 h 1240367"/>
                <a:gd name="connsiteX2" fmla="*/ 0 w 334432"/>
                <a:gd name="connsiteY2" fmla="*/ 1240367 h 1240367"/>
                <a:gd name="connsiteX0" fmla="*/ 334432 w 334432"/>
                <a:gd name="connsiteY0" fmla="*/ 0 h 1240367"/>
                <a:gd name="connsiteX1" fmla="*/ 173563 w 334432"/>
                <a:gd name="connsiteY1" fmla="*/ 236877 h 1240367"/>
                <a:gd name="connsiteX2" fmla="*/ 0 w 334432"/>
                <a:gd name="connsiteY2" fmla="*/ 1240367 h 1240367"/>
                <a:gd name="connsiteX0" fmla="*/ 334432 w 334432"/>
                <a:gd name="connsiteY0" fmla="*/ 0 h 1240367"/>
                <a:gd name="connsiteX1" fmla="*/ 173563 w 334432"/>
                <a:gd name="connsiteY1" fmla="*/ 194543 h 1240367"/>
                <a:gd name="connsiteX2" fmla="*/ 0 w 334432"/>
                <a:gd name="connsiteY2" fmla="*/ 1240367 h 1240367"/>
                <a:gd name="connsiteX0" fmla="*/ 237065 w 237065"/>
                <a:gd name="connsiteY0" fmla="*/ 0 h 1117601"/>
                <a:gd name="connsiteX1" fmla="*/ 173563 w 237065"/>
                <a:gd name="connsiteY1" fmla="*/ 71777 h 1117601"/>
                <a:gd name="connsiteX2" fmla="*/ 0 w 237065"/>
                <a:gd name="connsiteY2" fmla="*/ 1117601 h 1117601"/>
                <a:gd name="connsiteX0" fmla="*/ 245532 w 245532"/>
                <a:gd name="connsiteY0" fmla="*/ 0 h 1032934"/>
                <a:gd name="connsiteX1" fmla="*/ 182030 w 245532"/>
                <a:gd name="connsiteY1" fmla="*/ 71777 h 1032934"/>
                <a:gd name="connsiteX2" fmla="*/ 0 w 245532"/>
                <a:gd name="connsiteY2" fmla="*/ 1032934 h 1032934"/>
                <a:gd name="connsiteX0" fmla="*/ 245532 w 245532"/>
                <a:gd name="connsiteY0" fmla="*/ 0 h 1032934"/>
                <a:gd name="connsiteX1" fmla="*/ 169330 w 245532"/>
                <a:gd name="connsiteY1" fmla="*/ 71777 h 1032934"/>
                <a:gd name="connsiteX2" fmla="*/ 0 w 245532"/>
                <a:gd name="connsiteY2" fmla="*/ 1032934 h 1032934"/>
                <a:gd name="connsiteX0" fmla="*/ 245532 w 245532"/>
                <a:gd name="connsiteY0" fmla="*/ 0 h 1032934"/>
                <a:gd name="connsiteX1" fmla="*/ 169330 w 245532"/>
                <a:gd name="connsiteY1" fmla="*/ 71777 h 1032934"/>
                <a:gd name="connsiteX2" fmla="*/ 0 w 245532"/>
                <a:gd name="connsiteY2" fmla="*/ 1032934 h 1032934"/>
                <a:gd name="connsiteX0" fmla="*/ 245532 w 245532"/>
                <a:gd name="connsiteY0" fmla="*/ 0 h 1032934"/>
                <a:gd name="connsiteX1" fmla="*/ 158892 w 245532"/>
                <a:gd name="connsiteY1" fmla="*/ 127446 h 1032934"/>
                <a:gd name="connsiteX2" fmla="*/ 0 w 245532"/>
                <a:gd name="connsiteY2" fmla="*/ 1032934 h 1032934"/>
                <a:gd name="connsiteX0" fmla="*/ 245532 w 245532"/>
                <a:gd name="connsiteY0" fmla="*/ 0 h 1032934"/>
                <a:gd name="connsiteX1" fmla="*/ 158892 w 245532"/>
                <a:gd name="connsiteY1" fmla="*/ 127446 h 1032934"/>
                <a:gd name="connsiteX2" fmla="*/ 0 w 245532"/>
                <a:gd name="connsiteY2" fmla="*/ 1032934 h 1032934"/>
                <a:gd name="connsiteX0" fmla="*/ 245532 w 245532"/>
                <a:gd name="connsiteY0" fmla="*/ 0 h 1032934"/>
                <a:gd name="connsiteX1" fmla="*/ 158892 w 245532"/>
                <a:gd name="connsiteY1" fmla="*/ 127446 h 1032934"/>
                <a:gd name="connsiteX2" fmla="*/ 0 w 245532"/>
                <a:gd name="connsiteY2" fmla="*/ 1032934 h 1032934"/>
                <a:gd name="connsiteX0" fmla="*/ 245532 w 245532"/>
                <a:gd name="connsiteY0" fmla="*/ 0 h 1032934"/>
                <a:gd name="connsiteX1" fmla="*/ 158892 w 245532"/>
                <a:gd name="connsiteY1" fmla="*/ 127446 h 1032934"/>
                <a:gd name="connsiteX2" fmla="*/ 0 w 245532"/>
                <a:gd name="connsiteY2" fmla="*/ 1032934 h 1032934"/>
                <a:gd name="connsiteX0" fmla="*/ 245532 w 245532"/>
                <a:gd name="connsiteY0" fmla="*/ 0 h 1032934"/>
                <a:gd name="connsiteX1" fmla="*/ 158892 w 245532"/>
                <a:gd name="connsiteY1" fmla="*/ 127446 h 1032934"/>
                <a:gd name="connsiteX2" fmla="*/ 0 w 245532"/>
                <a:gd name="connsiteY2" fmla="*/ 1032934 h 1032934"/>
                <a:gd name="connsiteX0" fmla="*/ 242053 w 242053"/>
                <a:gd name="connsiteY0" fmla="*/ 0 h 1046851"/>
                <a:gd name="connsiteX1" fmla="*/ 158892 w 242053"/>
                <a:gd name="connsiteY1" fmla="*/ 141363 h 1046851"/>
                <a:gd name="connsiteX2" fmla="*/ 0 w 242053"/>
                <a:gd name="connsiteY2" fmla="*/ 1046851 h 1046851"/>
                <a:gd name="connsiteX0" fmla="*/ 238574 w 238574"/>
                <a:gd name="connsiteY0" fmla="*/ 0 h 1071206"/>
                <a:gd name="connsiteX1" fmla="*/ 155413 w 238574"/>
                <a:gd name="connsiteY1" fmla="*/ 141363 h 1071206"/>
                <a:gd name="connsiteX2" fmla="*/ 0 w 238574"/>
                <a:gd name="connsiteY2" fmla="*/ 1071206 h 1071206"/>
                <a:gd name="connsiteX0" fmla="*/ 238574 w 238574"/>
                <a:gd name="connsiteY0" fmla="*/ 0 h 1071206"/>
                <a:gd name="connsiteX1" fmla="*/ 155413 w 238574"/>
                <a:gd name="connsiteY1" fmla="*/ 141363 h 1071206"/>
                <a:gd name="connsiteX2" fmla="*/ 0 w 238574"/>
                <a:gd name="connsiteY2" fmla="*/ 1071206 h 1071206"/>
              </a:gdLst>
              <a:ahLst/>
              <a:cxnLst>
                <a:cxn ang="0">
                  <a:pos x="connsiteX0" y="connsiteY0"/>
                </a:cxn>
                <a:cxn ang="0">
                  <a:pos x="connsiteX1" y="connsiteY1"/>
                </a:cxn>
                <a:cxn ang="0">
                  <a:pos x="connsiteX2" y="connsiteY2"/>
                </a:cxn>
              </a:cxnLst>
              <a:rect l="l" t="t" r="r" b="b"/>
              <a:pathLst>
                <a:path w="238574" h="1071206">
                  <a:moveTo>
                    <a:pt x="238574" y="0"/>
                  </a:moveTo>
                  <a:cubicBezTo>
                    <a:pt x="209694" y="42482"/>
                    <a:pt x="173855" y="50171"/>
                    <a:pt x="155413" y="141363"/>
                  </a:cubicBezTo>
                  <a:cubicBezTo>
                    <a:pt x="32358" y="797449"/>
                    <a:pt x="87393" y="484087"/>
                    <a:pt x="0" y="1071206"/>
                  </a:cubicBezTo>
                </a:path>
              </a:pathLst>
            </a:custGeom>
            <a:ln w="34925" cmpd="sng">
              <a:solidFill>
                <a:srgbClr val="2A54FF"/>
              </a:solidFill>
              <a:prstDash val="sysDot"/>
              <a:headEnd type="triangle" w="sm" len="sm"/>
              <a:tailEnd type="triangle" w="sm" len="sm"/>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7" name="Forme libre 16"/>
            <p:cNvSpPr/>
            <p:nvPr/>
          </p:nvSpPr>
          <p:spPr>
            <a:xfrm>
              <a:off x="3621578" y="3330946"/>
              <a:ext cx="412055" cy="118467"/>
            </a:xfrm>
            <a:custGeom>
              <a:avLst/>
              <a:gdLst>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469900 w 469900"/>
                <a:gd name="connsiteY0" fmla="*/ 0 h 615950"/>
                <a:gd name="connsiteX1" fmla="*/ 215900 w 469900"/>
                <a:gd name="connsiteY1" fmla="*/ 463550 h 615950"/>
                <a:gd name="connsiteX2" fmla="*/ 0 w 469900"/>
                <a:gd name="connsiteY2" fmla="*/ 615950 h 61595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215900 w 609600"/>
                <a:gd name="connsiteY1" fmla="*/ 889000 h 1041400"/>
                <a:gd name="connsiteX2" fmla="*/ 0 w 609600"/>
                <a:gd name="connsiteY2" fmla="*/ 1041400 h 1041400"/>
                <a:gd name="connsiteX0" fmla="*/ 575733 w 575733"/>
                <a:gd name="connsiteY0" fmla="*/ 0 h 897122"/>
                <a:gd name="connsiteX1" fmla="*/ 182033 w 575733"/>
                <a:gd name="connsiteY1" fmla="*/ 889000 h 897122"/>
                <a:gd name="connsiteX2" fmla="*/ 0 w 575733"/>
                <a:gd name="connsiteY2" fmla="*/ 516466 h 897122"/>
                <a:gd name="connsiteX0" fmla="*/ 575733 w 575733"/>
                <a:gd name="connsiteY0" fmla="*/ 0 h 516466"/>
                <a:gd name="connsiteX1" fmla="*/ 0 w 575733"/>
                <a:gd name="connsiteY1" fmla="*/ 516466 h 516466"/>
                <a:gd name="connsiteX0" fmla="*/ 338666 w 338666"/>
                <a:gd name="connsiteY0" fmla="*/ 97367 h 97367"/>
                <a:gd name="connsiteX1" fmla="*/ 0 w 338666"/>
                <a:gd name="connsiteY1" fmla="*/ 0 h 97367"/>
              </a:gdLst>
              <a:ahLst/>
              <a:cxnLst>
                <a:cxn ang="0">
                  <a:pos x="connsiteX0" y="connsiteY0"/>
                </a:cxn>
                <a:cxn ang="0">
                  <a:pos x="connsiteX1" y="connsiteY1"/>
                </a:cxn>
              </a:cxnLst>
              <a:rect l="l" t="t" r="r" b="b"/>
              <a:pathLst>
                <a:path w="338666" h="97367">
                  <a:moveTo>
                    <a:pt x="338666" y="97367"/>
                  </a:moveTo>
                  <a:lnTo>
                    <a:pt x="0" y="0"/>
                  </a:lnTo>
                </a:path>
              </a:pathLst>
            </a:custGeom>
            <a:ln>
              <a:solidFill>
                <a:schemeClr val="accent6">
                  <a:lumMod val="75000"/>
                </a:schemeClr>
              </a:solidFill>
              <a:prstDash val="sysDot"/>
              <a:headEnd type="triangle" w="sm" len="sm"/>
              <a:tailEnd type="triangle" w="sm" len="sm"/>
            </a:ln>
            <a:effectLst>
              <a:glow rad="25400">
                <a:schemeClr val="bg1">
                  <a:alpha val="4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8" name="Arc 17"/>
            <p:cNvSpPr/>
            <p:nvPr/>
          </p:nvSpPr>
          <p:spPr>
            <a:xfrm>
              <a:off x="3371769" y="3179234"/>
              <a:ext cx="206029" cy="213520"/>
            </a:xfrm>
            <a:prstGeom prst="arc">
              <a:avLst>
                <a:gd name="adj1" fmla="val 21268684"/>
                <a:gd name="adj2" fmla="val 13355521"/>
              </a:avLst>
            </a:prstGeom>
            <a:noFill/>
            <a:ln w="28575" cmpd="dbl">
              <a:solidFill>
                <a:srgbClr val="CA0F66"/>
              </a:solidFill>
              <a:prstDash val="solid"/>
              <a:headEnd type="triangle" w="sm" len="sm"/>
              <a:tailEnd type="triangle" w="sm"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9C3D67"/>
                </a:solidFill>
              </a:endParaRPr>
            </a:p>
          </p:txBody>
        </p:sp>
        <p:sp>
          <p:nvSpPr>
            <p:cNvPr id="19" name="Ellipse 18"/>
            <p:cNvSpPr/>
            <p:nvPr/>
          </p:nvSpPr>
          <p:spPr>
            <a:xfrm>
              <a:off x="3544323" y="3145522"/>
              <a:ext cx="131340" cy="13134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20" name="Forme libre 19"/>
            <p:cNvSpPr/>
            <p:nvPr/>
          </p:nvSpPr>
          <p:spPr>
            <a:xfrm>
              <a:off x="2899115" y="4199623"/>
              <a:ext cx="120874" cy="1491290"/>
            </a:xfrm>
            <a:custGeom>
              <a:avLst/>
              <a:gdLst>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469900 w 469900"/>
                <a:gd name="connsiteY0" fmla="*/ 0 h 615950"/>
                <a:gd name="connsiteX1" fmla="*/ 215900 w 469900"/>
                <a:gd name="connsiteY1" fmla="*/ 463550 h 615950"/>
                <a:gd name="connsiteX2" fmla="*/ 0 w 469900"/>
                <a:gd name="connsiteY2" fmla="*/ 615950 h 61595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215900 w 609600"/>
                <a:gd name="connsiteY1" fmla="*/ 889000 h 1041400"/>
                <a:gd name="connsiteX2" fmla="*/ 0 w 609600"/>
                <a:gd name="connsiteY2" fmla="*/ 1041400 h 1041400"/>
                <a:gd name="connsiteX0" fmla="*/ 474133 w 474133"/>
                <a:gd name="connsiteY0" fmla="*/ 0 h 1701800"/>
                <a:gd name="connsiteX1" fmla="*/ 80433 w 474133"/>
                <a:gd name="connsiteY1" fmla="*/ 889000 h 1701800"/>
                <a:gd name="connsiteX2" fmla="*/ 0 w 474133"/>
                <a:gd name="connsiteY2" fmla="*/ 1701800 h 1701800"/>
                <a:gd name="connsiteX0" fmla="*/ 10679 w 204364"/>
                <a:gd name="connsiteY0" fmla="*/ 0 h 825500"/>
                <a:gd name="connsiteX1" fmla="*/ 196946 w 204364"/>
                <a:gd name="connsiteY1" fmla="*/ 12700 h 825500"/>
                <a:gd name="connsiteX2" fmla="*/ 116513 w 204364"/>
                <a:gd name="connsiteY2" fmla="*/ 825500 h 825500"/>
                <a:gd name="connsiteX0" fmla="*/ 0 w 105834"/>
                <a:gd name="connsiteY0" fmla="*/ 0 h 825500"/>
                <a:gd name="connsiteX1" fmla="*/ 105834 w 105834"/>
                <a:gd name="connsiteY1" fmla="*/ 825500 h 825500"/>
                <a:gd name="connsiteX0" fmla="*/ 0 w 190501"/>
                <a:gd name="connsiteY0" fmla="*/ 0 h 1109134"/>
                <a:gd name="connsiteX1" fmla="*/ 190501 w 190501"/>
                <a:gd name="connsiteY1" fmla="*/ 1109134 h 1109134"/>
                <a:gd name="connsiteX0" fmla="*/ 0 w 342901"/>
                <a:gd name="connsiteY0" fmla="*/ 0 h 728134"/>
                <a:gd name="connsiteX1" fmla="*/ 342901 w 342901"/>
                <a:gd name="connsiteY1" fmla="*/ 728134 h 728134"/>
                <a:gd name="connsiteX0" fmla="*/ 0 w 356091"/>
                <a:gd name="connsiteY0" fmla="*/ 0 h 728134"/>
                <a:gd name="connsiteX1" fmla="*/ 342901 w 356091"/>
                <a:gd name="connsiteY1" fmla="*/ 728134 h 728134"/>
                <a:gd name="connsiteX0" fmla="*/ 0 w 381219"/>
                <a:gd name="connsiteY0" fmla="*/ 0 h 728134"/>
                <a:gd name="connsiteX1" fmla="*/ 342901 w 381219"/>
                <a:gd name="connsiteY1" fmla="*/ 728134 h 728134"/>
                <a:gd name="connsiteX0" fmla="*/ 0 w 370498"/>
                <a:gd name="connsiteY0" fmla="*/ 0 h 728134"/>
                <a:gd name="connsiteX1" fmla="*/ 342901 w 370498"/>
                <a:gd name="connsiteY1" fmla="*/ 728134 h 728134"/>
                <a:gd name="connsiteX0" fmla="*/ 0 w 370498"/>
                <a:gd name="connsiteY0" fmla="*/ 0 h 644630"/>
                <a:gd name="connsiteX1" fmla="*/ 342901 w 370498"/>
                <a:gd name="connsiteY1" fmla="*/ 644630 h 644630"/>
                <a:gd name="connsiteX0" fmla="*/ 0 w 395082"/>
                <a:gd name="connsiteY0" fmla="*/ 0 h 644630"/>
                <a:gd name="connsiteX1" fmla="*/ 370736 w 395082"/>
                <a:gd name="connsiteY1" fmla="*/ 644630 h 644630"/>
                <a:gd name="connsiteX0" fmla="*/ 0 w 352549"/>
                <a:gd name="connsiteY0" fmla="*/ 0 h 1107384"/>
                <a:gd name="connsiteX1" fmla="*/ 322025 w 352549"/>
                <a:gd name="connsiteY1" fmla="*/ 1107384 h 1107384"/>
                <a:gd name="connsiteX0" fmla="*/ 0 w 352549"/>
                <a:gd name="connsiteY0" fmla="*/ 0 h 1107384"/>
                <a:gd name="connsiteX1" fmla="*/ 322025 w 352549"/>
                <a:gd name="connsiteY1" fmla="*/ 1107384 h 1107384"/>
                <a:gd name="connsiteX0" fmla="*/ 0 w 355508"/>
                <a:gd name="connsiteY0" fmla="*/ 0 h 1173491"/>
                <a:gd name="connsiteX1" fmla="*/ 325505 w 355508"/>
                <a:gd name="connsiteY1" fmla="*/ 1173491 h 1173491"/>
                <a:gd name="connsiteX0" fmla="*/ 0 w 325505"/>
                <a:gd name="connsiteY0" fmla="*/ 0 h 1173491"/>
                <a:gd name="connsiteX1" fmla="*/ 325505 w 325505"/>
                <a:gd name="connsiteY1" fmla="*/ 1173491 h 1173491"/>
                <a:gd name="connsiteX0" fmla="*/ 0 w 349860"/>
                <a:gd name="connsiteY0" fmla="*/ 0 h 1180450"/>
                <a:gd name="connsiteX1" fmla="*/ 349860 w 349860"/>
                <a:gd name="connsiteY1" fmla="*/ 1180450 h 1180450"/>
                <a:gd name="connsiteX0" fmla="*/ 24705 w 129492"/>
                <a:gd name="connsiteY0" fmla="*/ 0 h 1225681"/>
                <a:gd name="connsiteX1" fmla="*/ 124051 w 129492"/>
                <a:gd name="connsiteY1" fmla="*/ 1225681 h 1225681"/>
                <a:gd name="connsiteX0" fmla="*/ 0 w 162507"/>
                <a:gd name="connsiteY0" fmla="*/ 0 h 1225681"/>
                <a:gd name="connsiteX1" fmla="*/ 99346 w 162507"/>
                <a:gd name="connsiteY1" fmla="*/ 1225681 h 1225681"/>
                <a:gd name="connsiteX0" fmla="*/ 0 w 99346"/>
                <a:gd name="connsiteY0" fmla="*/ 0 h 1225681"/>
                <a:gd name="connsiteX1" fmla="*/ 99346 w 99346"/>
                <a:gd name="connsiteY1" fmla="*/ 1225681 h 1225681"/>
              </a:gdLst>
              <a:ahLst/>
              <a:cxnLst>
                <a:cxn ang="0">
                  <a:pos x="connsiteX0" y="connsiteY0"/>
                </a:cxn>
                <a:cxn ang="0">
                  <a:pos x="connsiteX1" y="connsiteY1"/>
                </a:cxn>
              </a:cxnLst>
              <a:rect l="l" t="t" r="r" b="b"/>
              <a:pathLst>
                <a:path w="99346" h="1225681">
                  <a:moveTo>
                    <a:pt x="0" y="0"/>
                  </a:moveTo>
                  <a:cubicBezTo>
                    <a:pt x="58630" y="660233"/>
                    <a:pt x="40604" y="614206"/>
                    <a:pt x="99346" y="1225681"/>
                  </a:cubicBezTo>
                </a:path>
              </a:pathLst>
            </a:custGeom>
            <a:ln w="9525" cmpd="sng">
              <a:solidFill>
                <a:schemeClr val="tx1">
                  <a:lumMod val="65000"/>
                  <a:lumOff val="35000"/>
                </a:schemeClr>
              </a:solidFill>
              <a:prstDash val="sysDot"/>
              <a:headEnd type="triangle" w="sm" len="sm"/>
              <a:tailEnd type="triangle" w="sm" len="sm"/>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1" name="Forme libre 20"/>
            <p:cNvSpPr/>
            <p:nvPr/>
          </p:nvSpPr>
          <p:spPr>
            <a:xfrm>
              <a:off x="2989348" y="5274049"/>
              <a:ext cx="311123" cy="334365"/>
            </a:xfrm>
            <a:custGeom>
              <a:avLst/>
              <a:gdLst>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469900 w 469900"/>
                <a:gd name="connsiteY0" fmla="*/ 0 h 615950"/>
                <a:gd name="connsiteX1" fmla="*/ 215900 w 469900"/>
                <a:gd name="connsiteY1" fmla="*/ 463550 h 615950"/>
                <a:gd name="connsiteX2" fmla="*/ 0 w 469900"/>
                <a:gd name="connsiteY2" fmla="*/ 615950 h 61595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215900 w 609600"/>
                <a:gd name="connsiteY1" fmla="*/ 889000 h 1041400"/>
                <a:gd name="connsiteX2" fmla="*/ 0 w 609600"/>
                <a:gd name="connsiteY2" fmla="*/ 1041400 h 1041400"/>
                <a:gd name="connsiteX0" fmla="*/ 575733 w 575733"/>
                <a:gd name="connsiteY0" fmla="*/ 0 h 897122"/>
                <a:gd name="connsiteX1" fmla="*/ 182033 w 575733"/>
                <a:gd name="connsiteY1" fmla="*/ 889000 h 897122"/>
                <a:gd name="connsiteX2" fmla="*/ 0 w 575733"/>
                <a:gd name="connsiteY2" fmla="*/ 516466 h 897122"/>
                <a:gd name="connsiteX0" fmla="*/ 575733 w 575733"/>
                <a:gd name="connsiteY0" fmla="*/ 0 h 516466"/>
                <a:gd name="connsiteX1" fmla="*/ 0 w 575733"/>
                <a:gd name="connsiteY1" fmla="*/ 516466 h 516466"/>
                <a:gd name="connsiteX0" fmla="*/ 338666 w 338666"/>
                <a:gd name="connsiteY0" fmla="*/ 97367 h 97367"/>
                <a:gd name="connsiteX1" fmla="*/ 0 w 338666"/>
                <a:gd name="connsiteY1" fmla="*/ 0 h 97367"/>
                <a:gd name="connsiteX0" fmla="*/ 338666 w 338666"/>
                <a:gd name="connsiteY0" fmla="*/ 97367 h 97367"/>
                <a:gd name="connsiteX1" fmla="*/ 0 w 338666"/>
                <a:gd name="connsiteY1" fmla="*/ 0 h 97367"/>
                <a:gd name="connsiteX0" fmla="*/ 338666 w 338666"/>
                <a:gd name="connsiteY0" fmla="*/ 146786 h 146786"/>
                <a:gd name="connsiteX1" fmla="*/ 0 w 338666"/>
                <a:gd name="connsiteY1" fmla="*/ 49419 h 146786"/>
                <a:gd name="connsiteX0" fmla="*/ 272559 w 272559"/>
                <a:gd name="connsiteY0" fmla="*/ 229480 h 229480"/>
                <a:gd name="connsiteX1" fmla="*/ 0 w 272559"/>
                <a:gd name="connsiteY1" fmla="*/ 27733 h 229480"/>
                <a:gd name="connsiteX0" fmla="*/ 272559 w 279236"/>
                <a:gd name="connsiteY0" fmla="*/ 228692 h 228692"/>
                <a:gd name="connsiteX1" fmla="*/ 0 w 279236"/>
                <a:gd name="connsiteY1" fmla="*/ 26945 h 228692"/>
                <a:gd name="connsiteX0" fmla="*/ 248203 w 255859"/>
                <a:gd name="connsiteY0" fmla="*/ 294986 h 294986"/>
                <a:gd name="connsiteX1" fmla="*/ 0 w 255859"/>
                <a:gd name="connsiteY1" fmla="*/ 20173 h 294986"/>
                <a:gd name="connsiteX0" fmla="*/ 248203 w 255710"/>
                <a:gd name="connsiteY0" fmla="*/ 274813 h 274813"/>
                <a:gd name="connsiteX1" fmla="*/ 0 w 255710"/>
                <a:gd name="connsiteY1" fmla="*/ 0 h 274813"/>
              </a:gdLst>
              <a:ahLst/>
              <a:cxnLst>
                <a:cxn ang="0">
                  <a:pos x="connsiteX0" y="connsiteY0"/>
                </a:cxn>
                <a:cxn ang="0">
                  <a:pos x="connsiteX1" y="connsiteY1"/>
                </a:cxn>
              </a:cxnLst>
              <a:rect l="l" t="t" r="r" b="b"/>
              <a:pathLst>
                <a:path w="255710" h="274813">
                  <a:moveTo>
                    <a:pt x="248203" y="274813"/>
                  </a:moveTo>
                  <a:cubicBezTo>
                    <a:pt x="288406" y="120580"/>
                    <a:pt x="161600" y="11579"/>
                    <a:pt x="0" y="0"/>
                  </a:cubicBezTo>
                </a:path>
              </a:pathLst>
            </a:custGeom>
            <a:ln>
              <a:solidFill>
                <a:schemeClr val="accent6">
                  <a:lumMod val="50000"/>
                </a:schemeClr>
              </a:solidFill>
              <a:prstDash val="sysDot"/>
              <a:headEnd type="triangle" w="sm" len="sm"/>
              <a:tailEnd type="triangle" w="sm" len="sm"/>
            </a:ln>
            <a:effectLst>
              <a:glow rad="25400">
                <a:schemeClr val="bg1">
                  <a:alpha val="4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22" name="Image 21" descr="aerop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865" y="5589969"/>
              <a:ext cx="201211" cy="201888"/>
            </a:xfrm>
            <a:prstGeom prst="rect">
              <a:avLst/>
            </a:prstGeom>
          </p:spPr>
        </p:pic>
        <p:sp>
          <p:nvSpPr>
            <p:cNvPr id="40" name="ZoneTexte 39"/>
            <p:cNvSpPr txBox="1"/>
            <p:nvPr/>
          </p:nvSpPr>
          <p:spPr>
            <a:xfrm rot="16513419">
              <a:off x="3146464" y="3912567"/>
              <a:ext cx="711453" cy="267324"/>
            </a:xfrm>
            <a:prstGeom prst="rect">
              <a:avLst/>
            </a:prstGeom>
            <a:noFill/>
          </p:spPr>
          <p:txBody>
            <a:bodyPr wrap="square" rtlCol="0">
              <a:noAutofit/>
            </a:bodyPr>
            <a:lstStyle/>
            <a:p>
              <a:pPr algn="ctr">
                <a:lnSpc>
                  <a:spcPts val="1140"/>
                </a:lnSpc>
              </a:pPr>
              <a:r>
                <a:rPr lang="fr-FR" sz="1000" b="1" dirty="0" smtClean="0">
                  <a:solidFill>
                    <a:schemeClr val="tx1">
                      <a:lumMod val="75000"/>
                      <a:lumOff val="25000"/>
                    </a:schemeClr>
                  </a:solidFill>
                </a:rPr>
                <a:t>A1 - TGV</a:t>
              </a:r>
            </a:p>
          </p:txBody>
        </p:sp>
      </p:grpSp>
      <p:grpSp>
        <p:nvGrpSpPr>
          <p:cNvPr id="43" name="Grouper 42"/>
          <p:cNvGrpSpPr/>
          <p:nvPr/>
        </p:nvGrpSpPr>
        <p:grpSpPr>
          <a:xfrm>
            <a:off x="5764965" y="3522412"/>
            <a:ext cx="3294369" cy="3233670"/>
            <a:chOff x="5714163" y="3031909"/>
            <a:chExt cx="3294369" cy="3568691"/>
          </a:xfrm>
        </p:grpSpPr>
        <p:sp>
          <p:nvSpPr>
            <p:cNvPr id="23" name="ZoneTexte 22"/>
            <p:cNvSpPr txBox="1"/>
            <p:nvPr/>
          </p:nvSpPr>
          <p:spPr>
            <a:xfrm>
              <a:off x="5714164" y="3051772"/>
              <a:ext cx="3294368" cy="3548828"/>
            </a:xfrm>
            <a:prstGeom prst="rect">
              <a:avLst/>
            </a:prstGeom>
            <a:solidFill>
              <a:srgbClr val="FFFFFF"/>
            </a:solidFill>
            <a:ln>
              <a:solidFill>
                <a:srgbClr val="564B5C"/>
              </a:solidFill>
            </a:ln>
          </p:spPr>
          <p:txBody>
            <a:bodyPr wrap="square" rtlCol="0">
              <a:noAutofit/>
            </a:bodyPr>
            <a:lstStyle/>
            <a:p>
              <a:pPr algn="just">
                <a:lnSpc>
                  <a:spcPts val="1140"/>
                </a:lnSpc>
              </a:pPr>
              <a:endParaRPr lang="fr-FR" sz="1200" dirty="0" smtClean="0">
                <a:solidFill>
                  <a:schemeClr val="tx1">
                    <a:lumMod val="75000"/>
                    <a:lumOff val="25000"/>
                  </a:schemeClr>
                </a:solidFill>
              </a:endParaRPr>
            </a:p>
          </p:txBody>
        </p:sp>
        <p:pic>
          <p:nvPicPr>
            <p:cNvPr id="24" name="Image 23" descr="ARRAGEOIS-Projets regionaux-legende.jpg"/>
            <p:cNvPicPr>
              <a:picLocks noChangeAspect="1"/>
            </p:cNvPicPr>
            <p:nvPr/>
          </p:nvPicPr>
          <p:blipFill rotWithShape="1">
            <a:blip r:embed="rId4" cstate="print">
              <a:extLst>
                <a:ext uri="{28A0092B-C50C-407E-A947-70E740481C1C}">
                  <a14:useLocalDpi xmlns:a14="http://schemas.microsoft.com/office/drawing/2010/main"/>
                </a:ext>
              </a:extLst>
            </a:blip>
            <a:srcRect l="2077" t="20802" r="73172" b="21345"/>
            <a:stretch/>
          </p:blipFill>
          <p:spPr>
            <a:xfrm>
              <a:off x="5782733" y="3145521"/>
              <a:ext cx="817029" cy="1239158"/>
            </a:xfrm>
            <a:prstGeom prst="rect">
              <a:avLst/>
            </a:prstGeom>
          </p:spPr>
        </p:pic>
        <p:sp>
          <p:nvSpPr>
            <p:cNvPr id="25" name="Forme libre 24"/>
            <p:cNvSpPr/>
            <p:nvPr/>
          </p:nvSpPr>
          <p:spPr>
            <a:xfrm>
              <a:off x="6038554" y="3176592"/>
              <a:ext cx="290273" cy="261939"/>
            </a:xfrm>
            <a:custGeom>
              <a:avLst/>
              <a:gdLst>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469900 w 469900"/>
                <a:gd name="connsiteY0" fmla="*/ 0 h 615950"/>
                <a:gd name="connsiteX1" fmla="*/ 215900 w 469900"/>
                <a:gd name="connsiteY1" fmla="*/ 463550 h 615950"/>
                <a:gd name="connsiteX2" fmla="*/ 0 w 469900"/>
                <a:gd name="connsiteY2" fmla="*/ 615950 h 61595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215900 w 609600"/>
                <a:gd name="connsiteY1" fmla="*/ 889000 h 1041400"/>
                <a:gd name="connsiteX2" fmla="*/ 0 w 609600"/>
                <a:gd name="connsiteY2" fmla="*/ 1041400 h 1041400"/>
                <a:gd name="connsiteX0" fmla="*/ 474133 w 474133"/>
                <a:gd name="connsiteY0" fmla="*/ 0 h 1701800"/>
                <a:gd name="connsiteX1" fmla="*/ 80433 w 474133"/>
                <a:gd name="connsiteY1" fmla="*/ 889000 h 1701800"/>
                <a:gd name="connsiteX2" fmla="*/ 0 w 474133"/>
                <a:gd name="connsiteY2" fmla="*/ 1701800 h 1701800"/>
                <a:gd name="connsiteX0" fmla="*/ 10679 w 204364"/>
                <a:gd name="connsiteY0" fmla="*/ 0 h 825500"/>
                <a:gd name="connsiteX1" fmla="*/ 196946 w 204364"/>
                <a:gd name="connsiteY1" fmla="*/ 12700 h 825500"/>
                <a:gd name="connsiteX2" fmla="*/ 116513 w 204364"/>
                <a:gd name="connsiteY2" fmla="*/ 825500 h 825500"/>
                <a:gd name="connsiteX0" fmla="*/ 0 w 105834"/>
                <a:gd name="connsiteY0" fmla="*/ 0 h 825500"/>
                <a:gd name="connsiteX1" fmla="*/ 105834 w 105834"/>
                <a:gd name="connsiteY1" fmla="*/ 825500 h 825500"/>
                <a:gd name="connsiteX0" fmla="*/ 0 w 190501"/>
                <a:gd name="connsiteY0" fmla="*/ 0 h 1109134"/>
                <a:gd name="connsiteX1" fmla="*/ 190501 w 190501"/>
                <a:gd name="connsiteY1" fmla="*/ 1109134 h 1109134"/>
                <a:gd name="connsiteX0" fmla="*/ 0 w 342901"/>
                <a:gd name="connsiteY0" fmla="*/ 0 h 728134"/>
                <a:gd name="connsiteX1" fmla="*/ 342901 w 342901"/>
                <a:gd name="connsiteY1" fmla="*/ 728134 h 728134"/>
                <a:gd name="connsiteX0" fmla="*/ 0 w 356091"/>
                <a:gd name="connsiteY0" fmla="*/ 0 h 728134"/>
                <a:gd name="connsiteX1" fmla="*/ 342901 w 356091"/>
                <a:gd name="connsiteY1" fmla="*/ 728134 h 728134"/>
                <a:gd name="connsiteX0" fmla="*/ 334432 w 356240"/>
                <a:gd name="connsiteY0" fmla="*/ 0 h 1240367"/>
                <a:gd name="connsiteX1" fmla="*/ 0 w 356240"/>
                <a:gd name="connsiteY1" fmla="*/ 1240367 h 1240367"/>
                <a:gd name="connsiteX0" fmla="*/ 334432 w 334432"/>
                <a:gd name="connsiteY0" fmla="*/ 0 h 1240367"/>
                <a:gd name="connsiteX1" fmla="*/ 0 w 334432"/>
                <a:gd name="connsiteY1" fmla="*/ 1240367 h 1240367"/>
                <a:gd name="connsiteX0" fmla="*/ 334432 w 334432"/>
                <a:gd name="connsiteY0" fmla="*/ 0 h 1240367"/>
                <a:gd name="connsiteX1" fmla="*/ 173563 w 334432"/>
                <a:gd name="connsiteY1" fmla="*/ 236877 h 1240367"/>
                <a:gd name="connsiteX2" fmla="*/ 0 w 334432"/>
                <a:gd name="connsiteY2" fmla="*/ 1240367 h 1240367"/>
                <a:gd name="connsiteX0" fmla="*/ 334432 w 334432"/>
                <a:gd name="connsiteY0" fmla="*/ 0 h 1240367"/>
                <a:gd name="connsiteX1" fmla="*/ 173563 w 334432"/>
                <a:gd name="connsiteY1" fmla="*/ 236877 h 1240367"/>
                <a:gd name="connsiteX2" fmla="*/ 0 w 334432"/>
                <a:gd name="connsiteY2" fmla="*/ 1240367 h 1240367"/>
                <a:gd name="connsiteX0" fmla="*/ 334432 w 334432"/>
                <a:gd name="connsiteY0" fmla="*/ 0 h 1240367"/>
                <a:gd name="connsiteX1" fmla="*/ 173563 w 334432"/>
                <a:gd name="connsiteY1" fmla="*/ 194543 h 1240367"/>
                <a:gd name="connsiteX2" fmla="*/ 0 w 334432"/>
                <a:gd name="connsiteY2" fmla="*/ 1240367 h 1240367"/>
                <a:gd name="connsiteX0" fmla="*/ 237065 w 237065"/>
                <a:gd name="connsiteY0" fmla="*/ 0 h 1117601"/>
                <a:gd name="connsiteX1" fmla="*/ 173563 w 237065"/>
                <a:gd name="connsiteY1" fmla="*/ 71777 h 1117601"/>
                <a:gd name="connsiteX2" fmla="*/ 0 w 237065"/>
                <a:gd name="connsiteY2" fmla="*/ 1117601 h 1117601"/>
                <a:gd name="connsiteX0" fmla="*/ 245532 w 245532"/>
                <a:gd name="connsiteY0" fmla="*/ 0 h 1032934"/>
                <a:gd name="connsiteX1" fmla="*/ 182030 w 245532"/>
                <a:gd name="connsiteY1" fmla="*/ 71777 h 1032934"/>
                <a:gd name="connsiteX2" fmla="*/ 0 w 245532"/>
                <a:gd name="connsiteY2" fmla="*/ 1032934 h 1032934"/>
                <a:gd name="connsiteX0" fmla="*/ 245532 w 245532"/>
                <a:gd name="connsiteY0" fmla="*/ 0 h 1032934"/>
                <a:gd name="connsiteX1" fmla="*/ 169330 w 245532"/>
                <a:gd name="connsiteY1" fmla="*/ 71777 h 1032934"/>
                <a:gd name="connsiteX2" fmla="*/ 0 w 245532"/>
                <a:gd name="connsiteY2" fmla="*/ 1032934 h 1032934"/>
                <a:gd name="connsiteX0" fmla="*/ 245532 w 245532"/>
                <a:gd name="connsiteY0" fmla="*/ 0 h 1032934"/>
                <a:gd name="connsiteX1" fmla="*/ 169330 w 245532"/>
                <a:gd name="connsiteY1" fmla="*/ 71777 h 1032934"/>
                <a:gd name="connsiteX2" fmla="*/ 0 w 245532"/>
                <a:gd name="connsiteY2" fmla="*/ 1032934 h 1032934"/>
                <a:gd name="connsiteX0" fmla="*/ 245532 w 245532"/>
                <a:gd name="connsiteY0" fmla="*/ 0 h 1032934"/>
                <a:gd name="connsiteX1" fmla="*/ 158892 w 245532"/>
                <a:gd name="connsiteY1" fmla="*/ 127446 h 1032934"/>
                <a:gd name="connsiteX2" fmla="*/ 0 w 245532"/>
                <a:gd name="connsiteY2" fmla="*/ 1032934 h 1032934"/>
                <a:gd name="connsiteX0" fmla="*/ 245532 w 245532"/>
                <a:gd name="connsiteY0" fmla="*/ 0 h 1032934"/>
                <a:gd name="connsiteX1" fmla="*/ 158892 w 245532"/>
                <a:gd name="connsiteY1" fmla="*/ 127446 h 1032934"/>
                <a:gd name="connsiteX2" fmla="*/ 0 w 245532"/>
                <a:gd name="connsiteY2" fmla="*/ 1032934 h 1032934"/>
                <a:gd name="connsiteX0" fmla="*/ 245532 w 245532"/>
                <a:gd name="connsiteY0" fmla="*/ 0 h 1032934"/>
                <a:gd name="connsiteX1" fmla="*/ 158892 w 245532"/>
                <a:gd name="connsiteY1" fmla="*/ 127446 h 1032934"/>
                <a:gd name="connsiteX2" fmla="*/ 0 w 245532"/>
                <a:gd name="connsiteY2" fmla="*/ 1032934 h 1032934"/>
                <a:gd name="connsiteX0" fmla="*/ 245532 w 245532"/>
                <a:gd name="connsiteY0" fmla="*/ 0 h 1032934"/>
                <a:gd name="connsiteX1" fmla="*/ 158892 w 245532"/>
                <a:gd name="connsiteY1" fmla="*/ 127446 h 1032934"/>
                <a:gd name="connsiteX2" fmla="*/ 0 w 245532"/>
                <a:gd name="connsiteY2" fmla="*/ 1032934 h 1032934"/>
                <a:gd name="connsiteX0" fmla="*/ 245532 w 245532"/>
                <a:gd name="connsiteY0" fmla="*/ 0 h 1032934"/>
                <a:gd name="connsiteX1" fmla="*/ 158892 w 245532"/>
                <a:gd name="connsiteY1" fmla="*/ 127446 h 1032934"/>
                <a:gd name="connsiteX2" fmla="*/ 0 w 245532"/>
                <a:gd name="connsiteY2" fmla="*/ 1032934 h 1032934"/>
                <a:gd name="connsiteX0" fmla="*/ 242053 w 242053"/>
                <a:gd name="connsiteY0" fmla="*/ 0 h 1046851"/>
                <a:gd name="connsiteX1" fmla="*/ 158892 w 242053"/>
                <a:gd name="connsiteY1" fmla="*/ 141363 h 1046851"/>
                <a:gd name="connsiteX2" fmla="*/ 0 w 242053"/>
                <a:gd name="connsiteY2" fmla="*/ 1046851 h 1046851"/>
                <a:gd name="connsiteX0" fmla="*/ 238574 w 238574"/>
                <a:gd name="connsiteY0" fmla="*/ 0 h 1071206"/>
                <a:gd name="connsiteX1" fmla="*/ 155413 w 238574"/>
                <a:gd name="connsiteY1" fmla="*/ 141363 h 1071206"/>
                <a:gd name="connsiteX2" fmla="*/ 0 w 238574"/>
                <a:gd name="connsiteY2" fmla="*/ 1071206 h 1071206"/>
                <a:gd name="connsiteX0" fmla="*/ 238574 w 238574"/>
                <a:gd name="connsiteY0" fmla="*/ 0 h 1071206"/>
                <a:gd name="connsiteX1" fmla="*/ 155413 w 238574"/>
                <a:gd name="connsiteY1" fmla="*/ 141363 h 1071206"/>
                <a:gd name="connsiteX2" fmla="*/ 0 w 238574"/>
                <a:gd name="connsiteY2" fmla="*/ 1071206 h 1071206"/>
                <a:gd name="connsiteX0" fmla="*/ 433418 w 433418"/>
                <a:gd name="connsiteY0" fmla="*/ 0 h 771982"/>
                <a:gd name="connsiteX1" fmla="*/ 350257 w 433418"/>
                <a:gd name="connsiteY1" fmla="*/ 141363 h 771982"/>
                <a:gd name="connsiteX2" fmla="*/ 0 w 433418"/>
                <a:gd name="connsiteY2" fmla="*/ 771982 h 771982"/>
                <a:gd name="connsiteX0" fmla="*/ 433418 w 433418"/>
                <a:gd name="connsiteY0" fmla="*/ 0 h 771982"/>
                <a:gd name="connsiteX1" fmla="*/ 0 w 433418"/>
                <a:gd name="connsiteY1" fmla="*/ 771982 h 771982"/>
                <a:gd name="connsiteX0" fmla="*/ 210739 w 210739"/>
                <a:gd name="connsiteY0" fmla="*/ 0 h 222244"/>
                <a:gd name="connsiteX1" fmla="*/ 0 w 210739"/>
                <a:gd name="connsiteY1" fmla="*/ 222244 h 222244"/>
                <a:gd name="connsiteX0" fmla="*/ 238574 w 238574"/>
                <a:gd name="connsiteY0" fmla="*/ 0 h 215286"/>
                <a:gd name="connsiteX1" fmla="*/ 0 w 238574"/>
                <a:gd name="connsiteY1" fmla="*/ 215286 h 215286"/>
              </a:gdLst>
              <a:ahLst/>
              <a:cxnLst>
                <a:cxn ang="0">
                  <a:pos x="connsiteX0" y="connsiteY0"/>
                </a:cxn>
                <a:cxn ang="0">
                  <a:pos x="connsiteX1" y="connsiteY1"/>
                </a:cxn>
              </a:cxnLst>
              <a:rect l="l" t="t" r="r" b="b"/>
              <a:pathLst>
                <a:path w="238574" h="215286">
                  <a:moveTo>
                    <a:pt x="238574" y="0"/>
                  </a:moveTo>
                  <a:lnTo>
                    <a:pt x="0" y="215286"/>
                  </a:lnTo>
                </a:path>
              </a:pathLst>
            </a:custGeom>
            <a:ln w="34925" cmpd="sng">
              <a:solidFill>
                <a:srgbClr val="2A54FF"/>
              </a:solidFill>
              <a:prstDash val="sysDot"/>
              <a:headEnd type="triangle" w="sm" len="sm"/>
              <a:tailEnd type="triangle" w="sm" len="sm"/>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6" name="Forme libre 25"/>
            <p:cNvSpPr/>
            <p:nvPr/>
          </p:nvSpPr>
          <p:spPr>
            <a:xfrm>
              <a:off x="5890316" y="3901868"/>
              <a:ext cx="340906" cy="597027"/>
            </a:xfrm>
            <a:custGeom>
              <a:avLst/>
              <a:gdLst>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469900 w 469900"/>
                <a:gd name="connsiteY0" fmla="*/ 0 h 615950"/>
                <a:gd name="connsiteX1" fmla="*/ 215900 w 469900"/>
                <a:gd name="connsiteY1" fmla="*/ 463550 h 615950"/>
                <a:gd name="connsiteX2" fmla="*/ 0 w 469900"/>
                <a:gd name="connsiteY2" fmla="*/ 615950 h 61595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406400 w 609600"/>
                <a:gd name="connsiteY1" fmla="*/ 651934 h 1041400"/>
                <a:gd name="connsiteX2" fmla="*/ 0 w 609600"/>
                <a:gd name="connsiteY2" fmla="*/ 1041400 h 1041400"/>
                <a:gd name="connsiteX0" fmla="*/ 609600 w 609600"/>
                <a:gd name="connsiteY0" fmla="*/ 0 h 1041400"/>
                <a:gd name="connsiteX1" fmla="*/ 501650 w 609600"/>
                <a:gd name="connsiteY1" fmla="*/ 455083 h 1041400"/>
                <a:gd name="connsiteX2" fmla="*/ 406400 w 609600"/>
                <a:gd name="connsiteY2" fmla="*/ 651934 h 1041400"/>
                <a:gd name="connsiteX3" fmla="*/ 0 w 609600"/>
                <a:gd name="connsiteY3" fmla="*/ 1041400 h 1041400"/>
                <a:gd name="connsiteX0" fmla="*/ 609600 w 609600"/>
                <a:gd name="connsiteY0" fmla="*/ 0 h 1041400"/>
                <a:gd name="connsiteX1" fmla="*/ 488950 w 609600"/>
                <a:gd name="connsiteY1" fmla="*/ 425450 h 1041400"/>
                <a:gd name="connsiteX2" fmla="*/ 406400 w 609600"/>
                <a:gd name="connsiteY2" fmla="*/ 651934 h 1041400"/>
                <a:gd name="connsiteX3" fmla="*/ 0 w 609600"/>
                <a:gd name="connsiteY3" fmla="*/ 1041400 h 1041400"/>
                <a:gd name="connsiteX0" fmla="*/ 488950 w 488950"/>
                <a:gd name="connsiteY0" fmla="*/ 0 h 615950"/>
                <a:gd name="connsiteX1" fmla="*/ 406400 w 488950"/>
                <a:gd name="connsiteY1" fmla="*/ 226484 h 615950"/>
                <a:gd name="connsiteX2" fmla="*/ 0 w 488950"/>
                <a:gd name="connsiteY2" fmla="*/ 615950 h 615950"/>
                <a:gd name="connsiteX0" fmla="*/ 488950 w 488950"/>
                <a:gd name="connsiteY0" fmla="*/ 0 h 615950"/>
                <a:gd name="connsiteX1" fmla="*/ 169803 w 488950"/>
                <a:gd name="connsiteY1" fmla="*/ 393493 h 615950"/>
                <a:gd name="connsiteX2" fmla="*/ 0 w 488950"/>
                <a:gd name="connsiteY2" fmla="*/ 615950 h 615950"/>
                <a:gd name="connsiteX0" fmla="*/ 252354 w 252354"/>
                <a:gd name="connsiteY0" fmla="*/ 0 h 462858"/>
                <a:gd name="connsiteX1" fmla="*/ 169803 w 252354"/>
                <a:gd name="connsiteY1" fmla="*/ 240401 h 462858"/>
                <a:gd name="connsiteX2" fmla="*/ 0 w 252354"/>
                <a:gd name="connsiteY2" fmla="*/ 462858 h 462858"/>
                <a:gd name="connsiteX0" fmla="*/ 252354 w 252354"/>
                <a:gd name="connsiteY0" fmla="*/ 0 h 462858"/>
                <a:gd name="connsiteX1" fmla="*/ 169803 w 252354"/>
                <a:gd name="connsiteY1" fmla="*/ 303029 h 462858"/>
                <a:gd name="connsiteX2" fmla="*/ 0 w 252354"/>
                <a:gd name="connsiteY2" fmla="*/ 462858 h 462858"/>
                <a:gd name="connsiteX0" fmla="*/ 252354 w 252354"/>
                <a:gd name="connsiteY0" fmla="*/ 0 h 462858"/>
                <a:gd name="connsiteX1" fmla="*/ 169803 w 252354"/>
                <a:gd name="connsiteY1" fmla="*/ 303029 h 462858"/>
                <a:gd name="connsiteX2" fmla="*/ 0 w 252354"/>
                <a:gd name="connsiteY2" fmla="*/ 462858 h 462858"/>
                <a:gd name="connsiteX0" fmla="*/ 252354 w 252354"/>
                <a:gd name="connsiteY0" fmla="*/ 0 h 462858"/>
                <a:gd name="connsiteX1" fmla="*/ 214279 w 252354"/>
                <a:gd name="connsiteY1" fmla="*/ 167182 h 462858"/>
                <a:gd name="connsiteX2" fmla="*/ 169803 w 252354"/>
                <a:gd name="connsiteY2" fmla="*/ 303029 h 462858"/>
                <a:gd name="connsiteX3" fmla="*/ 0 w 252354"/>
                <a:gd name="connsiteY3" fmla="*/ 462858 h 462858"/>
                <a:gd name="connsiteX0" fmla="*/ 252354 w 252354"/>
                <a:gd name="connsiteY0" fmla="*/ 0 h 462858"/>
                <a:gd name="connsiteX1" fmla="*/ 186445 w 252354"/>
                <a:gd name="connsiteY1" fmla="*/ 181100 h 462858"/>
                <a:gd name="connsiteX2" fmla="*/ 169803 w 252354"/>
                <a:gd name="connsiteY2" fmla="*/ 303029 h 462858"/>
                <a:gd name="connsiteX3" fmla="*/ 0 w 252354"/>
                <a:gd name="connsiteY3" fmla="*/ 462858 h 462858"/>
                <a:gd name="connsiteX0" fmla="*/ 252354 w 252354"/>
                <a:gd name="connsiteY0" fmla="*/ 0 h 462858"/>
                <a:gd name="connsiteX1" fmla="*/ 172528 w 252354"/>
                <a:gd name="connsiteY1" fmla="*/ 181100 h 462858"/>
                <a:gd name="connsiteX2" fmla="*/ 169803 w 252354"/>
                <a:gd name="connsiteY2" fmla="*/ 303029 h 462858"/>
                <a:gd name="connsiteX3" fmla="*/ 0 w 252354"/>
                <a:gd name="connsiteY3" fmla="*/ 462858 h 462858"/>
                <a:gd name="connsiteX0" fmla="*/ 252354 w 252354"/>
                <a:gd name="connsiteY0" fmla="*/ 0 h 462858"/>
                <a:gd name="connsiteX1" fmla="*/ 172528 w 252354"/>
                <a:gd name="connsiteY1" fmla="*/ 181100 h 462858"/>
                <a:gd name="connsiteX2" fmla="*/ 148927 w 252354"/>
                <a:gd name="connsiteY2" fmla="*/ 330864 h 462858"/>
                <a:gd name="connsiteX3" fmla="*/ 0 w 252354"/>
                <a:gd name="connsiteY3" fmla="*/ 462858 h 462858"/>
                <a:gd name="connsiteX0" fmla="*/ 280189 w 280189"/>
                <a:gd name="connsiteY0" fmla="*/ 0 h 490693"/>
                <a:gd name="connsiteX1" fmla="*/ 200363 w 280189"/>
                <a:gd name="connsiteY1" fmla="*/ 181100 h 490693"/>
                <a:gd name="connsiteX2" fmla="*/ 176762 w 280189"/>
                <a:gd name="connsiteY2" fmla="*/ 330864 h 490693"/>
                <a:gd name="connsiteX3" fmla="*/ 0 w 280189"/>
                <a:gd name="connsiteY3" fmla="*/ 490693 h 490693"/>
              </a:gdLst>
              <a:ahLst/>
              <a:cxnLst>
                <a:cxn ang="0">
                  <a:pos x="connsiteX0" y="connsiteY0"/>
                </a:cxn>
                <a:cxn ang="0">
                  <a:pos x="connsiteX1" y="connsiteY1"/>
                </a:cxn>
                <a:cxn ang="0">
                  <a:pos x="connsiteX2" y="connsiteY2"/>
                </a:cxn>
                <a:cxn ang="0">
                  <a:pos x="connsiteX3" y="connsiteY3"/>
                </a:cxn>
              </a:cxnLst>
              <a:rect l="l" t="t" r="r" b="b"/>
              <a:pathLst>
                <a:path w="280189" h="490693">
                  <a:moveTo>
                    <a:pt x="280189" y="0"/>
                  </a:moveTo>
                  <a:cubicBezTo>
                    <a:pt x="273843" y="27864"/>
                    <a:pt x="214122" y="130595"/>
                    <a:pt x="200363" y="181100"/>
                  </a:cubicBezTo>
                  <a:cubicBezTo>
                    <a:pt x="186605" y="231605"/>
                    <a:pt x="212475" y="281585"/>
                    <a:pt x="176762" y="330864"/>
                  </a:cubicBezTo>
                  <a:cubicBezTo>
                    <a:pt x="117495" y="408122"/>
                    <a:pt x="71967" y="439893"/>
                    <a:pt x="0" y="490693"/>
                  </a:cubicBezTo>
                </a:path>
              </a:pathLst>
            </a:custGeom>
            <a:ln>
              <a:solidFill>
                <a:srgbClr val="C1351C"/>
              </a:solidFill>
              <a:prstDash val="sysDot"/>
              <a:headEnd type="triangle"/>
              <a:tailEnd type="triangle"/>
            </a:ln>
            <a:effectLst>
              <a:glow rad="25400">
                <a:schemeClr val="bg1">
                  <a:alpha val="47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27" name="Image 26" descr="ARRAGEOIS-Projets regionaux-legende.jpg"/>
            <p:cNvPicPr>
              <a:picLocks noChangeAspect="1"/>
            </p:cNvPicPr>
            <p:nvPr/>
          </p:nvPicPr>
          <p:blipFill rotWithShape="1">
            <a:blip r:embed="rId4" cstate="print">
              <a:extLst>
                <a:ext uri="{28A0092B-C50C-407E-A947-70E740481C1C}">
                  <a14:useLocalDpi xmlns:a14="http://schemas.microsoft.com/office/drawing/2010/main"/>
                </a:ext>
              </a:extLst>
            </a:blip>
            <a:srcRect t="80038" r="73172" b="4348"/>
            <a:stretch/>
          </p:blipFill>
          <p:spPr>
            <a:xfrm>
              <a:off x="5714163" y="5402795"/>
              <a:ext cx="885599" cy="334433"/>
            </a:xfrm>
            <a:prstGeom prst="rect">
              <a:avLst/>
            </a:prstGeom>
          </p:spPr>
        </p:pic>
        <p:pic>
          <p:nvPicPr>
            <p:cNvPr id="28" name="Image 27" descr="aerop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410" y="6024211"/>
              <a:ext cx="201211" cy="201888"/>
            </a:xfrm>
            <a:prstGeom prst="rect">
              <a:avLst/>
            </a:prstGeom>
          </p:spPr>
        </p:pic>
        <p:sp>
          <p:nvSpPr>
            <p:cNvPr id="29" name="Forme libre 28"/>
            <p:cNvSpPr/>
            <p:nvPr/>
          </p:nvSpPr>
          <p:spPr>
            <a:xfrm>
              <a:off x="5934550" y="4665359"/>
              <a:ext cx="311123" cy="334365"/>
            </a:xfrm>
            <a:custGeom>
              <a:avLst/>
              <a:gdLst>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469900 w 469900"/>
                <a:gd name="connsiteY0" fmla="*/ 0 h 615950"/>
                <a:gd name="connsiteX1" fmla="*/ 215900 w 469900"/>
                <a:gd name="connsiteY1" fmla="*/ 463550 h 615950"/>
                <a:gd name="connsiteX2" fmla="*/ 0 w 469900"/>
                <a:gd name="connsiteY2" fmla="*/ 615950 h 61595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215900 w 609600"/>
                <a:gd name="connsiteY1" fmla="*/ 889000 h 1041400"/>
                <a:gd name="connsiteX2" fmla="*/ 0 w 609600"/>
                <a:gd name="connsiteY2" fmla="*/ 1041400 h 1041400"/>
                <a:gd name="connsiteX0" fmla="*/ 575733 w 575733"/>
                <a:gd name="connsiteY0" fmla="*/ 0 h 897122"/>
                <a:gd name="connsiteX1" fmla="*/ 182033 w 575733"/>
                <a:gd name="connsiteY1" fmla="*/ 889000 h 897122"/>
                <a:gd name="connsiteX2" fmla="*/ 0 w 575733"/>
                <a:gd name="connsiteY2" fmla="*/ 516466 h 897122"/>
                <a:gd name="connsiteX0" fmla="*/ 575733 w 575733"/>
                <a:gd name="connsiteY0" fmla="*/ 0 h 516466"/>
                <a:gd name="connsiteX1" fmla="*/ 0 w 575733"/>
                <a:gd name="connsiteY1" fmla="*/ 516466 h 516466"/>
                <a:gd name="connsiteX0" fmla="*/ 338666 w 338666"/>
                <a:gd name="connsiteY0" fmla="*/ 97367 h 97367"/>
                <a:gd name="connsiteX1" fmla="*/ 0 w 338666"/>
                <a:gd name="connsiteY1" fmla="*/ 0 h 97367"/>
                <a:gd name="connsiteX0" fmla="*/ 338666 w 338666"/>
                <a:gd name="connsiteY0" fmla="*/ 97367 h 97367"/>
                <a:gd name="connsiteX1" fmla="*/ 0 w 338666"/>
                <a:gd name="connsiteY1" fmla="*/ 0 h 97367"/>
                <a:gd name="connsiteX0" fmla="*/ 338666 w 338666"/>
                <a:gd name="connsiteY0" fmla="*/ 146786 h 146786"/>
                <a:gd name="connsiteX1" fmla="*/ 0 w 338666"/>
                <a:gd name="connsiteY1" fmla="*/ 49419 h 146786"/>
                <a:gd name="connsiteX0" fmla="*/ 272559 w 272559"/>
                <a:gd name="connsiteY0" fmla="*/ 229480 h 229480"/>
                <a:gd name="connsiteX1" fmla="*/ 0 w 272559"/>
                <a:gd name="connsiteY1" fmla="*/ 27733 h 229480"/>
                <a:gd name="connsiteX0" fmla="*/ 272559 w 279236"/>
                <a:gd name="connsiteY0" fmla="*/ 228692 h 228692"/>
                <a:gd name="connsiteX1" fmla="*/ 0 w 279236"/>
                <a:gd name="connsiteY1" fmla="*/ 26945 h 228692"/>
                <a:gd name="connsiteX0" fmla="*/ 248203 w 255859"/>
                <a:gd name="connsiteY0" fmla="*/ 294986 h 294986"/>
                <a:gd name="connsiteX1" fmla="*/ 0 w 255859"/>
                <a:gd name="connsiteY1" fmla="*/ 20173 h 294986"/>
                <a:gd name="connsiteX0" fmla="*/ 248203 w 255710"/>
                <a:gd name="connsiteY0" fmla="*/ 274813 h 274813"/>
                <a:gd name="connsiteX1" fmla="*/ 0 w 255710"/>
                <a:gd name="connsiteY1" fmla="*/ 0 h 274813"/>
              </a:gdLst>
              <a:ahLst/>
              <a:cxnLst>
                <a:cxn ang="0">
                  <a:pos x="connsiteX0" y="connsiteY0"/>
                </a:cxn>
                <a:cxn ang="0">
                  <a:pos x="connsiteX1" y="connsiteY1"/>
                </a:cxn>
              </a:cxnLst>
              <a:rect l="l" t="t" r="r" b="b"/>
              <a:pathLst>
                <a:path w="255710" h="274813">
                  <a:moveTo>
                    <a:pt x="248203" y="274813"/>
                  </a:moveTo>
                  <a:cubicBezTo>
                    <a:pt x="288406" y="120580"/>
                    <a:pt x="161600" y="11579"/>
                    <a:pt x="0" y="0"/>
                  </a:cubicBezTo>
                </a:path>
              </a:pathLst>
            </a:custGeom>
            <a:ln>
              <a:solidFill>
                <a:schemeClr val="accent6">
                  <a:lumMod val="50000"/>
                </a:schemeClr>
              </a:solidFill>
              <a:prstDash val="sysDot"/>
              <a:headEnd type="triangle" w="sm" len="sm"/>
              <a:tailEnd type="triangle" w="sm" len="sm"/>
            </a:ln>
            <a:effectLst>
              <a:glow rad="25400">
                <a:schemeClr val="bg1">
                  <a:alpha val="4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0" name="Arc 29"/>
            <p:cNvSpPr/>
            <p:nvPr/>
          </p:nvSpPr>
          <p:spPr>
            <a:xfrm>
              <a:off x="6011530" y="5033089"/>
              <a:ext cx="206029" cy="213520"/>
            </a:xfrm>
            <a:prstGeom prst="arc">
              <a:avLst>
                <a:gd name="adj1" fmla="val 21268684"/>
                <a:gd name="adj2" fmla="val 13355521"/>
              </a:avLst>
            </a:prstGeom>
            <a:noFill/>
            <a:ln w="28575" cmpd="dbl">
              <a:solidFill>
                <a:srgbClr val="CA0F66"/>
              </a:solidFill>
              <a:prstDash val="solid"/>
              <a:headEnd type="triangle" w="sm" len="sm"/>
              <a:tailEnd type="triangle" w="sm"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9C3D67"/>
                </a:solidFill>
              </a:endParaRPr>
            </a:p>
          </p:txBody>
        </p:sp>
        <p:sp>
          <p:nvSpPr>
            <p:cNvPr id="31" name="Ellipse 30"/>
            <p:cNvSpPr/>
            <p:nvPr/>
          </p:nvSpPr>
          <p:spPr>
            <a:xfrm>
              <a:off x="6038554" y="5799757"/>
              <a:ext cx="131340" cy="13134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32" name="ZoneTexte 31"/>
            <p:cNvSpPr txBox="1"/>
            <p:nvPr/>
          </p:nvSpPr>
          <p:spPr>
            <a:xfrm>
              <a:off x="6599762" y="3031909"/>
              <a:ext cx="2408769" cy="461665"/>
            </a:xfrm>
            <a:prstGeom prst="rect">
              <a:avLst/>
            </a:prstGeom>
            <a:noFill/>
          </p:spPr>
          <p:txBody>
            <a:bodyPr wrap="square" rtlCol="0">
              <a:noAutofit/>
            </a:bodyPr>
            <a:lstStyle/>
            <a:p>
              <a:pPr algn="just">
                <a:lnSpc>
                  <a:spcPts val="1140"/>
                </a:lnSpc>
              </a:pPr>
              <a:r>
                <a:rPr lang="fr-FR" sz="1200" dirty="0" smtClean="0">
                  <a:solidFill>
                    <a:schemeClr val="tx1">
                      <a:lumMod val="75000"/>
                      <a:lumOff val="25000"/>
                    </a:schemeClr>
                  </a:solidFill>
                </a:rPr>
                <a:t>Projet de Canal Seine Nord Europe (Compiègne-Cambrai)</a:t>
              </a:r>
            </a:p>
          </p:txBody>
        </p:sp>
        <p:sp>
          <p:nvSpPr>
            <p:cNvPr id="33" name="ZoneTexte 32"/>
            <p:cNvSpPr txBox="1"/>
            <p:nvPr/>
          </p:nvSpPr>
          <p:spPr>
            <a:xfrm>
              <a:off x="6599762" y="3488522"/>
              <a:ext cx="2408769" cy="461665"/>
            </a:xfrm>
            <a:prstGeom prst="rect">
              <a:avLst/>
            </a:prstGeom>
            <a:noFill/>
          </p:spPr>
          <p:txBody>
            <a:bodyPr wrap="square" rtlCol="0">
              <a:noAutofit/>
            </a:bodyPr>
            <a:lstStyle/>
            <a:p>
              <a:pPr algn="just">
                <a:lnSpc>
                  <a:spcPts val="1140"/>
                </a:lnSpc>
              </a:pPr>
              <a:r>
                <a:rPr lang="fr-FR" sz="1200" dirty="0" smtClean="0">
                  <a:solidFill>
                    <a:schemeClr val="tx1">
                      <a:lumMod val="75000"/>
                      <a:lumOff val="25000"/>
                    </a:schemeClr>
                  </a:solidFill>
                </a:rPr>
                <a:t>Axe Seine – Nouvelle ligne Paris Normandie</a:t>
              </a:r>
            </a:p>
          </p:txBody>
        </p:sp>
        <p:sp>
          <p:nvSpPr>
            <p:cNvPr id="34" name="ZoneTexte 33"/>
            <p:cNvSpPr txBox="1"/>
            <p:nvPr/>
          </p:nvSpPr>
          <p:spPr>
            <a:xfrm>
              <a:off x="6599762" y="4042774"/>
              <a:ext cx="2408769" cy="461665"/>
            </a:xfrm>
            <a:prstGeom prst="rect">
              <a:avLst/>
            </a:prstGeom>
            <a:noFill/>
          </p:spPr>
          <p:txBody>
            <a:bodyPr wrap="square" rtlCol="0">
              <a:noAutofit/>
            </a:bodyPr>
            <a:lstStyle/>
            <a:p>
              <a:pPr algn="just">
                <a:lnSpc>
                  <a:spcPts val="1140"/>
                </a:lnSpc>
              </a:pPr>
              <a:r>
                <a:rPr lang="fr-FR" sz="1200" dirty="0" smtClean="0">
                  <a:solidFill>
                    <a:schemeClr val="tx1">
                      <a:lumMod val="75000"/>
                      <a:lumOff val="25000"/>
                    </a:schemeClr>
                  </a:solidFill>
                </a:rPr>
                <a:t>Réseau express à l’étude Lille-Arras-Amiens</a:t>
              </a:r>
            </a:p>
          </p:txBody>
        </p:sp>
        <p:sp>
          <p:nvSpPr>
            <p:cNvPr id="35" name="ZoneTexte 34"/>
            <p:cNvSpPr txBox="1"/>
            <p:nvPr/>
          </p:nvSpPr>
          <p:spPr>
            <a:xfrm>
              <a:off x="6599762" y="4601709"/>
              <a:ext cx="2408769" cy="398015"/>
            </a:xfrm>
            <a:prstGeom prst="rect">
              <a:avLst/>
            </a:prstGeom>
            <a:noFill/>
          </p:spPr>
          <p:txBody>
            <a:bodyPr wrap="square" rtlCol="0">
              <a:noAutofit/>
            </a:bodyPr>
            <a:lstStyle/>
            <a:p>
              <a:pPr algn="just">
                <a:lnSpc>
                  <a:spcPts val="1140"/>
                </a:lnSpc>
              </a:pPr>
              <a:r>
                <a:rPr lang="fr-FR" sz="1200" dirty="0" smtClean="0">
                  <a:solidFill>
                    <a:schemeClr val="tx1">
                      <a:lumMod val="75000"/>
                      <a:lumOff val="25000"/>
                    </a:schemeClr>
                  </a:solidFill>
                </a:rPr>
                <a:t>Nouveau barreau ferré Roissy / ligne Amiens-Paris</a:t>
              </a:r>
            </a:p>
          </p:txBody>
        </p:sp>
        <p:sp>
          <p:nvSpPr>
            <p:cNvPr id="36" name="ZoneTexte 35"/>
            <p:cNvSpPr txBox="1"/>
            <p:nvPr/>
          </p:nvSpPr>
          <p:spPr>
            <a:xfrm>
              <a:off x="6599762" y="5057541"/>
              <a:ext cx="2408769" cy="378136"/>
            </a:xfrm>
            <a:prstGeom prst="rect">
              <a:avLst/>
            </a:prstGeom>
            <a:noFill/>
          </p:spPr>
          <p:txBody>
            <a:bodyPr wrap="square" rtlCol="0">
              <a:noAutofit/>
            </a:bodyPr>
            <a:lstStyle/>
            <a:p>
              <a:pPr algn="just">
                <a:lnSpc>
                  <a:spcPts val="1140"/>
                </a:lnSpc>
              </a:pPr>
              <a:r>
                <a:rPr lang="fr-FR" sz="1200" dirty="0" smtClean="0">
                  <a:solidFill>
                    <a:schemeClr val="tx1">
                      <a:lumMod val="75000"/>
                      <a:lumOff val="25000"/>
                    </a:schemeClr>
                  </a:solidFill>
                </a:rPr>
                <a:t>Finalisation contournement routier Arras</a:t>
              </a:r>
            </a:p>
          </p:txBody>
        </p:sp>
        <p:sp>
          <p:nvSpPr>
            <p:cNvPr id="37" name="ZoneTexte 36"/>
            <p:cNvSpPr txBox="1"/>
            <p:nvPr/>
          </p:nvSpPr>
          <p:spPr>
            <a:xfrm>
              <a:off x="6599762" y="5401757"/>
              <a:ext cx="2408769" cy="378136"/>
            </a:xfrm>
            <a:prstGeom prst="rect">
              <a:avLst/>
            </a:prstGeom>
            <a:noFill/>
          </p:spPr>
          <p:txBody>
            <a:bodyPr wrap="square" rtlCol="0">
              <a:noAutofit/>
            </a:bodyPr>
            <a:lstStyle/>
            <a:p>
              <a:pPr algn="just">
                <a:lnSpc>
                  <a:spcPts val="1140"/>
                </a:lnSpc>
              </a:pPr>
              <a:r>
                <a:rPr lang="fr-FR" sz="1200" dirty="0" smtClean="0">
                  <a:solidFill>
                    <a:schemeClr val="tx1">
                      <a:lumMod val="75000"/>
                      <a:lumOff val="25000"/>
                    </a:schemeClr>
                  </a:solidFill>
                </a:rPr>
                <a:t>Route de l’agro-alimentaire : finalisation doublement Rd939</a:t>
              </a:r>
            </a:p>
          </p:txBody>
        </p:sp>
        <p:sp>
          <p:nvSpPr>
            <p:cNvPr id="38" name="ZoneTexte 37"/>
            <p:cNvSpPr txBox="1"/>
            <p:nvPr/>
          </p:nvSpPr>
          <p:spPr>
            <a:xfrm>
              <a:off x="6599762" y="5751193"/>
              <a:ext cx="2408769" cy="378136"/>
            </a:xfrm>
            <a:prstGeom prst="rect">
              <a:avLst/>
            </a:prstGeom>
            <a:noFill/>
          </p:spPr>
          <p:txBody>
            <a:bodyPr wrap="square" rtlCol="0">
              <a:noAutofit/>
            </a:bodyPr>
            <a:lstStyle/>
            <a:p>
              <a:pPr algn="just">
                <a:lnSpc>
                  <a:spcPts val="1140"/>
                </a:lnSpc>
              </a:pPr>
              <a:r>
                <a:rPr lang="fr-FR" sz="1200" dirty="0" smtClean="0">
                  <a:solidFill>
                    <a:schemeClr val="tx1">
                      <a:lumMod val="75000"/>
                      <a:lumOff val="25000"/>
                    </a:schemeClr>
                  </a:solidFill>
                </a:rPr>
                <a:t>Projet à l’étude Gare européenne</a:t>
              </a:r>
            </a:p>
          </p:txBody>
        </p:sp>
        <p:sp>
          <p:nvSpPr>
            <p:cNvPr id="39" name="ZoneTexte 38"/>
            <p:cNvSpPr txBox="1"/>
            <p:nvPr/>
          </p:nvSpPr>
          <p:spPr>
            <a:xfrm>
              <a:off x="6599762" y="6011200"/>
              <a:ext cx="2408769" cy="214899"/>
            </a:xfrm>
            <a:prstGeom prst="rect">
              <a:avLst/>
            </a:prstGeom>
            <a:noFill/>
          </p:spPr>
          <p:txBody>
            <a:bodyPr wrap="square" rtlCol="0">
              <a:noAutofit/>
            </a:bodyPr>
            <a:lstStyle/>
            <a:p>
              <a:pPr algn="just">
                <a:lnSpc>
                  <a:spcPts val="1140"/>
                </a:lnSpc>
              </a:pPr>
              <a:r>
                <a:rPr lang="fr-FR" sz="1200" dirty="0" smtClean="0">
                  <a:solidFill>
                    <a:schemeClr val="tx1">
                      <a:lumMod val="75000"/>
                      <a:lumOff val="25000"/>
                    </a:schemeClr>
                  </a:solidFill>
                </a:rPr>
                <a:t>Aéroport Roissy</a:t>
              </a:r>
            </a:p>
          </p:txBody>
        </p:sp>
        <p:sp>
          <p:nvSpPr>
            <p:cNvPr id="41" name="Forme libre 40"/>
            <p:cNvSpPr/>
            <p:nvPr/>
          </p:nvSpPr>
          <p:spPr>
            <a:xfrm>
              <a:off x="5913246" y="6315735"/>
              <a:ext cx="415581" cy="45719"/>
            </a:xfrm>
            <a:custGeom>
              <a:avLst/>
              <a:gdLst>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355600 w 355600"/>
                <a:gd name="connsiteY0" fmla="*/ 0 h 463550"/>
                <a:gd name="connsiteX1" fmla="*/ 215900 w 355600"/>
                <a:gd name="connsiteY1" fmla="*/ 311150 h 463550"/>
                <a:gd name="connsiteX2" fmla="*/ 0 w 355600"/>
                <a:gd name="connsiteY2" fmla="*/ 463550 h 463550"/>
                <a:gd name="connsiteX0" fmla="*/ 469900 w 469900"/>
                <a:gd name="connsiteY0" fmla="*/ 0 h 615950"/>
                <a:gd name="connsiteX1" fmla="*/ 215900 w 469900"/>
                <a:gd name="connsiteY1" fmla="*/ 463550 h 615950"/>
                <a:gd name="connsiteX2" fmla="*/ 0 w 469900"/>
                <a:gd name="connsiteY2" fmla="*/ 615950 h 615950"/>
                <a:gd name="connsiteX0" fmla="*/ 609600 w 609600"/>
                <a:gd name="connsiteY0" fmla="*/ 0 h 1041400"/>
                <a:gd name="connsiteX1" fmla="*/ 215900 w 609600"/>
                <a:gd name="connsiteY1" fmla="*/ 889000 h 1041400"/>
                <a:gd name="connsiteX2" fmla="*/ 0 w 609600"/>
                <a:gd name="connsiteY2" fmla="*/ 1041400 h 1041400"/>
                <a:gd name="connsiteX0" fmla="*/ 609600 w 609600"/>
                <a:gd name="connsiteY0" fmla="*/ 0 h 1041400"/>
                <a:gd name="connsiteX1" fmla="*/ 215900 w 609600"/>
                <a:gd name="connsiteY1" fmla="*/ 889000 h 1041400"/>
                <a:gd name="connsiteX2" fmla="*/ 0 w 609600"/>
                <a:gd name="connsiteY2" fmla="*/ 1041400 h 1041400"/>
                <a:gd name="connsiteX0" fmla="*/ 474133 w 474133"/>
                <a:gd name="connsiteY0" fmla="*/ 0 h 1701800"/>
                <a:gd name="connsiteX1" fmla="*/ 80433 w 474133"/>
                <a:gd name="connsiteY1" fmla="*/ 889000 h 1701800"/>
                <a:gd name="connsiteX2" fmla="*/ 0 w 474133"/>
                <a:gd name="connsiteY2" fmla="*/ 1701800 h 1701800"/>
                <a:gd name="connsiteX0" fmla="*/ 10679 w 204364"/>
                <a:gd name="connsiteY0" fmla="*/ 0 h 825500"/>
                <a:gd name="connsiteX1" fmla="*/ 196946 w 204364"/>
                <a:gd name="connsiteY1" fmla="*/ 12700 h 825500"/>
                <a:gd name="connsiteX2" fmla="*/ 116513 w 204364"/>
                <a:gd name="connsiteY2" fmla="*/ 825500 h 825500"/>
                <a:gd name="connsiteX0" fmla="*/ 0 w 105834"/>
                <a:gd name="connsiteY0" fmla="*/ 0 h 825500"/>
                <a:gd name="connsiteX1" fmla="*/ 105834 w 105834"/>
                <a:gd name="connsiteY1" fmla="*/ 825500 h 825500"/>
                <a:gd name="connsiteX0" fmla="*/ 0 w 190501"/>
                <a:gd name="connsiteY0" fmla="*/ 0 h 1109134"/>
                <a:gd name="connsiteX1" fmla="*/ 190501 w 190501"/>
                <a:gd name="connsiteY1" fmla="*/ 1109134 h 1109134"/>
                <a:gd name="connsiteX0" fmla="*/ 0 w 342901"/>
                <a:gd name="connsiteY0" fmla="*/ 0 h 728134"/>
                <a:gd name="connsiteX1" fmla="*/ 342901 w 342901"/>
                <a:gd name="connsiteY1" fmla="*/ 728134 h 728134"/>
                <a:gd name="connsiteX0" fmla="*/ 0 w 356091"/>
                <a:gd name="connsiteY0" fmla="*/ 0 h 728134"/>
                <a:gd name="connsiteX1" fmla="*/ 342901 w 356091"/>
                <a:gd name="connsiteY1" fmla="*/ 728134 h 728134"/>
                <a:gd name="connsiteX0" fmla="*/ 0 w 381219"/>
                <a:gd name="connsiteY0" fmla="*/ 0 h 728134"/>
                <a:gd name="connsiteX1" fmla="*/ 342901 w 381219"/>
                <a:gd name="connsiteY1" fmla="*/ 728134 h 728134"/>
                <a:gd name="connsiteX0" fmla="*/ 0 w 370498"/>
                <a:gd name="connsiteY0" fmla="*/ 0 h 728134"/>
                <a:gd name="connsiteX1" fmla="*/ 342901 w 370498"/>
                <a:gd name="connsiteY1" fmla="*/ 728134 h 728134"/>
                <a:gd name="connsiteX0" fmla="*/ 0 w 370498"/>
                <a:gd name="connsiteY0" fmla="*/ 0 h 644630"/>
                <a:gd name="connsiteX1" fmla="*/ 342901 w 370498"/>
                <a:gd name="connsiteY1" fmla="*/ 644630 h 644630"/>
                <a:gd name="connsiteX0" fmla="*/ 0 w 395082"/>
                <a:gd name="connsiteY0" fmla="*/ 0 h 644630"/>
                <a:gd name="connsiteX1" fmla="*/ 370736 w 395082"/>
                <a:gd name="connsiteY1" fmla="*/ 644630 h 644630"/>
                <a:gd name="connsiteX0" fmla="*/ 0 w 352549"/>
                <a:gd name="connsiteY0" fmla="*/ 0 h 1107384"/>
                <a:gd name="connsiteX1" fmla="*/ 322025 w 352549"/>
                <a:gd name="connsiteY1" fmla="*/ 1107384 h 1107384"/>
                <a:gd name="connsiteX0" fmla="*/ 0 w 352549"/>
                <a:gd name="connsiteY0" fmla="*/ 0 h 1107384"/>
                <a:gd name="connsiteX1" fmla="*/ 322025 w 352549"/>
                <a:gd name="connsiteY1" fmla="*/ 1107384 h 1107384"/>
                <a:gd name="connsiteX0" fmla="*/ 0 w 355508"/>
                <a:gd name="connsiteY0" fmla="*/ 0 h 1173491"/>
                <a:gd name="connsiteX1" fmla="*/ 325505 w 355508"/>
                <a:gd name="connsiteY1" fmla="*/ 1173491 h 1173491"/>
                <a:gd name="connsiteX0" fmla="*/ 0 w 325505"/>
                <a:gd name="connsiteY0" fmla="*/ 0 h 1173491"/>
                <a:gd name="connsiteX1" fmla="*/ 325505 w 325505"/>
                <a:gd name="connsiteY1" fmla="*/ 1173491 h 1173491"/>
                <a:gd name="connsiteX0" fmla="*/ 0 w 349860"/>
                <a:gd name="connsiteY0" fmla="*/ 0 h 1180450"/>
                <a:gd name="connsiteX1" fmla="*/ 349860 w 349860"/>
                <a:gd name="connsiteY1" fmla="*/ 1180450 h 1180450"/>
                <a:gd name="connsiteX0" fmla="*/ 24705 w 129492"/>
                <a:gd name="connsiteY0" fmla="*/ 0 h 1225681"/>
                <a:gd name="connsiteX1" fmla="*/ 124051 w 129492"/>
                <a:gd name="connsiteY1" fmla="*/ 1225681 h 1225681"/>
                <a:gd name="connsiteX0" fmla="*/ 0 w 162507"/>
                <a:gd name="connsiteY0" fmla="*/ 0 h 1225681"/>
                <a:gd name="connsiteX1" fmla="*/ 99346 w 162507"/>
                <a:gd name="connsiteY1" fmla="*/ 1225681 h 1225681"/>
                <a:gd name="connsiteX0" fmla="*/ 0 w 99346"/>
                <a:gd name="connsiteY0" fmla="*/ 0 h 1225681"/>
                <a:gd name="connsiteX1" fmla="*/ 99346 w 99346"/>
                <a:gd name="connsiteY1" fmla="*/ 1225681 h 1225681"/>
                <a:gd name="connsiteX0" fmla="*/ 558416 w 562044"/>
                <a:gd name="connsiteY0" fmla="*/ 0 h 557646"/>
                <a:gd name="connsiteX1" fmla="*/ 3642 w 562044"/>
                <a:gd name="connsiteY1" fmla="*/ 557646 h 557646"/>
                <a:gd name="connsiteX0" fmla="*/ 0 w 454242"/>
                <a:gd name="connsiteY0" fmla="*/ 139739 h 340062"/>
                <a:gd name="connsiteX1" fmla="*/ 454242 w 454242"/>
                <a:gd name="connsiteY1" fmla="*/ 175483 h 340062"/>
                <a:gd name="connsiteX0" fmla="*/ 0 w 454242"/>
                <a:gd name="connsiteY0" fmla="*/ 0 h 296771"/>
                <a:gd name="connsiteX1" fmla="*/ 454242 w 454242"/>
                <a:gd name="connsiteY1" fmla="*/ 35744 h 296771"/>
                <a:gd name="connsiteX0" fmla="*/ 0 w 454242"/>
                <a:gd name="connsiteY0" fmla="*/ 0 h 35744"/>
                <a:gd name="connsiteX1" fmla="*/ 454242 w 454242"/>
                <a:gd name="connsiteY1" fmla="*/ 35744 h 35744"/>
              </a:gdLst>
              <a:ahLst/>
              <a:cxnLst>
                <a:cxn ang="0">
                  <a:pos x="connsiteX0" y="connsiteY0"/>
                </a:cxn>
                <a:cxn ang="0">
                  <a:pos x="connsiteX1" y="connsiteY1"/>
                </a:cxn>
              </a:cxnLst>
              <a:rect l="l" t="t" r="r" b="b"/>
              <a:pathLst>
                <a:path w="454242" h="35744">
                  <a:moveTo>
                    <a:pt x="0" y="0"/>
                  </a:moveTo>
                  <a:cubicBezTo>
                    <a:pt x="260434" y="13075"/>
                    <a:pt x="291119" y="8798"/>
                    <a:pt x="454242" y="35744"/>
                  </a:cubicBezTo>
                </a:path>
              </a:pathLst>
            </a:custGeom>
            <a:ln w="9525" cmpd="sng">
              <a:solidFill>
                <a:schemeClr val="tx1">
                  <a:lumMod val="65000"/>
                  <a:lumOff val="35000"/>
                </a:schemeClr>
              </a:solidFill>
              <a:prstDash val="sysDot"/>
              <a:headEnd type="triangle" w="sm" len="sm"/>
              <a:tailEnd type="triangle" w="sm" len="sm"/>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2" name="ZoneTexte 41"/>
            <p:cNvSpPr txBox="1"/>
            <p:nvPr/>
          </p:nvSpPr>
          <p:spPr>
            <a:xfrm>
              <a:off x="6599762" y="6229366"/>
              <a:ext cx="2408769" cy="214899"/>
            </a:xfrm>
            <a:prstGeom prst="rect">
              <a:avLst/>
            </a:prstGeom>
            <a:noFill/>
          </p:spPr>
          <p:txBody>
            <a:bodyPr wrap="square" rtlCol="0">
              <a:noAutofit/>
            </a:bodyPr>
            <a:lstStyle/>
            <a:p>
              <a:pPr algn="just">
                <a:lnSpc>
                  <a:spcPts val="1140"/>
                </a:lnSpc>
              </a:pPr>
              <a:r>
                <a:rPr lang="fr-FR" sz="1200" dirty="0" smtClean="0">
                  <a:solidFill>
                    <a:schemeClr val="tx1">
                      <a:lumMod val="75000"/>
                      <a:lumOff val="25000"/>
                    </a:schemeClr>
                  </a:solidFill>
                </a:rPr>
                <a:t>Lignes train : Amiens-Paris, St-Quentin – Douai – réseau express</a:t>
              </a:r>
            </a:p>
          </p:txBody>
        </p:sp>
      </p:grpSp>
      <p:sp>
        <p:nvSpPr>
          <p:cNvPr id="6" name="Titre 5"/>
          <p:cNvSpPr>
            <a:spLocks noGrp="1"/>
          </p:cNvSpPr>
          <p:nvPr>
            <p:ph type="title"/>
          </p:nvPr>
        </p:nvSpPr>
        <p:spPr>
          <a:xfrm>
            <a:off x="465666" y="0"/>
            <a:ext cx="7967133" cy="1018924"/>
          </a:xfrm>
        </p:spPr>
        <p:txBody>
          <a:bodyPr>
            <a:noAutofit/>
          </a:bodyPr>
          <a:lstStyle/>
          <a:p>
            <a:r>
              <a:rPr lang="fr-FR" sz="2200" dirty="0"/>
              <a:t>1.1 – Affirmer notre rôle de pôle d’équilibre majeur des Hauts de France </a:t>
            </a:r>
            <a:r>
              <a:rPr lang="fr-FR" sz="2200" dirty="0">
                <a:solidFill>
                  <a:srgbClr val="564B5C"/>
                </a:solidFill>
              </a:rPr>
              <a:t>pour l’irrigation et le rayonnement du centre de la région</a:t>
            </a:r>
            <a:r>
              <a:rPr lang="fr-FR" sz="2200" dirty="0"/>
              <a:t> </a:t>
            </a:r>
          </a:p>
        </p:txBody>
      </p:sp>
      <p:sp>
        <p:nvSpPr>
          <p:cNvPr id="4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a:t>
            </a:fld>
            <a:endParaRPr lang="fr-FR" sz="1000" b="1" dirty="0">
              <a:solidFill>
                <a:schemeClr val="bg1"/>
              </a:solidFill>
            </a:endParaRPr>
          </a:p>
        </p:txBody>
      </p:sp>
    </p:spTree>
    <p:extLst>
      <p:ext uri="{BB962C8B-B14F-4D97-AF65-F5344CB8AC3E}">
        <p14:creationId xmlns:p14="http://schemas.microsoft.com/office/powerpoint/2010/main" val="27114931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Mettre en œuvre une qualité d’aménagement de haut niveau valorisant l’identité des paysages, l’esprit des lieux  </a:t>
            </a:r>
            <a:endParaRPr lang="fr-FR" sz="2200" dirty="0"/>
          </a:p>
        </p:txBody>
      </p:sp>
      <p:sp>
        <p:nvSpPr>
          <p:cNvPr id="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40</a:t>
            </a:fld>
            <a:endParaRPr lang="fr-FR" sz="1000" b="1" dirty="0">
              <a:solidFill>
                <a:schemeClr val="bg1"/>
              </a:solidFill>
            </a:endParaRPr>
          </a:p>
        </p:txBody>
      </p:sp>
      <p:sp>
        <p:nvSpPr>
          <p:cNvPr id="5" name="ZoneTexte 4"/>
          <p:cNvSpPr txBox="1"/>
          <p:nvPr/>
        </p:nvSpPr>
        <p:spPr>
          <a:xfrm>
            <a:off x="1981201" y="1018924"/>
            <a:ext cx="7095065" cy="5737475"/>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a:solidFill>
                  <a:srgbClr val="564B5C"/>
                </a:solidFill>
                <a:latin typeface="Gill Sans"/>
                <a:cs typeface="Gill Sans"/>
              </a:rPr>
              <a:t>Qualifier les abords des espaces économiques,</a:t>
            </a:r>
            <a:r>
              <a:rPr lang="fr-FR" sz="1600" dirty="0">
                <a:solidFill>
                  <a:srgbClr val="564B5C"/>
                </a:solidFill>
                <a:latin typeface="Gill Sans"/>
                <a:cs typeface="Gill Sans"/>
              </a:rPr>
              <a:t> en particulier pour le pôle économique Est de la CUA qui constitue une vitrine pour tout le territoire, et </a:t>
            </a:r>
            <a:r>
              <a:rPr lang="fr-FR" sz="1600" b="1" dirty="0">
                <a:solidFill>
                  <a:srgbClr val="564B5C"/>
                </a:solidFill>
                <a:latin typeface="Gill Sans"/>
                <a:cs typeface="Gill Sans"/>
              </a:rPr>
              <a:t>veiller à la qualité et à l’intégration </a:t>
            </a:r>
            <a:r>
              <a:rPr lang="fr-FR" sz="1600" dirty="0">
                <a:solidFill>
                  <a:srgbClr val="564B5C"/>
                </a:solidFill>
                <a:latin typeface="Gill Sans"/>
                <a:cs typeface="Gill Sans"/>
              </a:rPr>
              <a:t>des installations et constructions </a:t>
            </a:r>
            <a:r>
              <a:rPr lang="fr-FR" sz="1600" b="1" dirty="0">
                <a:solidFill>
                  <a:srgbClr val="564B5C"/>
                </a:solidFill>
                <a:latin typeface="Gill Sans"/>
                <a:cs typeface="Gill Sans"/>
              </a:rPr>
              <a:t>à vocation économique :</a:t>
            </a:r>
          </a:p>
          <a:p>
            <a:pPr marL="742950" lvl="2" indent="-285750" algn="just">
              <a:spcBef>
                <a:spcPts val="1200"/>
              </a:spcBef>
              <a:buFont typeface="Lucida Grande"/>
              <a:buChar char="-"/>
            </a:pPr>
            <a:r>
              <a:rPr lang="fr-FR" sz="1600" b="1" dirty="0">
                <a:solidFill>
                  <a:srgbClr val="564B5C"/>
                </a:solidFill>
                <a:latin typeface="Gill Sans"/>
                <a:cs typeface="Gill Sans"/>
              </a:rPr>
              <a:t>Agricoles : </a:t>
            </a:r>
            <a:r>
              <a:rPr lang="fr-FR" sz="1600" dirty="0">
                <a:solidFill>
                  <a:srgbClr val="564B5C"/>
                </a:solidFill>
                <a:latin typeface="Gill Sans"/>
                <a:cs typeface="Gill Sans"/>
              </a:rPr>
              <a:t>cohérence entre qualité produit, vente directe ou circuits courts et l’aspect extérieur des installations, leur insertion paysagère </a:t>
            </a:r>
            <a:r>
              <a:rPr lang="fr-FR" sz="1600" b="1" dirty="0">
                <a:solidFill>
                  <a:srgbClr val="564B5C"/>
                </a:solidFill>
                <a:latin typeface="Gill Sans"/>
                <a:cs typeface="Gill Sans"/>
              </a:rPr>
              <a:t>;</a:t>
            </a:r>
          </a:p>
          <a:p>
            <a:pPr marL="742950" lvl="2" indent="-285750" algn="just">
              <a:spcBef>
                <a:spcPts val="1200"/>
              </a:spcBef>
              <a:buFont typeface="Lucida Grande"/>
              <a:buChar char="-"/>
            </a:pPr>
            <a:r>
              <a:rPr lang="fr-FR" sz="1600" b="1" dirty="0">
                <a:solidFill>
                  <a:srgbClr val="564B5C"/>
                </a:solidFill>
                <a:latin typeface="Gill Sans"/>
                <a:cs typeface="Gill Sans"/>
              </a:rPr>
              <a:t>Bâtiments </a:t>
            </a:r>
            <a:r>
              <a:rPr lang="fr-FR" sz="1600" dirty="0">
                <a:solidFill>
                  <a:srgbClr val="564B5C"/>
                </a:solidFill>
                <a:latin typeface="Gill Sans"/>
                <a:cs typeface="Gill Sans"/>
              </a:rPr>
              <a:t>à usages artisanal, industriel ou mixte</a:t>
            </a:r>
            <a:r>
              <a:rPr lang="fr-FR" sz="1600" dirty="0" smtClean="0">
                <a:solidFill>
                  <a:srgbClr val="564B5C"/>
                </a:solidFill>
                <a:latin typeface="Gill Sans"/>
                <a:cs typeface="Gill Sans"/>
              </a:rPr>
              <a:t>.</a:t>
            </a:r>
            <a:endParaRPr lang="fr-FR" sz="1600" b="1" dirty="0" smtClean="0">
              <a:solidFill>
                <a:srgbClr val="564B5C"/>
              </a:solidFill>
              <a:latin typeface="Gill Sans"/>
              <a:cs typeface="Gill Sans"/>
            </a:endParaRPr>
          </a:p>
          <a:p>
            <a:pPr marL="285750" lvl="1" indent="-285750" algn="just">
              <a:spcBef>
                <a:spcPts val="1200"/>
              </a:spcBef>
              <a:buFont typeface="Lucida Grande"/>
              <a:buChar char="-"/>
            </a:pPr>
            <a:r>
              <a:rPr lang="fr-FR" sz="1600" b="1" dirty="0" smtClean="0">
                <a:solidFill>
                  <a:srgbClr val="564B5C"/>
                </a:solidFill>
                <a:latin typeface="Gill Sans"/>
                <a:cs typeface="Gill Sans"/>
              </a:rPr>
              <a:t>Assurer </a:t>
            </a:r>
            <a:r>
              <a:rPr lang="fr-FR" sz="1600" b="1" dirty="0">
                <a:solidFill>
                  <a:srgbClr val="564B5C"/>
                </a:solidFill>
                <a:latin typeface="Gill Sans"/>
                <a:cs typeface="Gill Sans"/>
              </a:rPr>
              <a:t>la qualité des parcs d’activités </a:t>
            </a:r>
            <a:r>
              <a:rPr lang="fr-FR" sz="1600" dirty="0">
                <a:solidFill>
                  <a:srgbClr val="564B5C"/>
                </a:solidFill>
                <a:latin typeface="Gill Sans"/>
                <a:cs typeface="Gill Sans"/>
              </a:rPr>
              <a:t>sur le long terme et d’une offre foncière économique </a:t>
            </a:r>
            <a:r>
              <a:rPr lang="fr-FR" sz="1600" dirty="0" smtClean="0">
                <a:solidFill>
                  <a:srgbClr val="564B5C"/>
                </a:solidFill>
                <a:latin typeface="Gill Sans"/>
                <a:cs typeface="Gill Sans"/>
              </a:rPr>
              <a:t>qui </a:t>
            </a:r>
            <a:r>
              <a:rPr lang="fr-FR" sz="1600" dirty="0">
                <a:solidFill>
                  <a:srgbClr val="564B5C"/>
                </a:solidFill>
                <a:latin typeface="Gill Sans"/>
                <a:cs typeface="Gill Sans"/>
              </a:rPr>
              <a:t>préserve sa compétitivité et cherche à se différencier des offres externes </a:t>
            </a:r>
            <a:r>
              <a:rPr lang="fr-FR" sz="1600" dirty="0" smtClean="0">
                <a:solidFill>
                  <a:srgbClr val="564B5C"/>
                </a:solidFill>
                <a:latin typeface="Gill Sans"/>
                <a:cs typeface="Gill Sans"/>
              </a:rPr>
              <a:t>concurrentes. Cet objectif amènera en outre à  :</a:t>
            </a:r>
          </a:p>
          <a:p>
            <a:pPr marL="742950" lvl="2" indent="-285750" algn="just">
              <a:spcBef>
                <a:spcPts val="600"/>
              </a:spcBef>
              <a:buFont typeface="Lucida Grande"/>
              <a:buChar char="-"/>
            </a:pPr>
            <a:r>
              <a:rPr lang="fr-FR" sz="1600" b="1" dirty="0" smtClean="0">
                <a:solidFill>
                  <a:srgbClr val="564B5C"/>
                </a:solidFill>
                <a:latin typeface="Gill Sans"/>
                <a:cs typeface="Gill Sans"/>
              </a:rPr>
              <a:t>favoriser </a:t>
            </a:r>
            <a:r>
              <a:rPr lang="fr-FR" sz="1600" b="1" dirty="0">
                <a:solidFill>
                  <a:srgbClr val="564B5C"/>
                </a:solidFill>
                <a:latin typeface="Gill Sans"/>
                <a:cs typeface="Gill Sans"/>
              </a:rPr>
              <a:t>la requalification de parcs ou secteurs de parcs </a:t>
            </a:r>
            <a:r>
              <a:rPr lang="fr-FR" sz="1600" b="1" dirty="0" smtClean="0">
                <a:solidFill>
                  <a:srgbClr val="564B5C"/>
                </a:solidFill>
                <a:latin typeface="Gill Sans"/>
                <a:cs typeface="Gill Sans"/>
              </a:rPr>
              <a:t>d’activités </a:t>
            </a:r>
            <a:r>
              <a:rPr lang="fr-FR" sz="1600" dirty="0" smtClean="0">
                <a:solidFill>
                  <a:srgbClr val="564B5C"/>
                </a:solidFill>
                <a:latin typeface="Gill Sans"/>
                <a:cs typeface="Gill Sans"/>
              </a:rPr>
              <a:t>vieillissant ou dont la configuration peut à terme ne plus répondre plus aux besoins des entreprises, y compris en termes d’image.</a:t>
            </a:r>
            <a:endParaRPr lang="fr-FR" sz="1600" b="1" dirty="0">
              <a:solidFill>
                <a:srgbClr val="564B5C"/>
              </a:solidFill>
              <a:latin typeface="Gill Sans"/>
              <a:cs typeface="Gill Sans"/>
            </a:endParaRPr>
          </a:p>
          <a:p>
            <a:pPr marL="742950" lvl="2" indent="-285750" algn="just">
              <a:spcBef>
                <a:spcPts val="600"/>
              </a:spcBef>
              <a:buFont typeface="Lucida Grande"/>
              <a:buChar char="-"/>
            </a:pPr>
            <a:r>
              <a:rPr lang="fr-FR" sz="1600" b="1" dirty="0" smtClean="0">
                <a:solidFill>
                  <a:srgbClr val="564B5C"/>
                </a:solidFill>
                <a:latin typeface="Gill Sans"/>
                <a:cs typeface="Gill Sans"/>
              </a:rPr>
              <a:t>Favoriser </a:t>
            </a:r>
            <a:r>
              <a:rPr lang="fr-FR" sz="1600" b="1" dirty="0">
                <a:solidFill>
                  <a:srgbClr val="564B5C"/>
                </a:solidFill>
                <a:latin typeface="Gill Sans"/>
                <a:cs typeface="Gill Sans"/>
              </a:rPr>
              <a:t>des espaces écologiques et paysagers intégrés aux parcs d’activités </a:t>
            </a:r>
            <a:r>
              <a:rPr lang="fr-FR" sz="1600" dirty="0">
                <a:solidFill>
                  <a:srgbClr val="564B5C"/>
                </a:solidFill>
                <a:latin typeface="Gill Sans"/>
                <a:cs typeface="Gill Sans"/>
              </a:rPr>
              <a:t>sans consommation d’espace </a:t>
            </a:r>
            <a:r>
              <a:rPr lang="fr-FR" sz="1600" dirty="0" smtClean="0">
                <a:solidFill>
                  <a:srgbClr val="564B5C"/>
                </a:solidFill>
                <a:latin typeface="Gill Sans"/>
                <a:cs typeface="Gill Sans"/>
              </a:rPr>
              <a:t>superflue.</a:t>
            </a:r>
          </a:p>
          <a:p>
            <a:pPr marL="742950" lvl="2" indent="-285750" algn="just">
              <a:spcBef>
                <a:spcPts val="600"/>
              </a:spcBef>
              <a:buFont typeface="Lucida Grande"/>
              <a:buChar char="-"/>
            </a:pPr>
            <a:r>
              <a:rPr lang="fr-FR" sz="1600" b="1" dirty="0" smtClean="0">
                <a:solidFill>
                  <a:srgbClr val="564B5C"/>
                </a:solidFill>
                <a:latin typeface="Gill Sans"/>
                <a:cs typeface="Gill Sans"/>
              </a:rPr>
              <a:t>Gérer </a:t>
            </a:r>
            <a:r>
              <a:rPr lang="fr-FR" sz="1600" dirty="0">
                <a:solidFill>
                  <a:srgbClr val="564B5C"/>
                </a:solidFill>
                <a:latin typeface="Gill Sans"/>
                <a:cs typeface="Gill Sans"/>
              </a:rPr>
              <a:t>, </a:t>
            </a:r>
            <a:r>
              <a:rPr lang="fr-FR" sz="1600" b="1" dirty="0">
                <a:solidFill>
                  <a:srgbClr val="564B5C"/>
                </a:solidFill>
                <a:latin typeface="Gill Sans"/>
                <a:cs typeface="Gill Sans"/>
              </a:rPr>
              <a:t>le cas échéant, </a:t>
            </a:r>
            <a:r>
              <a:rPr lang="fr-FR" sz="1600" b="1" dirty="0" smtClean="0">
                <a:solidFill>
                  <a:srgbClr val="564B5C"/>
                </a:solidFill>
                <a:latin typeface="Gill Sans"/>
                <a:cs typeface="Gill Sans"/>
              </a:rPr>
              <a:t> les transitions entre les parcs et le tissu urbain mixte </a:t>
            </a:r>
            <a:r>
              <a:rPr lang="fr-FR" sz="1600" dirty="0" smtClean="0">
                <a:solidFill>
                  <a:srgbClr val="564B5C"/>
                </a:solidFill>
                <a:latin typeface="Gill Sans"/>
                <a:cs typeface="Gill Sans"/>
              </a:rPr>
              <a:t>en recherchant une cohérence visuelle qui atténue les ruptures en termes de hauteur/volume de bâti. </a:t>
            </a:r>
          </a:p>
          <a:p>
            <a:pPr marL="742950" lvl="2" indent="-285750" algn="just">
              <a:spcBef>
                <a:spcPts val="600"/>
              </a:spcBef>
              <a:buFont typeface="Lucida Grande"/>
              <a:buChar char="-"/>
            </a:pPr>
            <a:r>
              <a:rPr lang="fr-FR" sz="1600" b="1" dirty="0">
                <a:solidFill>
                  <a:srgbClr val="564B5C"/>
                </a:solidFill>
                <a:latin typeface="Gill Sans"/>
                <a:cs typeface="Gill Sans"/>
              </a:rPr>
              <a:t>P</a:t>
            </a:r>
            <a:r>
              <a:rPr lang="fr-FR" sz="1600" b="1" dirty="0" smtClean="0">
                <a:solidFill>
                  <a:srgbClr val="564B5C"/>
                </a:solidFill>
                <a:latin typeface="Gill Sans"/>
                <a:cs typeface="Gill Sans"/>
              </a:rPr>
              <a:t>romouvoir </a:t>
            </a:r>
            <a:r>
              <a:rPr lang="fr-FR" sz="1600" b="1" dirty="0">
                <a:solidFill>
                  <a:srgbClr val="564B5C"/>
                </a:solidFill>
                <a:latin typeface="Gill Sans"/>
                <a:cs typeface="Gill Sans"/>
              </a:rPr>
              <a:t>les modes d’aménagement durables </a:t>
            </a:r>
            <a:r>
              <a:rPr lang="fr-FR" sz="1600" dirty="0">
                <a:solidFill>
                  <a:srgbClr val="564B5C"/>
                </a:solidFill>
                <a:latin typeface="Gill Sans"/>
                <a:cs typeface="Gill Sans"/>
              </a:rPr>
              <a:t>(énergie, matériaux…</a:t>
            </a:r>
            <a:r>
              <a:rPr lang="fr-FR" sz="1600" dirty="0" smtClean="0">
                <a:solidFill>
                  <a:srgbClr val="564B5C"/>
                </a:solidFill>
                <a:latin typeface="Gill Sans"/>
                <a:cs typeface="Gill Sans"/>
              </a:rPr>
              <a:t>)</a:t>
            </a:r>
            <a:endParaRPr lang="fr-FR" sz="1600" dirty="0">
              <a:solidFill>
                <a:srgbClr val="564B5C"/>
              </a:solidFill>
              <a:latin typeface="Gill Sans"/>
              <a:cs typeface="Gill Sans"/>
            </a:endParaRPr>
          </a:p>
        </p:txBody>
      </p:sp>
      <p:sp>
        <p:nvSpPr>
          <p:cNvPr id="8" name="ZoneTexte 7"/>
          <p:cNvSpPr txBox="1"/>
          <p:nvPr/>
        </p:nvSpPr>
        <p:spPr>
          <a:xfrm>
            <a:off x="93133" y="1018923"/>
            <a:ext cx="1888068" cy="5737475"/>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smtClean="0">
                <a:solidFill>
                  <a:schemeClr val="bg1"/>
                </a:solidFill>
                <a:latin typeface="Gill Sans"/>
                <a:cs typeface="Gill Sans"/>
              </a:rPr>
              <a:t>Au surplus des objectifs du 2.1.1 et du 2.1.3 ci-avant en matière de paysage et de qualité des morphologies urbaines, cet objectif implique de :</a:t>
            </a:r>
          </a:p>
        </p:txBody>
      </p:sp>
    </p:spTree>
    <p:extLst>
      <p:ext uri="{BB962C8B-B14F-4D97-AF65-F5344CB8AC3E}">
        <p14:creationId xmlns:p14="http://schemas.microsoft.com/office/powerpoint/2010/main" val="288664997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Mettre en œuvre une qualité d’aménagement de haut niveau valorisant l’identité des paysages, l’esprit des lieux  </a:t>
            </a:r>
            <a:endParaRPr lang="fr-FR" sz="2200" dirty="0"/>
          </a:p>
        </p:txBody>
      </p:sp>
      <p:sp>
        <p:nvSpPr>
          <p:cNvPr id="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41</a:t>
            </a:fld>
            <a:endParaRPr lang="fr-FR" sz="1000" b="1" dirty="0">
              <a:solidFill>
                <a:schemeClr val="bg1"/>
              </a:solidFill>
            </a:endParaRPr>
          </a:p>
        </p:txBody>
      </p:sp>
      <p:sp>
        <p:nvSpPr>
          <p:cNvPr id="5" name="ZoneTexte 4"/>
          <p:cNvSpPr txBox="1"/>
          <p:nvPr/>
        </p:nvSpPr>
        <p:spPr>
          <a:xfrm>
            <a:off x="1981201" y="1018924"/>
            <a:ext cx="7095065" cy="5737475"/>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smtClean="0">
                <a:solidFill>
                  <a:srgbClr val="564B5C"/>
                </a:solidFill>
                <a:latin typeface="Gill Sans"/>
                <a:cs typeface="Gill Sans"/>
              </a:rPr>
              <a:t>Accompagner la recherche de diversité des formes urbaines d’une qualité urbaine, architecturale et d’aménagement valorisant une identité morphologique locale ;</a:t>
            </a:r>
          </a:p>
          <a:p>
            <a:pPr marL="742950" lvl="2" indent="-285750" algn="just">
              <a:spcBef>
                <a:spcPts val="1200"/>
              </a:spcBef>
              <a:buFont typeface="Lucida Grande"/>
              <a:buChar char="-"/>
            </a:pPr>
            <a:r>
              <a:rPr lang="fr-FR" sz="1600" b="1" dirty="0" smtClean="0">
                <a:solidFill>
                  <a:srgbClr val="564B5C"/>
                </a:solidFill>
                <a:latin typeface="Gill Sans"/>
                <a:cs typeface="Gill Sans"/>
              </a:rPr>
              <a:t>Prendre appui sur les motifs paysagers locaux (alignement d’arbres, bocage, cours d’eau, relief…) </a:t>
            </a:r>
            <a:r>
              <a:rPr lang="fr-FR" sz="1600" dirty="0" smtClean="0">
                <a:solidFill>
                  <a:srgbClr val="564B5C"/>
                </a:solidFill>
                <a:latin typeface="Gill Sans"/>
                <a:cs typeface="Gill Sans"/>
              </a:rPr>
              <a:t>pour </a:t>
            </a:r>
            <a:r>
              <a:rPr lang="fr-FR" sz="1600" dirty="0">
                <a:solidFill>
                  <a:srgbClr val="564B5C"/>
                </a:solidFill>
                <a:latin typeface="Gill Sans"/>
                <a:cs typeface="Gill Sans"/>
              </a:rPr>
              <a:t>mettre en œuvre des modes d’aménagement propres au territoire (urbanisation, installations pour les pratiques touristiques) qui offrent des cadres de vie variés tout en exprimant leur attachement à l’identité </a:t>
            </a:r>
            <a:r>
              <a:rPr lang="fr-FR" sz="1600" dirty="0" smtClean="0">
                <a:solidFill>
                  <a:srgbClr val="564B5C"/>
                </a:solidFill>
                <a:latin typeface="Gill Sans"/>
                <a:cs typeface="Gill Sans"/>
              </a:rPr>
              <a:t>arrageoise. </a:t>
            </a:r>
            <a:endParaRPr lang="fr-FR" sz="1600" b="1" dirty="0" smtClean="0">
              <a:solidFill>
                <a:srgbClr val="564B5C"/>
              </a:solidFill>
              <a:latin typeface="Gill Sans"/>
              <a:cs typeface="Gill Sans"/>
            </a:endParaRPr>
          </a:p>
          <a:p>
            <a:pPr marL="742950" lvl="2" indent="-285750" algn="just">
              <a:spcBef>
                <a:spcPts val="1200"/>
              </a:spcBef>
              <a:buFont typeface="Lucida Grande"/>
              <a:buChar char="-"/>
            </a:pPr>
            <a:r>
              <a:rPr lang="fr-FR" sz="1600" b="1" dirty="0" smtClean="0">
                <a:solidFill>
                  <a:srgbClr val="564B5C"/>
                </a:solidFill>
                <a:latin typeface="Gill Sans"/>
                <a:cs typeface="Gill Sans"/>
              </a:rPr>
              <a:t>Promouvoir une identité architecturale </a:t>
            </a:r>
            <a:r>
              <a:rPr lang="fr-FR" sz="1600" dirty="0" smtClean="0">
                <a:solidFill>
                  <a:srgbClr val="564B5C"/>
                </a:solidFill>
                <a:latin typeface="Gill Sans"/>
                <a:cs typeface="Gill Sans"/>
              </a:rPr>
              <a:t>qui suppose de ne pas importer des modèles urbains uniformes des grandes villes, mais au contraire de valoriser des marqueurs urbains/architecturaux identitaires arrageois s’inspirant ou réinterprétant la tradition ou encore promouvant l’innovation.</a:t>
            </a:r>
          </a:p>
          <a:p>
            <a:pPr marL="742950" lvl="2" indent="-285750" algn="just">
              <a:spcBef>
                <a:spcPts val="1200"/>
              </a:spcBef>
              <a:buFont typeface="Lucida Grande"/>
              <a:buChar char="-"/>
            </a:pPr>
            <a:r>
              <a:rPr lang="fr-FR" sz="1600" b="1" dirty="0" smtClean="0">
                <a:solidFill>
                  <a:srgbClr val="564B5C"/>
                </a:solidFill>
                <a:latin typeface="Gill Sans"/>
                <a:cs typeface="Gill Sans"/>
              </a:rPr>
              <a:t>Favoriser le prolongement de la trame paysagère dans l‘espace </a:t>
            </a:r>
            <a:r>
              <a:rPr lang="fr-FR" sz="1600" b="1" dirty="0" smtClean="0">
                <a:solidFill>
                  <a:srgbClr val="564B5C"/>
                </a:solidFill>
                <a:latin typeface="Gill Sans"/>
                <a:cs typeface="Gill Sans"/>
              </a:rPr>
              <a:t>urbain </a:t>
            </a:r>
            <a:r>
              <a:rPr lang="fr-FR" sz="1600" dirty="0" smtClean="0">
                <a:solidFill>
                  <a:srgbClr val="564B5C"/>
                </a:solidFill>
                <a:latin typeface="Gill Sans"/>
                <a:cs typeface="Gill Sans"/>
              </a:rPr>
              <a:t>(pénétrante verte…)</a:t>
            </a:r>
            <a:r>
              <a:rPr lang="fr-FR" sz="1600" b="1" dirty="0" smtClean="0">
                <a:solidFill>
                  <a:srgbClr val="564B5C"/>
                </a:solidFill>
                <a:latin typeface="Gill Sans"/>
                <a:cs typeface="Gill Sans"/>
              </a:rPr>
              <a:t> </a:t>
            </a:r>
            <a:r>
              <a:rPr lang="fr-FR" sz="1600" b="1" dirty="0" smtClean="0">
                <a:solidFill>
                  <a:srgbClr val="564B5C"/>
                </a:solidFill>
                <a:latin typeface="Gill Sans"/>
                <a:cs typeface="Gill Sans"/>
              </a:rPr>
              <a:t>.</a:t>
            </a:r>
          </a:p>
          <a:p>
            <a:pPr marL="285750" lvl="1" indent="-285750" algn="just">
              <a:spcBef>
                <a:spcPts val="1200"/>
              </a:spcBef>
              <a:buFont typeface="Lucida Grande"/>
              <a:buChar char="-"/>
            </a:pPr>
            <a:endParaRPr lang="fr-FR" sz="1600" b="1" dirty="0">
              <a:solidFill>
                <a:srgbClr val="564B5C"/>
              </a:solidFill>
              <a:latin typeface="Gill Sans"/>
              <a:cs typeface="Gill Sans"/>
            </a:endParaRPr>
          </a:p>
          <a:p>
            <a:pPr marL="742950" lvl="2" indent="-285750" algn="just">
              <a:spcBef>
                <a:spcPts val="1200"/>
              </a:spcBef>
              <a:buFont typeface="Lucida Grande"/>
              <a:buChar char="-"/>
            </a:pPr>
            <a:endParaRPr lang="fr-FR" sz="1600" b="1" dirty="0">
              <a:solidFill>
                <a:srgbClr val="564B5C"/>
              </a:solidFill>
              <a:latin typeface="Gill Sans"/>
              <a:cs typeface="Gill Sans"/>
            </a:endParaRPr>
          </a:p>
          <a:p>
            <a:pPr marL="742950" lvl="2" indent="-285750" algn="just">
              <a:spcBef>
                <a:spcPts val="1200"/>
              </a:spcBef>
              <a:buFont typeface="Lucida Grande"/>
              <a:buChar char="-"/>
            </a:pPr>
            <a:endParaRPr lang="fr-FR" sz="1600" b="1" dirty="0">
              <a:solidFill>
                <a:srgbClr val="564B5C"/>
              </a:solidFill>
              <a:latin typeface="Gill Sans"/>
              <a:cs typeface="Gill Sans"/>
            </a:endParaRPr>
          </a:p>
        </p:txBody>
      </p:sp>
      <p:sp>
        <p:nvSpPr>
          <p:cNvPr id="8" name="ZoneTexte 7"/>
          <p:cNvSpPr txBox="1"/>
          <p:nvPr/>
        </p:nvSpPr>
        <p:spPr>
          <a:xfrm>
            <a:off x="93133" y="1018923"/>
            <a:ext cx="1888068" cy="5737475"/>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smtClean="0">
                <a:solidFill>
                  <a:schemeClr val="bg1"/>
                </a:solidFill>
                <a:latin typeface="Gill Sans"/>
                <a:cs typeface="Gill Sans"/>
              </a:rPr>
              <a:t>Au surplus des objectifs du 2.1.1 et du 2.1.3 ci-avant en matière de paysage et de qualité des morphologies urbaines, cet objectif implique de :</a:t>
            </a:r>
          </a:p>
        </p:txBody>
      </p:sp>
    </p:spTree>
    <p:extLst>
      <p:ext uri="{BB962C8B-B14F-4D97-AF65-F5344CB8AC3E}">
        <p14:creationId xmlns:p14="http://schemas.microsoft.com/office/powerpoint/2010/main" val="338940515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7" name="Image 6"/>
          <p:cNvPicPr>
            <a:picLocks noChangeAspect="1"/>
          </p:cNvPicPr>
          <p:nvPr/>
        </p:nvPicPr>
        <p:blipFill>
          <a:blip r:embed="rId2"/>
          <a:stretch>
            <a:fillRect/>
          </a:stretch>
        </p:blipFill>
        <p:spPr>
          <a:xfrm>
            <a:off x="4241234" y="2848060"/>
            <a:ext cx="6713043" cy="6693024"/>
          </a:xfrm>
          <a:prstGeom prst="rect">
            <a:avLst/>
          </a:prstGeom>
        </p:spPr>
      </p:pic>
      <p:sp>
        <p:nvSpPr>
          <p:cNvPr id="9" name="Titre 1"/>
          <p:cNvSpPr txBox="1">
            <a:spLocks/>
          </p:cNvSpPr>
          <p:nvPr/>
        </p:nvSpPr>
        <p:spPr>
          <a:xfrm>
            <a:off x="432000" y="308201"/>
            <a:ext cx="8280000" cy="3894385"/>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896938" indent="-896938">
              <a:lnSpc>
                <a:spcPts val="3080"/>
              </a:lnSpc>
              <a:spcBef>
                <a:spcPts val="1800"/>
              </a:spcBef>
              <a:tabLst>
                <a:tab pos="896938" algn="l"/>
              </a:tabLst>
            </a:pPr>
            <a:r>
              <a:rPr lang="fr-FR" sz="2800" b="1" dirty="0" smtClean="0">
                <a:latin typeface="Arial Narrow"/>
                <a:cs typeface="Arial Narrow"/>
              </a:rPr>
              <a:t>2.1.4</a:t>
            </a:r>
            <a:r>
              <a:rPr lang="fr-FR" sz="2800" b="1" dirty="0">
                <a:latin typeface="Arial Narrow"/>
                <a:cs typeface="Arial Narrow"/>
              </a:rPr>
              <a:t>	Sceller notre volonté commune </a:t>
            </a:r>
            <a:r>
              <a:rPr lang="fr-FR" sz="2800" b="1" dirty="0">
                <a:solidFill>
                  <a:srgbClr val="95F5ED"/>
                </a:solidFill>
                <a:latin typeface="Arial Narrow"/>
                <a:cs typeface="Arial Narrow"/>
              </a:rPr>
              <a:t>pour mettre en œuvre l’accompagnement et le soutien de toutes les formes d’agricultures 	</a:t>
            </a:r>
            <a:br>
              <a:rPr lang="fr-FR" sz="2800" b="1" dirty="0">
                <a:solidFill>
                  <a:srgbClr val="95F5ED"/>
                </a:solidFill>
                <a:latin typeface="Arial Narrow"/>
                <a:cs typeface="Arial Narrow"/>
              </a:rPr>
            </a:br>
            <a:endParaRPr lang="fr-FR" sz="2800" b="1" dirty="0">
              <a:solidFill>
                <a:srgbClr val="95F5ED"/>
              </a:solidFill>
              <a:latin typeface="Arial Narrow"/>
              <a:cs typeface="Arial Narrow"/>
            </a:endParaRPr>
          </a:p>
          <a:p>
            <a:pPr marL="896938" indent="-896938">
              <a:lnSpc>
                <a:spcPts val="3080"/>
              </a:lnSpc>
              <a:spcBef>
                <a:spcPts val="1800"/>
              </a:spcBef>
              <a:tabLst>
                <a:tab pos="896938" algn="l"/>
              </a:tabLst>
            </a:pPr>
            <a:endParaRPr lang="fr-FR" sz="2800" b="1" dirty="0" smtClean="0">
              <a:solidFill>
                <a:srgbClr val="95F5ED"/>
              </a:solidFill>
              <a:latin typeface="Arial Narrow"/>
              <a:cs typeface="Arial Narrow"/>
            </a:endParaRPr>
          </a:p>
        </p:txBody>
      </p:sp>
      <p:sp>
        <p:nvSpPr>
          <p:cNvPr id="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42</a:t>
            </a:fld>
            <a:endParaRPr lang="fr-FR" sz="1000" b="1" dirty="0">
              <a:solidFill>
                <a:schemeClr val="bg1"/>
              </a:solidFill>
            </a:endParaRPr>
          </a:p>
        </p:txBody>
      </p:sp>
    </p:spTree>
    <p:extLst>
      <p:ext uri="{BB962C8B-B14F-4D97-AF65-F5344CB8AC3E}">
        <p14:creationId xmlns:p14="http://schemas.microsoft.com/office/powerpoint/2010/main" val="2270171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Valoriser l’espace agricole</a:t>
            </a:r>
            <a:endParaRPr lang="fr-FR" sz="2200" dirty="0"/>
          </a:p>
        </p:txBody>
      </p:sp>
      <p:sp>
        <p:nvSpPr>
          <p:cNvPr id="7" name="ZoneTexte 6"/>
          <p:cNvSpPr txBox="1"/>
          <p:nvPr/>
        </p:nvSpPr>
        <p:spPr>
          <a:xfrm>
            <a:off x="93132" y="1018924"/>
            <a:ext cx="3098801" cy="1140076"/>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smtClean="0">
                <a:solidFill>
                  <a:schemeClr val="bg1"/>
                </a:solidFill>
                <a:latin typeface="Gill Sans"/>
                <a:cs typeface="Gill Sans"/>
              </a:rPr>
              <a:t>Lutter contre l’étalement urbain et réduire la consommation d’espace</a:t>
            </a:r>
          </a:p>
        </p:txBody>
      </p:sp>
      <p:sp>
        <p:nvSpPr>
          <p:cNvPr id="9" name="ZoneTexte 8"/>
          <p:cNvSpPr txBox="1"/>
          <p:nvPr/>
        </p:nvSpPr>
        <p:spPr>
          <a:xfrm>
            <a:off x="3191933" y="1018924"/>
            <a:ext cx="5884333" cy="5737475"/>
          </a:xfrm>
          <a:prstGeom prst="rect">
            <a:avLst/>
          </a:prstGeom>
          <a:noFill/>
          <a:ln>
            <a:noFill/>
          </a:ln>
        </p:spPr>
        <p:txBody>
          <a:bodyPr wrap="square" rtlCol="0">
            <a:noAutofit/>
          </a:bodyPr>
          <a:lstStyle/>
          <a:p>
            <a:pPr marL="0" lvl="1" algn="just">
              <a:spcBef>
                <a:spcPts val="1200"/>
              </a:spcBef>
            </a:pPr>
            <a:r>
              <a:rPr lang="fr-FR" sz="1600" b="1" dirty="0" smtClean="0">
                <a:solidFill>
                  <a:srgbClr val="564B5C"/>
                </a:solidFill>
                <a:latin typeface="Gill Sans"/>
                <a:cs typeface="Gill Sans"/>
              </a:rPr>
              <a:t>Objectifs à horizon </a:t>
            </a:r>
            <a:r>
              <a:rPr lang="fr-FR" sz="1600" b="1" dirty="0" smtClean="0">
                <a:solidFill>
                  <a:srgbClr val="D64C28"/>
                </a:solidFill>
                <a:latin typeface="Gill Sans"/>
                <a:cs typeface="Gill Sans"/>
              </a:rPr>
              <a:t>20 ans :</a:t>
            </a:r>
          </a:p>
          <a:p>
            <a:pPr marL="285750" lvl="1" indent="-285750" algn="just">
              <a:spcBef>
                <a:spcPts val="1200"/>
              </a:spcBef>
              <a:buFont typeface="Lucida Grande"/>
              <a:buChar char="-"/>
            </a:pPr>
            <a:r>
              <a:rPr lang="fr-FR" sz="1500" b="1" dirty="0" smtClean="0">
                <a:solidFill>
                  <a:srgbClr val="564B5C"/>
                </a:solidFill>
                <a:latin typeface="Gill Sans"/>
                <a:cs typeface="Gill Sans"/>
              </a:rPr>
              <a:t>Réaliser au moins environ 49% des objectifs de nouveaux logements dans l’enveloppe urbaine (soit autour de 10 000 logements), c’est à dire sans consommer d’espace agricole </a:t>
            </a:r>
            <a:r>
              <a:rPr lang="fr-FR" sz="1500" dirty="0" smtClean="0">
                <a:solidFill>
                  <a:srgbClr val="564B5C"/>
                </a:solidFill>
                <a:latin typeface="Gill Sans"/>
                <a:cs typeface="Gill Sans"/>
              </a:rPr>
              <a:t>(dents creuses, renouvellement urbain, division,…)</a:t>
            </a:r>
          </a:p>
          <a:p>
            <a:pPr marL="285750" lvl="1" indent="-285750" algn="just">
              <a:spcBef>
                <a:spcPts val="1200"/>
              </a:spcBef>
              <a:buFont typeface="Lucida Grande"/>
              <a:buChar char="-"/>
            </a:pPr>
            <a:r>
              <a:rPr lang="fr-FR" sz="1500" b="1" dirty="0">
                <a:solidFill>
                  <a:srgbClr val="564B5C"/>
                </a:solidFill>
                <a:latin typeface="Gill Sans"/>
                <a:cs typeface="Gill Sans"/>
              </a:rPr>
              <a:t>Ne </a:t>
            </a:r>
            <a:r>
              <a:rPr lang="fr-FR" sz="1500" b="1" dirty="0" smtClean="0">
                <a:solidFill>
                  <a:srgbClr val="564B5C"/>
                </a:solidFill>
                <a:latin typeface="Gill Sans"/>
                <a:cs typeface="Gill Sans"/>
              </a:rPr>
              <a:t>pas consommer plus d’environ 540 ha en extension pour le développement résidentiel, </a:t>
            </a:r>
            <a:r>
              <a:rPr lang="fr-FR" sz="1500" dirty="0" smtClean="0">
                <a:solidFill>
                  <a:srgbClr val="564B5C"/>
                </a:solidFill>
                <a:latin typeface="Gill Sans"/>
                <a:cs typeface="Gill Sans"/>
              </a:rPr>
              <a:t>soit une </a:t>
            </a:r>
            <a:r>
              <a:rPr lang="fr-FR" sz="1500" dirty="0">
                <a:solidFill>
                  <a:srgbClr val="564B5C"/>
                </a:solidFill>
                <a:latin typeface="Gill Sans"/>
                <a:cs typeface="Gill Sans"/>
              </a:rPr>
              <a:t>baisse </a:t>
            </a:r>
            <a:r>
              <a:rPr lang="fr-FR" sz="1500" dirty="0" smtClean="0">
                <a:solidFill>
                  <a:srgbClr val="564B5C"/>
                </a:solidFill>
                <a:latin typeface="Gill Sans"/>
                <a:cs typeface="Gill Sans"/>
              </a:rPr>
              <a:t>d’environ 49/50% </a:t>
            </a:r>
            <a:r>
              <a:rPr lang="fr-FR" sz="1500" dirty="0">
                <a:solidFill>
                  <a:srgbClr val="564B5C"/>
                </a:solidFill>
                <a:latin typeface="Gill Sans"/>
                <a:cs typeface="Gill Sans"/>
              </a:rPr>
              <a:t>du rythme de consommation d’espace observé entre 2004 et </a:t>
            </a:r>
            <a:r>
              <a:rPr lang="fr-FR" sz="1500" dirty="0" smtClean="0">
                <a:solidFill>
                  <a:srgbClr val="564B5C"/>
                </a:solidFill>
                <a:latin typeface="Gill Sans"/>
                <a:cs typeface="Gill Sans"/>
              </a:rPr>
              <a:t>2013 (538 ha en </a:t>
            </a:r>
            <a:r>
              <a:rPr lang="fr-FR" sz="1500" dirty="0" smtClean="0">
                <a:solidFill>
                  <a:srgbClr val="D64C28"/>
                </a:solidFill>
                <a:latin typeface="Gill Sans"/>
                <a:cs typeface="Gill Sans"/>
              </a:rPr>
              <a:t>10 ans</a:t>
            </a:r>
            <a:r>
              <a:rPr lang="fr-FR" sz="1500" dirty="0" smtClean="0">
                <a:solidFill>
                  <a:srgbClr val="564B5C"/>
                </a:solidFill>
                <a:latin typeface="Gill Sans"/>
                <a:cs typeface="Gill Sans"/>
              </a:rPr>
              <a:t>). </a:t>
            </a:r>
            <a:endParaRPr lang="fr-FR" sz="1500" dirty="0">
              <a:solidFill>
                <a:srgbClr val="564B5C"/>
              </a:solidFill>
              <a:latin typeface="Gill Sans"/>
              <a:cs typeface="Gill Sans"/>
            </a:endParaRPr>
          </a:p>
          <a:p>
            <a:pPr marL="285750" lvl="1" indent="-285750" algn="just">
              <a:spcBef>
                <a:spcPts val="1200"/>
              </a:spcBef>
              <a:buFont typeface="Lucida Grande"/>
              <a:buChar char="-"/>
            </a:pPr>
            <a:r>
              <a:rPr lang="fr-FR" sz="1500" b="1" dirty="0" smtClean="0">
                <a:solidFill>
                  <a:srgbClr val="564B5C"/>
                </a:solidFill>
                <a:latin typeface="Gill Sans"/>
                <a:cs typeface="Gill Sans"/>
              </a:rPr>
              <a:t>Ne pas consommer plus d’environ 440 ha en extension pour </a:t>
            </a:r>
            <a:r>
              <a:rPr lang="fr-FR" sz="1500" b="1" dirty="0">
                <a:solidFill>
                  <a:srgbClr val="564B5C"/>
                </a:solidFill>
                <a:latin typeface="Gill Sans"/>
                <a:cs typeface="Gill Sans"/>
              </a:rPr>
              <a:t>le développement </a:t>
            </a:r>
            <a:r>
              <a:rPr lang="fr-FR" sz="1500" b="1" dirty="0" smtClean="0">
                <a:solidFill>
                  <a:srgbClr val="564B5C"/>
                </a:solidFill>
                <a:latin typeface="Gill Sans"/>
                <a:cs typeface="Gill Sans"/>
              </a:rPr>
              <a:t>économique, </a:t>
            </a:r>
            <a:r>
              <a:rPr lang="fr-FR" sz="1500" dirty="0">
                <a:solidFill>
                  <a:srgbClr val="564B5C"/>
                </a:solidFill>
                <a:latin typeface="Gill Sans"/>
                <a:cs typeface="Gill Sans"/>
              </a:rPr>
              <a:t>soit une baisse </a:t>
            </a:r>
            <a:r>
              <a:rPr lang="fr-FR" sz="1500" dirty="0" smtClean="0">
                <a:solidFill>
                  <a:srgbClr val="564B5C"/>
                </a:solidFill>
                <a:latin typeface="Gill Sans"/>
                <a:cs typeface="Gill Sans"/>
              </a:rPr>
              <a:t>d’environ 2% </a:t>
            </a:r>
            <a:r>
              <a:rPr lang="fr-FR" sz="1500" dirty="0">
                <a:solidFill>
                  <a:srgbClr val="564B5C"/>
                </a:solidFill>
                <a:latin typeface="Gill Sans"/>
                <a:cs typeface="Gill Sans"/>
              </a:rPr>
              <a:t>du rythme de consommation d’espace observé entre 2004 et </a:t>
            </a:r>
            <a:r>
              <a:rPr lang="fr-FR" sz="1500" dirty="0" smtClean="0">
                <a:solidFill>
                  <a:srgbClr val="564B5C"/>
                </a:solidFill>
                <a:latin typeface="Gill Sans"/>
                <a:cs typeface="Gill Sans"/>
              </a:rPr>
              <a:t>2013 (225 ha </a:t>
            </a:r>
            <a:r>
              <a:rPr lang="fr-FR" sz="1500" dirty="0">
                <a:solidFill>
                  <a:srgbClr val="564B5C"/>
                </a:solidFill>
                <a:latin typeface="Gill Sans"/>
                <a:cs typeface="Gill Sans"/>
              </a:rPr>
              <a:t>en </a:t>
            </a:r>
            <a:r>
              <a:rPr lang="fr-FR" sz="1500" dirty="0">
                <a:solidFill>
                  <a:srgbClr val="D64C28"/>
                </a:solidFill>
                <a:latin typeface="Gill Sans"/>
                <a:cs typeface="Gill Sans"/>
              </a:rPr>
              <a:t>10 ans</a:t>
            </a:r>
            <a:r>
              <a:rPr lang="fr-FR" sz="1500" dirty="0" smtClean="0">
                <a:solidFill>
                  <a:srgbClr val="564B5C"/>
                </a:solidFill>
                <a:latin typeface="Gill Sans"/>
                <a:cs typeface="Gill Sans"/>
              </a:rPr>
              <a:t>), mais qui comprend 5 ans de </a:t>
            </a:r>
            <a:r>
              <a:rPr lang="fr-FR" sz="1500" dirty="0" smtClean="0">
                <a:solidFill>
                  <a:srgbClr val="564B5C"/>
                </a:solidFill>
                <a:latin typeface="Gill Sans"/>
                <a:cs typeface="Gill Sans"/>
              </a:rPr>
              <a:t>crise.</a:t>
            </a:r>
            <a:endParaRPr lang="fr-FR" sz="1500" dirty="0" smtClean="0">
              <a:solidFill>
                <a:srgbClr val="564B5C"/>
              </a:solidFill>
              <a:latin typeface="Gill Sans"/>
              <a:cs typeface="Gill Sans"/>
            </a:endParaRPr>
          </a:p>
          <a:p>
            <a:pPr marL="285750" lvl="1" indent="-285750" algn="just">
              <a:spcBef>
                <a:spcPts val="1200"/>
              </a:spcBef>
              <a:buFont typeface="Lucida Grande"/>
              <a:buChar char="-"/>
            </a:pPr>
            <a:r>
              <a:rPr lang="fr-FR" sz="1500" b="1" dirty="0" smtClean="0">
                <a:solidFill>
                  <a:srgbClr val="564B5C"/>
                </a:solidFill>
                <a:latin typeface="Gill Sans"/>
                <a:cs typeface="Gill Sans"/>
              </a:rPr>
              <a:t>Au total, avec au maximum 980 ha en </a:t>
            </a:r>
            <a:r>
              <a:rPr lang="fr-FR" sz="1500" b="1" dirty="0" smtClean="0">
                <a:solidFill>
                  <a:srgbClr val="D64C28"/>
                </a:solidFill>
                <a:latin typeface="Gill Sans"/>
                <a:cs typeface="Gill Sans"/>
              </a:rPr>
              <a:t>20 ans</a:t>
            </a:r>
            <a:r>
              <a:rPr lang="fr-FR" sz="1500" b="1" dirty="0" smtClean="0">
                <a:solidFill>
                  <a:srgbClr val="564B5C"/>
                </a:solidFill>
                <a:latin typeface="Gill Sans"/>
                <a:cs typeface="Gill Sans"/>
              </a:rPr>
              <a:t>, la consommation d’espace du SCOT réduit d’environ 35/36% le rythme de consommation observé </a:t>
            </a:r>
            <a:r>
              <a:rPr lang="fr-FR" sz="1500" b="1" dirty="0">
                <a:solidFill>
                  <a:srgbClr val="564B5C"/>
                </a:solidFill>
                <a:latin typeface="Gill Sans"/>
                <a:cs typeface="Gill Sans"/>
              </a:rPr>
              <a:t>entre 2004 et </a:t>
            </a:r>
            <a:r>
              <a:rPr lang="fr-FR" sz="1500" b="1" dirty="0" smtClean="0">
                <a:solidFill>
                  <a:srgbClr val="564B5C"/>
                </a:solidFill>
                <a:latin typeface="Gill Sans"/>
                <a:cs typeface="Gill Sans"/>
              </a:rPr>
              <a:t>2013 ( 763 ha en </a:t>
            </a:r>
            <a:r>
              <a:rPr lang="fr-FR" sz="1600" b="1" dirty="0" smtClean="0">
                <a:solidFill>
                  <a:srgbClr val="D64C28"/>
                </a:solidFill>
                <a:latin typeface="Gill Sans"/>
                <a:cs typeface="Gill Sans"/>
              </a:rPr>
              <a:t>10 ans</a:t>
            </a:r>
            <a:r>
              <a:rPr lang="fr-FR" sz="1500" b="1" dirty="0" smtClean="0">
                <a:solidFill>
                  <a:srgbClr val="564B5C"/>
                </a:solidFill>
                <a:latin typeface="Gill Sans"/>
                <a:cs typeface="Gill Sans"/>
              </a:rPr>
              <a:t>).</a:t>
            </a:r>
          </a:p>
          <a:p>
            <a:pPr marL="0" lvl="1" algn="just">
              <a:spcBef>
                <a:spcPts val="1200"/>
              </a:spcBef>
            </a:pPr>
            <a:r>
              <a:rPr lang="fr-FR" sz="1200" dirty="0" smtClean="0">
                <a:solidFill>
                  <a:srgbClr val="564B5C"/>
                </a:solidFill>
                <a:latin typeface="Gill Sans"/>
                <a:cs typeface="Gill Sans"/>
              </a:rPr>
              <a:t>Les surfaces maximales à 20 ans exprimées ici s’entendent VRD </a:t>
            </a:r>
            <a:r>
              <a:rPr lang="fr-FR" sz="1200" dirty="0">
                <a:solidFill>
                  <a:srgbClr val="564B5C"/>
                </a:solidFill>
                <a:latin typeface="Gill Sans"/>
                <a:cs typeface="Gill Sans"/>
              </a:rPr>
              <a:t>et équipements inclus, mais hors grandes infrastructures et équipements supra-</a:t>
            </a:r>
            <a:r>
              <a:rPr lang="fr-FR" sz="1200" dirty="0" smtClean="0">
                <a:solidFill>
                  <a:srgbClr val="564B5C"/>
                </a:solidFill>
                <a:latin typeface="Gill Sans"/>
                <a:cs typeface="Gill Sans"/>
              </a:rPr>
              <a:t>SCOT</a:t>
            </a:r>
            <a:endParaRPr lang="fr-FR" sz="1200" i="1" dirty="0">
              <a:solidFill>
                <a:srgbClr val="195D72"/>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43</a:t>
            </a:fld>
            <a:endParaRPr lang="fr-FR" sz="1000" b="1" dirty="0">
              <a:solidFill>
                <a:schemeClr val="bg1"/>
              </a:solidFill>
            </a:endParaRPr>
          </a:p>
        </p:txBody>
      </p:sp>
      <p:sp>
        <p:nvSpPr>
          <p:cNvPr id="6" name="ZoneTexte 5"/>
          <p:cNvSpPr txBox="1"/>
          <p:nvPr/>
        </p:nvSpPr>
        <p:spPr>
          <a:xfrm>
            <a:off x="93132" y="3098800"/>
            <a:ext cx="3098801" cy="3530600"/>
          </a:xfrm>
          <a:prstGeom prst="rect">
            <a:avLst/>
          </a:prstGeom>
          <a:solidFill>
            <a:srgbClr val="8AB19C"/>
          </a:solidFill>
        </p:spPr>
        <p:txBody>
          <a:bodyPr wrap="square" rtlCol="0">
            <a:noAutofit/>
          </a:bodyPr>
          <a:lstStyle/>
          <a:p>
            <a:pPr>
              <a:spcBef>
                <a:spcPts val="600"/>
              </a:spcBef>
            </a:pPr>
            <a:r>
              <a:rPr lang="fr-FR" sz="2000" dirty="0" smtClean="0">
                <a:solidFill>
                  <a:schemeClr val="bg1"/>
                </a:solidFill>
                <a:latin typeface="Gill Sans"/>
                <a:cs typeface="Gill Sans"/>
              </a:rPr>
              <a:t>L’armature urbaine renforçant le </a:t>
            </a:r>
            <a:r>
              <a:rPr lang="fr-FR" sz="2000" dirty="0" smtClean="0">
                <a:solidFill>
                  <a:schemeClr val="bg1"/>
                </a:solidFill>
                <a:latin typeface="Gill Sans"/>
                <a:cs typeface="Gill Sans"/>
              </a:rPr>
              <a:t>poids </a:t>
            </a:r>
            <a:r>
              <a:rPr lang="fr-FR" sz="2000" dirty="0" smtClean="0">
                <a:solidFill>
                  <a:schemeClr val="bg1"/>
                </a:solidFill>
                <a:latin typeface="Gill Sans"/>
                <a:cs typeface="Gill Sans"/>
              </a:rPr>
              <a:t>des pôles urbains à l’échelle du SCOT, pour </a:t>
            </a:r>
            <a:r>
              <a:rPr lang="fr-FR" sz="2000" dirty="0">
                <a:solidFill>
                  <a:schemeClr val="bg1"/>
                </a:solidFill>
                <a:latin typeface="Gill Sans"/>
                <a:cs typeface="Gill Sans"/>
              </a:rPr>
              <a:t>développement plus compact </a:t>
            </a:r>
            <a:endParaRPr lang="fr-FR" sz="2000" dirty="0" smtClean="0">
              <a:solidFill>
                <a:schemeClr val="bg1"/>
              </a:solidFill>
              <a:latin typeface="Gill Sans"/>
              <a:cs typeface="Gill Sans"/>
            </a:endParaRPr>
          </a:p>
        </p:txBody>
      </p:sp>
      <p:pic>
        <p:nvPicPr>
          <p:cNvPr id="2" name="Image 1"/>
          <p:cNvPicPr>
            <a:picLocks noChangeAspect="1"/>
          </p:cNvPicPr>
          <p:nvPr/>
        </p:nvPicPr>
        <p:blipFill>
          <a:blip r:embed="rId2"/>
          <a:stretch>
            <a:fillRect/>
          </a:stretch>
        </p:blipFill>
        <p:spPr>
          <a:xfrm>
            <a:off x="203200" y="4775200"/>
            <a:ext cx="2826100" cy="1765300"/>
          </a:xfrm>
          <a:prstGeom prst="rect">
            <a:avLst/>
          </a:prstGeom>
          <a:solidFill>
            <a:schemeClr val="bg1"/>
          </a:solidFill>
        </p:spPr>
      </p:pic>
    </p:spTree>
    <p:extLst>
      <p:ext uri="{BB962C8B-B14F-4D97-AF65-F5344CB8AC3E}">
        <p14:creationId xmlns:p14="http://schemas.microsoft.com/office/powerpoint/2010/main" val="308290928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Valoriser l’espace agricole</a:t>
            </a:r>
            <a:endParaRPr lang="fr-FR" sz="2200" dirty="0"/>
          </a:p>
        </p:txBody>
      </p:sp>
      <p:sp>
        <p:nvSpPr>
          <p:cNvPr id="9" name="ZoneTexte 8"/>
          <p:cNvSpPr txBox="1"/>
          <p:nvPr/>
        </p:nvSpPr>
        <p:spPr>
          <a:xfrm>
            <a:off x="2413001" y="1018924"/>
            <a:ext cx="6663265" cy="5737475"/>
          </a:xfrm>
          <a:prstGeom prst="rect">
            <a:avLst/>
          </a:prstGeom>
          <a:noFill/>
          <a:ln>
            <a:noFill/>
          </a:ln>
        </p:spPr>
        <p:txBody>
          <a:bodyPr wrap="square" rtlCol="0">
            <a:noAutofit/>
          </a:bodyPr>
          <a:lstStyle/>
          <a:p>
            <a:pPr marL="285750" lvl="1" indent="-285750" algn="just">
              <a:spcBef>
                <a:spcPts val="1200"/>
              </a:spcBef>
              <a:buFont typeface="Lucida Grande"/>
              <a:buChar char="-"/>
            </a:pPr>
            <a:r>
              <a:rPr lang="fr-FR" sz="1600" b="1" dirty="0" smtClean="0">
                <a:solidFill>
                  <a:srgbClr val="564B5C"/>
                </a:solidFill>
                <a:latin typeface="Gill Sans"/>
                <a:cs typeface="Gill Sans"/>
              </a:rPr>
              <a:t>Mettre </a:t>
            </a:r>
            <a:r>
              <a:rPr lang="fr-FR" sz="1600" b="1" dirty="0">
                <a:solidFill>
                  <a:srgbClr val="564B5C"/>
                </a:solidFill>
                <a:latin typeface="Gill Sans"/>
                <a:cs typeface="Gill Sans"/>
              </a:rPr>
              <a:t>en œuvre l’agilité foncière pour les projets </a:t>
            </a:r>
            <a:r>
              <a:rPr lang="fr-FR" sz="1600" b="1" dirty="0" smtClean="0">
                <a:solidFill>
                  <a:srgbClr val="564B5C"/>
                </a:solidFill>
                <a:latin typeface="Gill Sans"/>
                <a:cs typeface="Gill Sans"/>
              </a:rPr>
              <a:t>économiques </a:t>
            </a:r>
            <a:r>
              <a:rPr lang="fr-FR" sz="1600" dirty="0">
                <a:solidFill>
                  <a:srgbClr val="564B5C"/>
                </a:solidFill>
                <a:latin typeface="Gill Sans"/>
                <a:cs typeface="Gill Sans"/>
              </a:rPr>
              <a:t>(ne consommer que l’espace dont on a besoin</a:t>
            </a:r>
            <a:r>
              <a:rPr lang="fr-FR" sz="1600" dirty="0" smtClean="0">
                <a:solidFill>
                  <a:srgbClr val="564B5C"/>
                </a:solidFill>
                <a:latin typeface="Gill Sans"/>
                <a:cs typeface="Gill Sans"/>
              </a:rPr>
              <a:t>).</a:t>
            </a:r>
            <a:endParaRPr lang="fr-FR" sz="1600" dirty="0">
              <a:solidFill>
                <a:srgbClr val="564B5C"/>
              </a:solidFill>
              <a:latin typeface="Gill Sans"/>
              <a:cs typeface="Gill Sans"/>
            </a:endParaRPr>
          </a:p>
          <a:p>
            <a:pPr marL="285750" lvl="1" indent="-285750" algn="just">
              <a:spcBef>
                <a:spcPts val="1200"/>
              </a:spcBef>
              <a:buFont typeface="Lucida Grande"/>
              <a:buChar char="-"/>
            </a:pPr>
            <a:r>
              <a:rPr lang="fr-FR" sz="1600" b="1" dirty="0">
                <a:solidFill>
                  <a:srgbClr val="564B5C"/>
                </a:solidFill>
                <a:latin typeface="Gill Sans"/>
                <a:cs typeface="Gill Sans"/>
              </a:rPr>
              <a:t>Poursuivre </a:t>
            </a:r>
            <a:r>
              <a:rPr lang="fr-FR" sz="1600" b="1" dirty="0" smtClean="0">
                <a:solidFill>
                  <a:srgbClr val="564B5C"/>
                </a:solidFill>
                <a:latin typeface="Gill Sans"/>
                <a:cs typeface="Gill Sans"/>
              </a:rPr>
              <a:t>et renforcer la </a:t>
            </a:r>
            <a:r>
              <a:rPr lang="fr-FR" sz="1600" b="1" dirty="0">
                <a:solidFill>
                  <a:srgbClr val="564B5C"/>
                </a:solidFill>
                <a:latin typeface="Gill Sans"/>
                <a:cs typeface="Gill Sans"/>
              </a:rPr>
              <a:t>mise en œuvre d’une politique foncière active </a:t>
            </a:r>
            <a:r>
              <a:rPr lang="fr-FR" sz="1600" dirty="0">
                <a:solidFill>
                  <a:srgbClr val="564B5C"/>
                </a:solidFill>
                <a:latin typeface="Gill Sans"/>
                <a:cs typeface="Gill Sans"/>
              </a:rPr>
              <a:t>visant à réduire/compenser les </a:t>
            </a:r>
            <a:r>
              <a:rPr lang="fr-FR" sz="1600" dirty="0" smtClean="0">
                <a:solidFill>
                  <a:srgbClr val="564B5C"/>
                </a:solidFill>
                <a:latin typeface="Gill Sans"/>
                <a:cs typeface="Gill Sans"/>
              </a:rPr>
              <a:t>impacts des projets structurants d’envergure </a:t>
            </a:r>
            <a:r>
              <a:rPr lang="fr-FR" sz="1600" dirty="0">
                <a:solidFill>
                  <a:srgbClr val="564B5C"/>
                </a:solidFill>
                <a:latin typeface="Gill Sans"/>
                <a:cs typeface="Gill Sans"/>
              </a:rPr>
              <a:t>SCOT sur les activités agricoles et à accompagner les exploitations dans la réponse à leurs besoins fonctionnels (accessibilité aux terres, mobilités agricoles, site de transformation et expérimentation…</a:t>
            </a:r>
            <a:r>
              <a:rPr lang="fr-FR" sz="1600" dirty="0" smtClean="0">
                <a:solidFill>
                  <a:srgbClr val="564B5C"/>
                </a:solidFill>
                <a:latin typeface="Gill Sans"/>
                <a:cs typeface="Gill Sans"/>
              </a:rPr>
              <a:t>) :</a:t>
            </a:r>
          </a:p>
          <a:p>
            <a:pPr marL="742950" lvl="2" indent="-285750" algn="just">
              <a:spcBef>
                <a:spcPts val="1200"/>
              </a:spcBef>
              <a:buFont typeface="Lucida Grande"/>
              <a:buChar char="-"/>
            </a:pPr>
            <a:r>
              <a:rPr lang="fr-FR" sz="1600" b="1" dirty="0" smtClean="0">
                <a:solidFill>
                  <a:srgbClr val="564B5C"/>
                </a:solidFill>
                <a:latin typeface="Gill Sans"/>
                <a:cs typeface="Gill Sans"/>
              </a:rPr>
              <a:t>La CUA, la CCSA et la CCCA s’engagent à mettre en place avec les agriculteurs :</a:t>
            </a:r>
          </a:p>
          <a:p>
            <a:pPr marL="1200150" lvl="3" indent="-285750" algn="just">
              <a:spcBef>
                <a:spcPts val="1200"/>
              </a:spcBef>
              <a:buFont typeface="Lucida Grande"/>
              <a:buChar char="-"/>
            </a:pPr>
            <a:r>
              <a:rPr lang="fr-FR" sz="1600" b="1" dirty="0" smtClean="0">
                <a:solidFill>
                  <a:srgbClr val="564B5C"/>
                </a:solidFill>
                <a:latin typeface="Gill Sans"/>
                <a:cs typeface="Gill Sans"/>
              </a:rPr>
              <a:t>Des dispositifs pour le suivi précis de la consommation d’espace et pour l’organisation de </a:t>
            </a:r>
            <a:r>
              <a:rPr lang="fr-FR" sz="1600" b="1" dirty="0" smtClean="0">
                <a:solidFill>
                  <a:srgbClr val="564B5C"/>
                </a:solidFill>
                <a:latin typeface="Gill Sans"/>
                <a:cs typeface="Gill Sans"/>
              </a:rPr>
              <a:t>compensations de </a:t>
            </a:r>
            <a:r>
              <a:rPr lang="fr-FR" sz="1600" b="1" dirty="0" smtClean="0">
                <a:solidFill>
                  <a:srgbClr val="564B5C"/>
                </a:solidFill>
                <a:latin typeface="Gill Sans"/>
                <a:cs typeface="Gill Sans"/>
              </a:rPr>
              <a:t>terres agricoles </a:t>
            </a:r>
            <a:r>
              <a:rPr lang="fr-FR" sz="1600" dirty="0" smtClean="0">
                <a:solidFill>
                  <a:srgbClr val="564B5C"/>
                </a:solidFill>
                <a:latin typeface="Gill Sans"/>
                <a:cs typeface="Gill Sans"/>
              </a:rPr>
              <a:t>(impliquant l’organisation de réserves foncières, le cas échéant) ;</a:t>
            </a:r>
          </a:p>
          <a:p>
            <a:pPr marL="1200150" lvl="3" indent="-285750" algn="just">
              <a:spcBef>
                <a:spcPts val="1200"/>
              </a:spcBef>
              <a:buFont typeface="Lucida Grande"/>
              <a:buChar char="-"/>
            </a:pPr>
            <a:r>
              <a:rPr lang="fr-FR" sz="1600" b="1" dirty="0" smtClean="0">
                <a:solidFill>
                  <a:srgbClr val="564B5C"/>
                </a:solidFill>
                <a:latin typeface="Gill Sans"/>
                <a:cs typeface="Gill Sans"/>
              </a:rPr>
              <a:t>Un outil de gouvernance à l’échelle de l’Arrageois </a:t>
            </a:r>
            <a:r>
              <a:rPr lang="fr-FR" sz="1600" dirty="0" smtClean="0">
                <a:solidFill>
                  <a:srgbClr val="564B5C"/>
                </a:solidFill>
                <a:latin typeface="Gill Sans"/>
                <a:cs typeface="Gill Sans"/>
              </a:rPr>
              <a:t>facilitant la mise en œuvre de ces dispositifs et permettant ainsi de mieux associer les acteurs de l’agriculture et collectivités dans le cadre d’une stratégie foncière de long terme et d’une lisibilité accrue pour les agriculteurs. </a:t>
            </a: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44</a:t>
            </a:fld>
            <a:endParaRPr lang="fr-FR" sz="1000" b="1" dirty="0">
              <a:solidFill>
                <a:schemeClr val="bg1"/>
              </a:solidFill>
            </a:endParaRPr>
          </a:p>
        </p:txBody>
      </p:sp>
      <p:sp>
        <p:nvSpPr>
          <p:cNvPr id="6" name="ZoneTexte 5"/>
          <p:cNvSpPr txBox="1"/>
          <p:nvPr/>
        </p:nvSpPr>
        <p:spPr>
          <a:xfrm>
            <a:off x="93132" y="1018923"/>
            <a:ext cx="2319869" cy="5737475"/>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smtClean="0">
                <a:solidFill>
                  <a:schemeClr val="bg1"/>
                </a:solidFill>
                <a:latin typeface="Gill Sans"/>
                <a:cs typeface="Gill Sans"/>
              </a:rPr>
              <a:t>Donner de la lisibilité aux agriculteurs du point de vue foncier pour la gestion patrimoniale et économique de leurs exploitations</a:t>
            </a:r>
          </a:p>
          <a:p>
            <a:pPr marL="285750" indent="-285750">
              <a:spcBef>
                <a:spcPts val="600"/>
              </a:spcBef>
              <a:buFont typeface="Arial"/>
              <a:buChar char="•"/>
            </a:pPr>
            <a:r>
              <a:rPr lang="fr-FR" sz="2000" dirty="0" smtClean="0">
                <a:solidFill>
                  <a:schemeClr val="bg1"/>
                </a:solidFill>
                <a:latin typeface="Gill Sans"/>
                <a:cs typeface="Gill Sans"/>
              </a:rPr>
              <a:t>Accompagner les exploitations dans la réponse à leurs besoins fonctionnels et dans la gestion des impacts liés à l’urbanisation</a:t>
            </a:r>
          </a:p>
        </p:txBody>
      </p:sp>
    </p:spTree>
    <p:extLst>
      <p:ext uri="{BB962C8B-B14F-4D97-AF65-F5344CB8AC3E}">
        <p14:creationId xmlns:p14="http://schemas.microsoft.com/office/powerpoint/2010/main" val="1072943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30843"/>
          </a:xfrm>
          <a:prstGeom prst="rect">
            <a:avLst/>
          </a:prstGeom>
          <a:solidFill>
            <a:srgbClr val="574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re 1"/>
          <p:cNvSpPr>
            <a:spLocks noGrp="1"/>
          </p:cNvSpPr>
          <p:nvPr>
            <p:ph type="ctrTitle"/>
          </p:nvPr>
        </p:nvSpPr>
        <p:spPr>
          <a:xfrm>
            <a:off x="186267" y="234090"/>
            <a:ext cx="8771466" cy="1493110"/>
          </a:xfrm>
          <a:solidFill>
            <a:schemeClr val="bg1">
              <a:alpha val="29000"/>
            </a:schemeClr>
          </a:solidFill>
        </p:spPr>
        <p:txBody>
          <a:bodyPr anchor="ctr">
            <a:noAutofit/>
          </a:bodyPr>
          <a:lstStyle/>
          <a:p>
            <a:pPr algn="just">
              <a:lnSpc>
                <a:spcPts val="2680"/>
              </a:lnSpc>
            </a:pPr>
            <a:r>
              <a:rPr lang="fr-FR" sz="2800" dirty="0"/>
              <a:t>2.2 - Etre un nœud global et local d’échanges et de flux économiques au cœur des Hauts-de-France </a:t>
            </a:r>
            <a:endParaRPr lang="fr-FR" sz="2000" dirty="0"/>
          </a:p>
        </p:txBody>
      </p:sp>
      <p:pic>
        <p:nvPicPr>
          <p:cNvPr id="10" name="Image 9"/>
          <p:cNvPicPr>
            <a:picLocks noChangeAspect="1"/>
          </p:cNvPicPr>
          <p:nvPr/>
        </p:nvPicPr>
        <p:blipFill>
          <a:blip r:embed="rId2"/>
          <a:stretch>
            <a:fillRect/>
          </a:stretch>
        </p:blipFill>
        <p:spPr>
          <a:xfrm>
            <a:off x="-1027906" y="5806002"/>
            <a:ext cx="2055812" cy="2049681"/>
          </a:xfrm>
          <a:prstGeom prst="rect">
            <a:avLst/>
          </a:prstGeom>
        </p:spPr>
      </p:pic>
      <p:sp>
        <p:nvSpPr>
          <p:cNvPr id="6" name="Titre 1"/>
          <p:cNvSpPr txBox="1">
            <a:spLocks/>
          </p:cNvSpPr>
          <p:nvPr/>
        </p:nvSpPr>
        <p:spPr>
          <a:xfrm>
            <a:off x="432000" y="1727200"/>
            <a:ext cx="8280000" cy="5102139"/>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627063" indent="-627063">
              <a:lnSpc>
                <a:spcPts val="2280"/>
              </a:lnSpc>
              <a:spcBef>
                <a:spcPts val="1800"/>
              </a:spcBef>
              <a:tabLst>
                <a:tab pos="627063" algn="l"/>
              </a:tabLst>
            </a:pPr>
            <a:r>
              <a:rPr lang="fr-FR" sz="2000" b="1" dirty="0" smtClean="0">
                <a:latin typeface="Arial Narrow"/>
                <a:cs typeface="Arial Narrow"/>
              </a:rPr>
              <a:t>2.2.1	Mettre </a:t>
            </a:r>
            <a:r>
              <a:rPr lang="fr-FR" sz="2000" b="1" dirty="0">
                <a:latin typeface="Arial Narrow"/>
                <a:cs typeface="Arial Narrow"/>
              </a:rPr>
              <a:t>en synergie notre double réalité économique « agglomérée » et « régénérative » </a:t>
            </a:r>
            <a:r>
              <a:rPr lang="fr-FR" sz="2000" b="1" dirty="0">
                <a:solidFill>
                  <a:srgbClr val="95F5ED"/>
                </a:solidFill>
                <a:latin typeface="Arial Narrow"/>
                <a:cs typeface="Arial Narrow"/>
              </a:rPr>
              <a:t>et faire valoir l'excellence de nos savoir-faire industriel, agricole et pour l'innovation</a:t>
            </a:r>
            <a:r>
              <a:rPr lang="fr-FR" sz="2000" b="1" dirty="0">
                <a:latin typeface="Arial Narrow"/>
                <a:cs typeface="Arial Narrow"/>
              </a:rPr>
              <a:t>	</a:t>
            </a:r>
          </a:p>
          <a:p>
            <a:pPr marL="627063" indent="-627063">
              <a:lnSpc>
                <a:spcPts val="2280"/>
              </a:lnSpc>
              <a:spcBef>
                <a:spcPts val="1800"/>
              </a:spcBef>
              <a:tabLst>
                <a:tab pos="627063" algn="l"/>
              </a:tabLst>
            </a:pPr>
            <a:r>
              <a:rPr lang="fr-FR" sz="2000" b="1" dirty="0" smtClean="0">
                <a:latin typeface="Arial Narrow"/>
                <a:cs typeface="Arial Narrow"/>
              </a:rPr>
              <a:t>2.2.2</a:t>
            </a:r>
            <a:r>
              <a:rPr lang="fr-FR" sz="2000" b="1" dirty="0">
                <a:latin typeface="Arial Narrow"/>
                <a:cs typeface="Arial Narrow"/>
              </a:rPr>
              <a:t>	S'appuyer sur cette synergie </a:t>
            </a:r>
            <a:r>
              <a:rPr lang="fr-FR" sz="2000" b="1" dirty="0">
                <a:solidFill>
                  <a:srgbClr val="95F5ED"/>
                </a:solidFill>
                <a:latin typeface="Arial Narrow"/>
                <a:cs typeface="Arial Narrow"/>
              </a:rPr>
              <a:t>pour redéployer notre force de frappe économique avec un ancrage durable aux flux majeurs européens, régionaux et vers la Normandie</a:t>
            </a:r>
            <a:r>
              <a:rPr lang="fr-FR" sz="2000" b="1" dirty="0">
                <a:latin typeface="Arial Narrow"/>
                <a:cs typeface="Arial Narrow"/>
              </a:rPr>
              <a:t>	</a:t>
            </a:r>
          </a:p>
          <a:p>
            <a:pPr marL="627063" indent="-627063">
              <a:lnSpc>
                <a:spcPts val="2280"/>
              </a:lnSpc>
              <a:spcBef>
                <a:spcPts val="1800"/>
              </a:spcBef>
              <a:tabLst>
                <a:tab pos="627063" algn="l"/>
              </a:tabLst>
            </a:pPr>
            <a:r>
              <a:rPr lang="fr-FR" sz="2000" b="1" dirty="0" smtClean="0">
                <a:latin typeface="Arial Narrow"/>
                <a:cs typeface="Arial Narrow"/>
              </a:rPr>
              <a:t>2.2.3</a:t>
            </a:r>
            <a:r>
              <a:rPr lang="fr-FR" sz="2000" b="1" dirty="0">
                <a:latin typeface="Arial Narrow"/>
                <a:cs typeface="Arial Narrow"/>
              </a:rPr>
              <a:t>	Déployer les moyens de mobilités, et notamment alternatifs, </a:t>
            </a:r>
            <a:r>
              <a:rPr lang="fr-FR" sz="2000" b="1" dirty="0">
                <a:solidFill>
                  <a:srgbClr val="95F5ED"/>
                </a:solidFill>
                <a:latin typeface="Arial Narrow"/>
                <a:cs typeface="Arial Narrow"/>
              </a:rPr>
              <a:t>pour une proximité connectée et une irrigation régionale renforcée qui soutient l'accessibilité internationale des Hauts-de-France  	</a:t>
            </a:r>
          </a:p>
          <a:p>
            <a:pPr marL="627063" indent="-627063">
              <a:lnSpc>
                <a:spcPts val="2280"/>
              </a:lnSpc>
              <a:spcBef>
                <a:spcPts val="1800"/>
              </a:spcBef>
              <a:tabLst>
                <a:tab pos="627063" algn="l"/>
              </a:tabLst>
            </a:pPr>
            <a:r>
              <a:rPr lang="fr-FR" sz="2000" b="1" dirty="0" smtClean="0">
                <a:latin typeface="Arial Narrow"/>
                <a:cs typeface="Arial Narrow"/>
              </a:rPr>
              <a:t>2.2.4</a:t>
            </a:r>
            <a:r>
              <a:rPr lang="fr-FR" sz="2000" b="1" dirty="0">
                <a:latin typeface="Arial Narrow"/>
                <a:cs typeface="Arial Narrow"/>
              </a:rPr>
              <a:t>	Un territoire mobilisé pour la croissance verte et l’adaptation au changement climatique, …</a:t>
            </a:r>
            <a:r>
              <a:rPr lang="fr-FR" sz="2000" b="1" dirty="0">
                <a:solidFill>
                  <a:srgbClr val="95F5ED"/>
                </a:solidFill>
                <a:latin typeface="Arial Narrow"/>
                <a:cs typeface="Arial Narrow"/>
              </a:rPr>
              <a:t>l’engagement vers la 3ème révolution industrielle 	</a:t>
            </a:r>
          </a:p>
          <a:p>
            <a:pPr marL="627063" indent="-627063">
              <a:lnSpc>
                <a:spcPts val="2280"/>
              </a:lnSpc>
              <a:spcBef>
                <a:spcPts val="1800"/>
              </a:spcBef>
              <a:tabLst>
                <a:tab pos="627063" algn="l"/>
              </a:tabLst>
            </a:pPr>
            <a:r>
              <a:rPr lang="fr-FR" sz="2000" b="1" dirty="0" smtClean="0">
                <a:latin typeface="Arial Narrow"/>
                <a:cs typeface="Arial Narrow"/>
              </a:rPr>
              <a:t>2.2.5</a:t>
            </a:r>
            <a:r>
              <a:rPr lang="fr-FR" sz="2000" b="1" dirty="0">
                <a:latin typeface="Arial Narrow"/>
                <a:cs typeface="Arial Narrow"/>
              </a:rPr>
              <a:t>	Développer la culture du risque et une gestion durable des ressources </a:t>
            </a:r>
            <a:r>
              <a:rPr lang="fr-FR" sz="2000" b="1" dirty="0">
                <a:solidFill>
                  <a:srgbClr val="95F5ED"/>
                </a:solidFill>
                <a:latin typeface="Arial Narrow"/>
                <a:cs typeface="Arial Narrow"/>
              </a:rPr>
              <a:t>pour un territoire apaisé  </a:t>
            </a:r>
            <a:r>
              <a:rPr lang="fr-FR" sz="2000" b="1" dirty="0">
                <a:latin typeface="Arial Narrow"/>
                <a:cs typeface="Arial Narrow"/>
              </a:rPr>
              <a:t>	</a:t>
            </a: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45</a:t>
            </a:fld>
            <a:endParaRPr lang="fr-FR" sz="1000" b="1" dirty="0">
              <a:solidFill>
                <a:schemeClr val="bg1"/>
              </a:solidFill>
            </a:endParaRPr>
          </a:p>
        </p:txBody>
      </p:sp>
    </p:spTree>
    <p:extLst>
      <p:ext uri="{BB962C8B-B14F-4D97-AF65-F5344CB8AC3E}">
        <p14:creationId xmlns:p14="http://schemas.microsoft.com/office/powerpoint/2010/main" val="38837888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7" name="Image 6"/>
          <p:cNvPicPr>
            <a:picLocks noChangeAspect="1"/>
          </p:cNvPicPr>
          <p:nvPr/>
        </p:nvPicPr>
        <p:blipFill>
          <a:blip r:embed="rId2"/>
          <a:stretch>
            <a:fillRect/>
          </a:stretch>
        </p:blipFill>
        <p:spPr>
          <a:xfrm>
            <a:off x="4241234" y="2848060"/>
            <a:ext cx="6713043" cy="6693024"/>
          </a:xfrm>
          <a:prstGeom prst="rect">
            <a:avLst/>
          </a:prstGeom>
        </p:spPr>
      </p:pic>
      <p:sp>
        <p:nvSpPr>
          <p:cNvPr id="9" name="Titre 1"/>
          <p:cNvSpPr txBox="1">
            <a:spLocks/>
          </p:cNvSpPr>
          <p:nvPr/>
        </p:nvSpPr>
        <p:spPr>
          <a:xfrm>
            <a:off x="432000" y="308201"/>
            <a:ext cx="8280000" cy="5110466"/>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896938" indent="-896938">
              <a:lnSpc>
                <a:spcPts val="3080"/>
              </a:lnSpc>
              <a:spcBef>
                <a:spcPts val="1800"/>
              </a:spcBef>
              <a:tabLst>
                <a:tab pos="896938" algn="l"/>
              </a:tabLst>
            </a:pPr>
            <a:r>
              <a:rPr lang="fr-FR" sz="2800" b="1" dirty="0" smtClean="0">
                <a:latin typeface="Arial Narrow"/>
                <a:cs typeface="Arial Narrow"/>
              </a:rPr>
              <a:t>2.2.1</a:t>
            </a:r>
            <a:r>
              <a:rPr lang="fr-FR" sz="2800" b="1" dirty="0">
                <a:latin typeface="Arial Narrow"/>
                <a:cs typeface="Arial Narrow"/>
              </a:rPr>
              <a:t>	Mettre en synergie notre double réalité économique « agglomérée » et « régénérative » </a:t>
            </a:r>
            <a:r>
              <a:rPr lang="fr-FR" sz="2800" b="1" dirty="0">
                <a:solidFill>
                  <a:srgbClr val="95F5ED"/>
                </a:solidFill>
                <a:latin typeface="Arial Narrow"/>
                <a:cs typeface="Arial Narrow"/>
              </a:rPr>
              <a:t>et faire valoir l'excellence de nos savoir-faire industriel, agricole et pour l'innovation</a:t>
            </a:r>
            <a:r>
              <a:rPr lang="fr-FR" sz="2800" b="1" dirty="0">
                <a:latin typeface="Arial Narrow"/>
                <a:cs typeface="Arial Narrow"/>
              </a:rPr>
              <a:t>	</a:t>
            </a:r>
            <a:endParaRPr lang="fr-FR" sz="2800" b="1" dirty="0" smtClean="0">
              <a:latin typeface="Arial Narrow"/>
              <a:cs typeface="Arial Narrow"/>
            </a:endParaRPr>
          </a:p>
          <a:p>
            <a:pPr marL="896938" indent="-896938">
              <a:lnSpc>
                <a:spcPts val="3080"/>
              </a:lnSpc>
              <a:spcBef>
                <a:spcPts val="1800"/>
              </a:spcBef>
              <a:tabLst>
                <a:tab pos="896938" algn="l"/>
              </a:tabLst>
            </a:pPr>
            <a:endParaRPr lang="fr-FR" sz="2800" b="1" dirty="0">
              <a:latin typeface="Arial Narrow"/>
              <a:cs typeface="Arial Narrow"/>
            </a:endParaRPr>
          </a:p>
          <a:p>
            <a:pPr marL="742950" lvl="1" indent="-285750">
              <a:lnSpc>
                <a:spcPts val="2480"/>
              </a:lnSpc>
              <a:spcBef>
                <a:spcPts val="600"/>
              </a:spcBef>
              <a:buFont typeface="Arial"/>
              <a:buChar char="•"/>
            </a:pPr>
            <a:r>
              <a:rPr lang="fr-FR" sz="2000" b="1" i="1" dirty="0">
                <a:solidFill>
                  <a:prstClr val="white"/>
                </a:solidFill>
                <a:latin typeface="Arial Narrow"/>
                <a:cs typeface="Arial Narrow"/>
              </a:rPr>
              <a:t>Une économie « agglomérée » </a:t>
            </a:r>
            <a:r>
              <a:rPr lang="fr-FR" sz="2000" i="1" dirty="0">
                <a:solidFill>
                  <a:prstClr val="white"/>
                </a:solidFill>
                <a:latin typeface="Arial Narrow"/>
                <a:cs typeface="Arial Narrow"/>
              </a:rPr>
              <a:t>qui développe des compétences et des fonctions métropolitaines pour leur affirmation dans les flux européens</a:t>
            </a:r>
          </a:p>
          <a:p>
            <a:pPr marL="742950" lvl="1" indent="-285750">
              <a:lnSpc>
                <a:spcPts val="2480"/>
              </a:lnSpc>
              <a:spcBef>
                <a:spcPts val="600"/>
              </a:spcBef>
              <a:buFont typeface="Arial"/>
              <a:buChar char="•"/>
            </a:pPr>
            <a:r>
              <a:rPr lang="fr-FR" sz="2000" b="1" i="1" dirty="0">
                <a:solidFill>
                  <a:prstClr val="white"/>
                </a:solidFill>
                <a:latin typeface="Arial Narrow"/>
                <a:cs typeface="Arial Narrow"/>
              </a:rPr>
              <a:t>Une économie « régénérative </a:t>
            </a:r>
            <a:r>
              <a:rPr lang="fr-FR" sz="2000" b="1" i="1" dirty="0" smtClean="0">
                <a:solidFill>
                  <a:prstClr val="white"/>
                </a:solidFill>
                <a:latin typeface="Arial Narrow"/>
                <a:cs typeface="Arial Narrow"/>
              </a:rPr>
              <a:t>» où rural et espaces agglomérés</a:t>
            </a:r>
            <a:r>
              <a:rPr lang="fr-FR" sz="2000" i="1" dirty="0" smtClean="0">
                <a:solidFill>
                  <a:prstClr val="white"/>
                </a:solidFill>
                <a:latin typeface="Arial Narrow"/>
                <a:cs typeface="Arial Narrow"/>
              </a:rPr>
              <a:t> allient </a:t>
            </a:r>
            <a:r>
              <a:rPr lang="fr-FR" sz="2000" i="1" dirty="0">
                <a:solidFill>
                  <a:prstClr val="white"/>
                </a:solidFill>
                <a:latin typeface="Arial Narrow"/>
                <a:cs typeface="Arial Narrow"/>
              </a:rPr>
              <a:t>valorisation des savoir-faire productifs </a:t>
            </a:r>
            <a:r>
              <a:rPr lang="fr-FR" sz="2000" i="1" dirty="0" smtClean="0">
                <a:solidFill>
                  <a:prstClr val="white"/>
                </a:solidFill>
                <a:latin typeface="Arial Narrow"/>
                <a:cs typeface="Arial Narrow"/>
              </a:rPr>
              <a:t>locaux et </a:t>
            </a:r>
            <a:r>
              <a:rPr lang="fr-FR" sz="2000" i="1" dirty="0">
                <a:solidFill>
                  <a:prstClr val="white"/>
                </a:solidFill>
                <a:latin typeface="Arial Narrow"/>
                <a:cs typeface="Arial Narrow"/>
              </a:rPr>
              <a:t>élévation du niveau de services aux </a:t>
            </a:r>
            <a:r>
              <a:rPr lang="fr-FR" sz="2000" i="1" dirty="0" smtClean="0">
                <a:solidFill>
                  <a:prstClr val="white"/>
                </a:solidFill>
                <a:latin typeface="Arial Narrow"/>
                <a:cs typeface="Arial Narrow"/>
              </a:rPr>
              <a:t>résidents</a:t>
            </a:r>
            <a:r>
              <a:rPr lang="fr-FR" sz="2000" i="1" dirty="0">
                <a:solidFill>
                  <a:prstClr val="white"/>
                </a:solidFill>
                <a:latin typeface="Arial Narrow"/>
                <a:cs typeface="Arial Narrow"/>
              </a:rPr>
              <a:t> </a:t>
            </a:r>
            <a:r>
              <a:rPr lang="fr-FR" sz="2000" i="1" dirty="0" smtClean="0">
                <a:solidFill>
                  <a:prstClr val="white"/>
                </a:solidFill>
                <a:latin typeface="Arial Narrow"/>
                <a:cs typeface="Arial Narrow"/>
              </a:rPr>
              <a:t>et salariés du territoire </a:t>
            </a:r>
            <a:r>
              <a:rPr lang="fr-FR" sz="2000" i="1" dirty="0">
                <a:solidFill>
                  <a:prstClr val="white"/>
                </a:solidFill>
                <a:latin typeface="Arial Narrow"/>
                <a:cs typeface="Arial Narrow"/>
              </a:rPr>
              <a:t>pour affirmer les atouts compétitifs du tissu d’entreprises arrageois dans les flux régionaux</a:t>
            </a:r>
            <a:r>
              <a:rPr lang="fr-FR" sz="2000" i="1" dirty="0" smtClean="0">
                <a:solidFill>
                  <a:prstClr val="white"/>
                </a:solidFill>
                <a:latin typeface="Arial Narrow"/>
                <a:cs typeface="Arial Narrow"/>
              </a:rPr>
              <a:t>.</a:t>
            </a:r>
          </a:p>
          <a:p>
            <a:pPr lvl="1">
              <a:lnSpc>
                <a:spcPts val="2480"/>
              </a:lnSpc>
              <a:spcBef>
                <a:spcPts val="600"/>
              </a:spcBef>
            </a:pPr>
            <a:endParaRPr lang="fr-FR" sz="2000" i="1" dirty="0" smtClean="0">
              <a:solidFill>
                <a:prstClr val="white"/>
              </a:solidFill>
              <a:latin typeface="Arial Narrow"/>
              <a:cs typeface="Arial Narrow"/>
            </a:endParaRPr>
          </a:p>
          <a:p>
            <a:pPr marL="742950" lvl="1" indent="-285750">
              <a:lnSpc>
                <a:spcPts val="2480"/>
              </a:lnSpc>
              <a:spcBef>
                <a:spcPts val="600"/>
              </a:spcBef>
              <a:buFont typeface="Arial"/>
              <a:buChar char="•"/>
            </a:pPr>
            <a:endParaRPr lang="fr-FR" sz="2000" i="1" dirty="0" smtClean="0">
              <a:solidFill>
                <a:prstClr val="white"/>
              </a:solidFill>
              <a:latin typeface="Arial Narrow"/>
              <a:cs typeface="Arial Narrow"/>
            </a:endParaRPr>
          </a:p>
        </p:txBody>
      </p:sp>
      <p:sp>
        <p:nvSpPr>
          <p:cNvPr id="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46</a:t>
            </a:fld>
            <a:endParaRPr lang="fr-FR" sz="1000" b="1" dirty="0">
              <a:solidFill>
                <a:schemeClr val="bg1"/>
              </a:solidFill>
            </a:endParaRPr>
          </a:p>
        </p:txBody>
      </p:sp>
    </p:spTree>
    <p:extLst>
      <p:ext uri="{BB962C8B-B14F-4D97-AF65-F5344CB8AC3E}">
        <p14:creationId xmlns:p14="http://schemas.microsoft.com/office/powerpoint/2010/main" val="401517451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Développer </a:t>
            </a:r>
            <a:r>
              <a:rPr lang="fr-FR" sz="2200" dirty="0"/>
              <a:t>nos filières d'excellence, l'innovation et une diversification économique en lien avec nos savoir-faire locaux (énergie, éco-construction, agriculture…) </a:t>
            </a:r>
          </a:p>
        </p:txBody>
      </p:sp>
      <p:sp>
        <p:nvSpPr>
          <p:cNvPr id="7" name="ZoneTexte 6"/>
          <p:cNvSpPr txBox="1"/>
          <p:nvPr/>
        </p:nvSpPr>
        <p:spPr>
          <a:xfrm>
            <a:off x="93132" y="1018924"/>
            <a:ext cx="6764868" cy="818343"/>
          </a:xfrm>
          <a:prstGeom prst="rect">
            <a:avLst/>
          </a:prstGeom>
          <a:solidFill>
            <a:srgbClr val="195D72"/>
          </a:solidFill>
        </p:spPr>
        <p:txBody>
          <a:bodyPr wrap="square" rtlCol="0">
            <a:noAutofit/>
          </a:bodyPr>
          <a:lstStyle/>
          <a:p>
            <a:pPr marL="285750" indent="-285750">
              <a:spcBef>
                <a:spcPts val="600"/>
              </a:spcBef>
              <a:buFont typeface="Arial"/>
              <a:buChar char="•"/>
            </a:pPr>
            <a:r>
              <a:rPr lang="fr-FR" dirty="0" smtClean="0">
                <a:solidFill>
                  <a:schemeClr val="bg1"/>
                </a:solidFill>
                <a:latin typeface="Gill Sans"/>
                <a:cs typeface="Gill Sans"/>
              </a:rPr>
              <a:t>Développer les filières d’excellence </a:t>
            </a:r>
            <a:r>
              <a:rPr lang="fr-FR" dirty="0">
                <a:solidFill>
                  <a:schemeClr val="bg1"/>
                </a:solidFill>
                <a:latin typeface="Gill Sans"/>
                <a:cs typeface="Gill Sans"/>
              </a:rPr>
              <a:t>au service du rayonnement du territoire et de l’irrigation économique entre ses différents espaces </a:t>
            </a:r>
            <a:endParaRPr lang="fr-FR" dirty="0" smtClean="0">
              <a:solidFill>
                <a:schemeClr val="bg1"/>
              </a:solidFill>
              <a:latin typeface="Gill Sans"/>
              <a:cs typeface="Gill Sans"/>
            </a:endParaRPr>
          </a:p>
        </p:txBody>
      </p:sp>
      <p:sp>
        <p:nvSpPr>
          <p:cNvPr id="9" name="ZoneTexte 8"/>
          <p:cNvSpPr txBox="1"/>
          <p:nvPr/>
        </p:nvSpPr>
        <p:spPr>
          <a:xfrm>
            <a:off x="6858000" y="1018925"/>
            <a:ext cx="2286000" cy="818342"/>
          </a:xfrm>
          <a:prstGeom prst="rect">
            <a:avLst/>
          </a:prstGeom>
          <a:noFill/>
          <a:ln>
            <a:noFill/>
          </a:ln>
        </p:spPr>
        <p:txBody>
          <a:bodyPr wrap="square" rtlCol="0">
            <a:noAutofit/>
          </a:bodyPr>
          <a:lstStyle/>
          <a:p>
            <a:pPr marL="285750" indent="-285750">
              <a:spcBef>
                <a:spcPts val="1200"/>
              </a:spcBef>
              <a:buFont typeface="Lucida Grande"/>
              <a:buChar char="-"/>
            </a:pPr>
            <a:r>
              <a:rPr lang="fr-FR" sz="1600" dirty="0">
                <a:solidFill>
                  <a:srgbClr val="564B5C"/>
                </a:solidFill>
                <a:latin typeface="Gill Sans"/>
                <a:cs typeface="Gill Sans"/>
              </a:rPr>
              <a:t>Agriculture</a:t>
            </a:r>
            <a:r>
              <a:rPr lang="fr-FR" sz="1600" dirty="0" smtClean="0">
                <a:solidFill>
                  <a:srgbClr val="564B5C"/>
                </a:solidFill>
                <a:latin typeface="Gill Sans"/>
                <a:cs typeface="Gill Sans"/>
              </a:rPr>
              <a:t>,  Agro</a:t>
            </a:r>
            <a:r>
              <a:rPr lang="fr-FR" sz="1600" dirty="0">
                <a:solidFill>
                  <a:srgbClr val="564B5C"/>
                </a:solidFill>
                <a:latin typeface="Gill Sans"/>
                <a:cs typeface="Gill Sans"/>
              </a:rPr>
              <a:t>-industries</a:t>
            </a:r>
            <a:r>
              <a:rPr lang="fr-FR" sz="1600" dirty="0" smtClean="0">
                <a:solidFill>
                  <a:srgbClr val="564B5C"/>
                </a:solidFill>
                <a:latin typeface="Gill Sans"/>
                <a:cs typeface="Gill Sans"/>
              </a:rPr>
              <a:t>, Logistique, Nutrition – </a:t>
            </a:r>
            <a:r>
              <a:rPr lang="fr-FR" sz="1600" dirty="0">
                <a:solidFill>
                  <a:srgbClr val="564B5C"/>
                </a:solidFill>
                <a:latin typeface="Gill Sans"/>
                <a:cs typeface="Gill Sans"/>
              </a:rPr>
              <a:t>Santé</a:t>
            </a:r>
            <a:r>
              <a:rPr lang="fr-FR" sz="1600" dirty="0" smtClean="0">
                <a:solidFill>
                  <a:srgbClr val="564B5C"/>
                </a:solidFill>
                <a:latin typeface="Gill Sans"/>
                <a:cs typeface="Gill Sans"/>
              </a:rPr>
              <a:t>, … </a:t>
            </a:r>
          </a:p>
          <a:p>
            <a:pPr>
              <a:spcBef>
                <a:spcPts val="1200"/>
              </a:spcBef>
            </a:pPr>
            <a:endParaRPr lang="fr-FR" sz="1600" dirty="0">
              <a:solidFill>
                <a:srgbClr val="564B5C"/>
              </a:solidFill>
              <a:latin typeface="Gill Sans"/>
              <a:cs typeface="Gill Sans"/>
            </a:endParaRPr>
          </a:p>
          <a:p>
            <a:pPr marL="285750" indent="-285750">
              <a:spcBef>
                <a:spcPts val="1200"/>
              </a:spcBef>
              <a:buFont typeface="Lucida Grande"/>
              <a:buChar char="-"/>
            </a:pPr>
            <a:endParaRPr lang="fr-FR" sz="1600" dirty="0" smtClean="0">
              <a:solidFill>
                <a:srgbClr val="564B5C"/>
              </a:solidFill>
              <a:latin typeface="Gill Sans"/>
              <a:cs typeface="Gill Sans"/>
            </a:endParaRPr>
          </a:p>
          <a:p>
            <a:pPr marL="285750" indent="-285750">
              <a:spcBef>
                <a:spcPts val="1200"/>
              </a:spcBef>
              <a:buFont typeface="Lucida Grande"/>
              <a:buChar char="-"/>
            </a:pPr>
            <a:endParaRPr lang="fr-FR" sz="1600" dirty="0" smtClean="0">
              <a:solidFill>
                <a:srgbClr val="564B5C"/>
              </a:solidFill>
              <a:latin typeface="Gill Sans"/>
              <a:cs typeface="Gill Sans"/>
            </a:endParaRPr>
          </a:p>
          <a:p>
            <a:pPr marL="285750" indent="-285750">
              <a:spcBef>
                <a:spcPts val="1200"/>
              </a:spcBef>
              <a:buFont typeface="Lucida Grande"/>
              <a:buChar char="-"/>
            </a:pPr>
            <a:endParaRPr lang="fr-FR" sz="1600" dirty="0">
              <a:solidFill>
                <a:srgbClr val="564B5C"/>
              </a:solidFill>
              <a:latin typeface="Gill Sans"/>
              <a:cs typeface="Gill Sans"/>
            </a:endParaRPr>
          </a:p>
        </p:txBody>
      </p:sp>
      <p:sp>
        <p:nvSpPr>
          <p:cNvPr id="8" name="ZoneTexte 7"/>
          <p:cNvSpPr txBox="1"/>
          <p:nvPr/>
        </p:nvSpPr>
        <p:spPr>
          <a:xfrm>
            <a:off x="93134" y="3945468"/>
            <a:ext cx="2031999" cy="2802466"/>
          </a:xfrm>
          <a:prstGeom prst="rect">
            <a:avLst/>
          </a:prstGeom>
          <a:solidFill>
            <a:srgbClr val="195D72"/>
          </a:solidFill>
        </p:spPr>
        <p:txBody>
          <a:bodyPr wrap="square" rtlCol="0">
            <a:noAutofit/>
          </a:bodyPr>
          <a:lstStyle/>
          <a:p>
            <a:pPr marL="285750" indent="-285750">
              <a:spcBef>
                <a:spcPts val="600"/>
              </a:spcBef>
              <a:buFont typeface="Arial"/>
              <a:buChar char="•"/>
            </a:pPr>
            <a:r>
              <a:rPr lang="fr-FR" dirty="0" smtClean="0">
                <a:solidFill>
                  <a:schemeClr val="bg1"/>
                </a:solidFill>
                <a:latin typeface="Gill Sans"/>
                <a:cs typeface="Gill Sans"/>
              </a:rPr>
              <a:t>Déployer </a:t>
            </a:r>
            <a:r>
              <a:rPr lang="fr-FR" dirty="0">
                <a:solidFill>
                  <a:schemeClr val="bg1"/>
                </a:solidFill>
                <a:latin typeface="Gill Sans"/>
                <a:cs typeface="Gill Sans"/>
              </a:rPr>
              <a:t>les différentes échelles des fonctions métropolitaines pour conforter la compétitivité du territoire et </a:t>
            </a:r>
            <a:r>
              <a:rPr lang="fr-FR" dirty="0" smtClean="0">
                <a:solidFill>
                  <a:schemeClr val="bg1"/>
                </a:solidFill>
                <a:latin typeface="Gill Sans"/>
                <a:cs typeface="Gill Sans"/>
              </a:rPr>
              <a:t>une valeur ajoutée accrue </a:t>
            </a:r>
            <a:endParaRPr lang="fr-FR" dirty="0">
              <a:solidFill>
                <a:schemeClr val="bg1"/>
              </a:solidFill>
              <a:latin typeface="Gill Sans"/>
              <a:cs typeface="Gill Sans"/>
            </a:endParaRPr>
          </a:p>
        </p:txBody>
      </p:sp>
      <p:sp>
        <p:nvSpPr>
          <p:cNvPr id="10" name="ZoneTexte 9"/>
          <p:cNvSpPr txBox="1"/>
          <p:nvPr/>
        </p:nvSpPr>
        <p:spPr>
          <a:xfrm>
            <a:off x="93133" y="2077259"/>
            <a:ext cx="3437467" cy="1698874"/>
          </a:xfrm>
          <a:prstGeom prst="rect">
            <a:avLst/>
          </a:prstGeom>
          <a:solidFill>
            <a:srgbClr val="195D72"/>
          </a:solidFill>
        </p:spPr>
        <p:txBody>
          <a:bodyPr wrap="square" rtlCol="0">
            <a:noAutofit/>
          </a:bodyPr>
          <a:lstStyle/>
          <a:p>
            <a:pPr marL="285750" indent="-285750">
              <a:spcBef>
                <a:spcPts val="600"/>
              </a:spcBef>
              <a:buFont typeface="Arial"/>
              <a:buChar char="•"/>
            </a:pPr>
            <a:r>
              <a:rPr lang="fr-FR" dirty="0" smtClean="0">
                <a:solidFill>
                  <a:schemeClr val="bg1"/>
                </a:solidFill>
                <a:latin typeface="Gill Sans"/>
                <a:cs typeface="Gill Sans"/>
              </a:rPr>
              <a:t>Développer l’innovation et poursuivre </a:t>
            </a:r>
            <a:r>
              <a:rPr lang="fr-FR" dirty="0">
                <a:solidFill>
                  <a:schemeClr val="bg1"/>
                </a:solidFill>
                <a:latin typeface="Gill Sans"/>
                <a:cs typeface="Gill Sans"/>
              </a:rPr>
              <a:t>la diversification économique </a:t>
            </a:r>
            <a:r>
              <a:rPr lang="fr-FR" dirty="0" smtClean="0">
                <a:solidFill>
                  <a:schemeClr val="bg1"/>
                </a:solidFill>
                <a:latin typeface="Gill Sans"/>
                <a:cs typeface="Gill Sans"/>
              </a:rPr>
              <a:t>en </a:t>
            </a:r>
            <a:r>
              <a:rPr lang="fr-FR" dirty="0">
                <a:solidFill>
                  <a:schemeClr val="bg1"/>
                </a:solidFill>
                <a:latin typeface="Gill Sans"/>
                <a:cs typeface="Gill Sans"/>
              </a:rPr>
              <a:t>intégrant, en particulier, les </a:t>
            </a:r>
            <a:r>
              <a:rPr lang="fr-FR" dirty="0" smtClean="0">
                <a:solidFill>
                  <a:schemeClr val="bg1"/>
                </a:solidFill>
                <a:latin typeface="Gill Sans"/>
                <a:cs typeface="Gill Sans"/>
              </a:rPr>
              <a:t>potentiels </a:t>
            </a:r>
            <a:r>
              <a:rPr lang="fr-FR" dirty="0">
                <a:solidFill>
                  <a:schemeClr val="bg1"/>
                </a:solidFill>
                <a:latin typeface="Gill Sans"/>
                <a:cs typeface="Gill Sans"/>
              </a:rPr>
              <a:t>liés aux mutations technologiques </a:t>
            </a:r>
            <a:endParaRPr lang="fr-FR" dirty="0" smtClean="0">
              <a:solidFill>
                <a:schemeClr val="bg1"/>
              </a:solidFill>
              <a:latin typeface="Gill Sans"/>
              <a:cs typeface="Gill Sans"/>
            </a:endParaRPr>
          </a:p>
        </p:txBody>
      </p:sp>
      <p:sp>
        <p:nvSpPr>
          <p:cNvPr id="12" name="ZoneTexte 11"/>
          <p:cNvSpPr txBox="1"/>
          <p:nvPr/>
        </p:nvSpPr>
        <p:spPr>
          <a:xfrm>
            <a:off x="3530600" y="2077260"/>
            <a:ext cx="5545667" cy="1758140"/>
          </a:xfrm>
          <a:prstGeom prst="rect">
            <a:avLst/>
          </a:prstGeom>
          <a:noFill/>
          <a:ln>
            <a:noFill/>
          </a:ln>
        </p:spPr>
        <p:txBody>
          <a:bodyPr wrap="square" rtlCol="0">
            <a:noAutofit/>
          </a:bodyPr>
          <a:lstStyle/>
          <a:p>
            <a:pPr marL="285750" indent="-285750">
              <a:spcBef>
                <a:spcPts val="1200"/>
              </a:spcBef>
              <a:buFont typeface="Lucida Grande"/>
              <a:buChar char="-"/>
            </a:pPr>
            <a:r>
              <a:rPr lang="fr-FR" sz="1600" dirty="0" smtClean="0">
                <a:solidFill>
                  <a:srgbClr val="564B5C"/>
                </a:solidFill>
                <a:latin typeface="Gill Sans"/>
                <a:cs typeface="Gill Sans"/>
              </a:rPr>
              <a:t>Eco-construction,  numérique, </a:t>
            </a:r>
            <a:r>
              <a:rPr lang="fr-FR" sz="1600" dirty="0">
                <a:solidFill>
                  <a:srgbClr val="564B5C"/>
                </a:solidFill>
                <a:latin typeface="Gill Sans"/>
                <a:cs typeface="Gill Sans"/>
              </a:rPr>
              <a:t>énergies </a:t>
            </a:r>
            <a:r>
              <a:rPr lang="fr-FR" sz="1600" dirty="0" err="1" smtClean="0">
                <a:solidFill>
                  <a:srgbClr val="564B5C"/>
                </a:solidFill>
                <a:latin typeface="Gill Sans"/>
                <a:cs typeface="Gill Sans"/>
              </a:rPr>
              <a:t>décarbonées</a:t>
            </a:r>
            <a:r>
              <a:rPr lang="fr-FR" sz="1600" dirty="0" smtClean="0">
                <a:solidFill>
                  <a:srgbClr val="564B5C"/>
                </a:solidFill>
                <a:latin typeface="Gill Sans"/>
                <a:cs typeface="Gill Sans"/>
              </a:rPr>
              <a:t>, économie </a:t>
            </a:r>
            <a:r>
              <a:rPr lang="fr-FR" sz="1600" dirty="0">
                <a:solidFill>
                  <a:srgbClr val="564B5C"/>
                </a:solidFill>
                <a:latin typeface="Gill Sans"/>
                <a:cs typeface="Gill Sans"/>
              </a:rPr>
              <a:t>circulaire en lien avec des réseaux intelligents pour une nouvelle révolution industrielle et des </a:t>
            </a:r>
            <a:r>
              <a:rPr lang="fr-FR" sz="1600" dirty="0" smtClean="0">
                <a:solidFill>
                  <a:srgbClr val="564B5C"/>
                </a:solidFill>
                <a:latin typeface="Gill Sans"/>
                <a:cs typeface="Gill Sans"/>
              </a:rPr>
              <a:t>services.</a:t>
            </a:r>
          </a:p>
          <a:p>
            <a:pPr marL="285750" indent="-285750">
              <a:spcBef>
                <a:spcPts val="1200"/>
              </a:spcBef>
              <a:buFont typeface="Lucida Grande"/>
              <a:buChar char="-"/>
            </a:pPr>
            <a:r>
              <a:rPr lang="fr-FR" sz="1600" dirty="0" smtClean="0">
                <a:solidFill>
                  <a:srgbClr val="564B5C"/>
                </a:solidFill>
                <a:latin typeface="Gill Sans"/>
                <a:cs typeface="Gill Sans"/>
              </a:rPr>
              <a:t>Industrie </a:t>
            </a:r>
            <a:r>
              <a:rPr lang="fr-FR" sz="1600" dirty="0">
                <a:solidFill>
                  <a:srgbClr val="564B5C"/>
                </a:solidFill>
                <a:latin typeface="Gill Sans"/>
                <a:cs typeface="Gill Sans"/>
              </a:rPr>
              <a:t>polymorphe </a:t>
            </a:r>
            <a:r>
              <a:rPr lang="fr-FR" sz="1600" dirty="0" smtClean="0">
                <a:solidFill>
                  <a:srgbClr val="564B5C"/>
                </a:solidFill>
                <a:latin typeface="Gill Sans"/>
                <a:cs typeface="Gill Sans"/>
              </a:rPr>
              <a:t>qui s’appuie sur la qualité d’accès à nos services métropolitains, aux bassins de consommateurs (entre Londres et Paris), aux réseaux </a:t>
            </a:r>
            <a:r>
              <a:rPr lang="fr-FR" sz="1600" dirty="0">
                <a:solidFill>
                  <a:srgbClr val="564B5C"/>
                </a:solidFill>
                <a:latin typeface="Gill Sans"/>
                <a:cs typeface="Gill Sans"/>
              </a:rPr>
              <a:t>industriels extérieurs </a:t>
            </a:r>
            <a:endParaRPr lang="fr-FR" sz="1600" dirty="0" smtClean="0">
              <a:solidFill>
                <a:srgbClr val="564B5C"/>
              </a:solidFill>
              <a:latin typeface="Gill Sans"/>
              <a:cs typeface="Gill Sans"/>
            </a:endParaRPr>
          </a:p>
        </p:txBody>
      </p:sp>
      <p:sp>
        <p:nvSpPr>
          <p:cNvPr id="13" name="ZoneTexte 12"/>
          <p:cNvSpPr txBox="1"/>
          <p:nvPr/>
        </p:nvSpPr>
        <p:spPr>
          <a:xfrm>
            <a:off x="2125133" y="3945468"/>
            <a:ext cx="6951133" cy="2802466"/>
          </a:xfrm>
          <a:prstGeom prst="rect">
            <a:avLst/>
          </a:prstGeom>
          <a:noFill/>
          <a:ln>
            <a:noFill/>
          </a:ln>
        </p:spPr>
        <p:txBody>
          <a:bodyPr wrap="square" rtlCol="0">
            <a:noAutofit/>
          </a:bodyPr>
          <a:lstStyle/>
          <a:p>
            <a:pPr>
              <a:spcBef>
                <a:spcPts val="1200"/>
              </a:spcBef>
            </a:pPr>
            <a:r>
              <a:rPr lang="fr-FR" sz="1600" dirty="0" smtClean="0">
                <a:solidFill>
                  <a:srgbClr val="564B5C"/>
                </a:solidFill>
                <a:latin typeface="Gill Sans"/>
                <a:cs typeface="Gill Sans"/>
              </a:rPr>
              <a:t>Des vocations et fonctions pour l’innovation à préserver &amp; développer en réseau:</a:t>
            </a:r>
          </a:p>
          <a:p>
            <a:pPr marL="285750" indent="-285750">
              <a:spcBef>
                <a:spcPts val="600"/>
              </a:spcBef>
              <a:buFont typeface="Lucida Grande"/>
              <a:buChar char="-"/>
            </a:pPr>
            <a:r>
              <a:rPr lang="fr-FR" sz="1600" dirty="0" smtClean="0">
                <a:solidFill>
                  <a:srgbClr val="564B5C"/>
                </a:solidFill>
                <a:latin typeface="Gill Sans"/>
                <a:cs typeface="Gill Sans"/>
              </a:rPr>
              <a:t>Pôle d’Arras &amp; CUA : </a:t>
            </a:r>
            <a:r>
              <a:rPr lang="fr-FR" sz="1600" i="1" dirty="0" smtClean="0">
                <a:solidFill>
                  <a:srgbClr val="195D72"/>
                </a:solidFill>
                <a:latin typeface="Gill Sans"/>
                <a:cs typeface="Gill Sans"/>
              </a:rPr>
              <a:t>Université</a:t>
            </a:r>
            <a:r>
              <a:rPr lang="fr-FR" sz="1600" i="1" dirty="0">
                <a:solidFill>
                  <a:srgbClr val="195D72"/>
                </a:solidFill>
                <a:latin typeface="Gill Sans"/>
                <a:cs typeface="Gill Sans"/>
              </a:rPr>
              <a:t> </a:t>
            </a:r>
            <a:r>
              <a:rPr lang="fr-FR" sz="1600" i="1" dirty="0" smtClean="0">
                <a:solidFill>
                  <a:srgbClr val="195D72"/>
                </a:solidFill>
                <a:latin typeface="Gill Sans"/>
                <a:cs typeface="Gill Sans"/>
              </a:rPr>
              <a:t>Artois &amp; formations (Campus des métiers…), pôle numérique , Artois Expo. La R&amp;D agro-alimentaire (</a:t>
            </a:r>
            <a:r>
              <a:rPr lang="fr-FR" sz="1600" i="1" dirty="0" err="1" smtClean="0">
                <a:solidFill>
                  <a:srgbClr val="195D72"/>
                </a:solidFill>
                <a:latin typeface="Gill Sans"/>
                <a:cs typeface="Gill Sans"/>
              </a:rPr>
              <a:t>Adrianor</a:t>
            </a:r>
            <a:r>
              <a:rPr lang="fr-FR" sz="1600" i="1" dirty="0" smtClean="0">
                <a:solidFill>
                  <a:srgbClr val="195D72"/>
                </a:solidFill>
                <a:latin typeface="Gill Sans"/>
                <a:cs typeface="Gill Sans"/>
              </a:rPr>
              <a:t>, Inra…) </a:t>
            </a:r>
            <a:r>
              <a:rPr lang="fr-FR" sz="1600" i="1" dirty="0" err="1" smtClean="0">
                <a:solidFill>
                  <a:srgbClr val="195D72"/>
                </a:solidFill>
                <a:latin typeface="Gill Sans"/>
                <a:cs typeface="Gill Sans"/>
              </a:rPr>
              <a:t>Nutri</a:t>
            </a:r>
            <a:r>
              <a:rPr lang="fr-FR" sz="1600" i="1" dirty="0">
                <a:solidFill>
                  <a:srgbClr val="195D72"/>
                </a:solidFill>
                <a:latin typeface="Gill Sans"/>
                <a:cs typeface="Gill Sans"/>
              </a:rPr>
              <a:t>-santé</a:t>
            </a:r>
            <a:r>
              <a:rPr lang="fr-FR" sz="1600" i="1" dirty="0" smtClean="0">
                <a:solidFill>
                  <a:srgbClr val="195D72"/>
                </a:solidFill>
                <a:latin typeface="Gill Sans"/>
                <a:cs typeface="Gill Sans"/>
              </a:rPr>
              <a:t> dans une logique de Cluster, avec des passerelles à bâtir avec Amiens (pôle agro-alimentaire, </a:t>
            </a:r>
            <a:r>
              <a:rPr lang="fr-FR" sz="1600" i="1" dirty="0" err="1" smtClean="0">
                <a:solidFill>
                  <a:srgbClr val="195D72"/>
                </a:solidFill>
                <a:latin typeface="Gill Sans"/>
                <a:cs typeface="Gill Sans"/>
              </a:rPr>
              <a:t>Extractis</a:t>
            </a:r>
            <a:r>
              <a:rPr lang="fr-FR" sz="1600" i="1" dirty="0" smtClean="0">
                <a:solidFill>
                  <a:srgbClr val="195D72"/>
                </a:solidFill>
                <a:latin typeface="Gill Sans"/>
                <a:cs typeface="Gill Sans"/>
              </a:rPr>
              <a:t>) et Boulogne/mer (Nouvelle Vague)</a:t>
            </a:r>
            <a:r>
              <a:rPr lang="fr-FR" sz="1600" i="1" dirty="0">
                <a:solidFill>
                  <a:srgbClr val="195D72"/>
                </a:solidFill>
                <a:latin typeface="Gill Sans"/>
                <a:cs typeface="Gill Sans"/>
              </a:rPr>
              <a:t> pour </a:t>
            </a:r>
            <a:r>
              <a:rPr lang="fr-FR" sz="1600" i="1" dirty="0" smtClean="0">
                <a:solidFill>
                  <a:srgbClr val="195D72"/>
                </a:solidFill>
                <a:latin typeface="Gill Sans"/>
                <a:cs typeface="Gill Sans"/>
              </a:rPr>
              <a:t>ouvrir de </a:t>
            </a:r>
            <a:r>
              <a:rPr lang="fr-FR" sz="1600" i="1" dirty="0">
                <a:solidFill>
                  <a:srgbClr val="195D72"/>
                </a:solidFill>
                <a:latin typeface="Gill Sans"/>
                <a:cs typeface="Gill Sans"/>
              </a:rPr>
              <a:t>nouveau </a:t>
            </a:r>
            <a:r>
              <a:rPr lang="fr-FR" sz="1600" i="1" dirty="0" smtClean="0">
                <a:solidFill>
                  <a:srgbClr val="195D72"/>
                </a:solidFill>
                <a:latin typeface="Gill Sans"/>
                <a:cs typeface="Gill Sans"/>
              </a:rPr>
              <a:t>marché, </a:t>
            </a:r>
            <a:r>
              <a:rPr lang="fr-FR" sz="1600" i="1" dirty="0" err="1" smtClean="0">
                <a:solidFill>
                  <a:srgbClr val="195D72"/>
                </a:solidFill>
                <a:latin typeface="Gill Sans"/>
                <a:cs typeface="Gill Sans"/>
              </a:rPr>
              <a:t>Technocentre</a:t>
            </a:r>
            <a:r>
              <a:rPr lang="fr-FR" sz="1600" i="1" dirty="0" smtClean="0">
                <a:solidFill>
                  <a:srgbClr val="195D72"/>
                </a:solidFill>
                <a:latin typeface="Gill Sans"/>
                <a:cs typeface="Gill Sans"/>
              </a:rPr>
              <a:t> régional de la méthanisation.  </a:t>
            </a:r>
          </a:p>
          <a:p>
            <a:pPr marL="285750" indent="-285750">
              <a:spcBef>
                <a:spcPts val="1200"/>
              </a:spcBef>
              <a:buFont typeface="Lucida Grande"/>
              <a:buChar char="-"/>
            </a:pPr>
            <a:r>
              <a:rPr lang="fr-FR" sz="1600" dirty="0" smtClean="0">
                <a:solidFill>
                  <a:srgbClr val="564B5C"/>
                </a:solidFill>
                <a:latin typeface="Gill Sans"/>
                <a:cs typeface="Gill Sans"/>
              </a:rPr>
              <a:t>Pôle de Bapaume &amp; CCSA :</a:t>
            </a:r>
            <a:r>
              <a:rPr lang="fr-FR" sz="1600" i="1" dirty="0" smtClean="0">
                <a:solidFill>
                  <a:srgbClr val="195D72"/>
                </a:solidFill>
                <a:latin typeface="Gill Sans"/>
                <a:cs typeface="Gill Sans"/>
              </a:rPr>
              <a:t> </a:t>
            </a:r>
            <a:r>
              <a:rPr lang="fr-FR" sz="1600" i="1" dirty="0">
                <a:solidFill>
                  <a:srgbClr val="195D72"/>
                </a:solidFill>
                <a:latin typeface="Gill Sans"/>
                <a:cs typeface="Gill Sans"/>
              </a:rPr>
              <a:t>agroalimentaire</a:t>
            </a:r>
            <a:r>
              <a:rPr lang="fr-FR" sz="1600" i="1" dirty="0" smtClean="0">
                <a:solidFill>
                  <a:srgbClr val="195D72"/>
                </a:solidFill>
                <a:latin typeface="Gill Sans"/>
                <a:cs typeface="Gill Sans"/>
              </a:rPr>
              <a:t>, numérique, énergie (éolien, biogaz, métiers autour de l’énergie)</a:t>
            </a:r>
          </a:p>
          <a:p>
            <a:pPr marL="285750" indent="-285750">
              <a:spcBef>
                <a:spcPts val="1200"/>
              </a:spcBef>
              <a:buFont typeface="Lucida Grande"/>
              <a:buChar char="-"/>
            </a:pPr>
            <a:r>
              <a:rPr lang="fr-FR" sz="1600" dirty="0" smtClean="0">
                <a:solidFill>
                  <a:srgbClr val="564B5C"/>
                </a:solidFill>
                <a:latin typeface="Gill Sans"/>
                <a:cs typeface="Gill Sans"/>
              </a:rPr>
              <a:t>Pôle de </a:t>
            </a:r>
            <a:r>
              <a:rPr lang="fr-FR" sz="1600" dirty="0" err="1" smtClean="0">
                <a:solidFill>
                  <a:srgbClr val="564B5C"/>
                </a:solidFill>
                <a:latin typeface="Gill Sans"/>
                <a:cs typeface="Gill Sans"/>
              </a:rPr>
              <a:t>Tincques</a:t>
            </a:r>
            <a:r>
              <a:rPr lang="fr-FR" sz="1600" dirty="0" smtClean="0">
                <a:solidFill>
                  <a:srgbClr val="564B5C"/>
                </a:solidFill>
                <a:latin typeface="Gill Sans"/>
                <a:cs typeface="Gill Sans"/>
              </a:rPr>
              <a:t> &amp; CCCA :</a:t>
            </a:r>
            <a:r>
              <a:rPr lang="fr-FR" sz="1600" i="1" dirty="0" smtClean="0">
                <a:solidFill>
                  <a:srgbClr val="195D72"/>
                </a:solidFill>
                <a:latin typeface="Gill Sans"/>
                <a:cs typeface="Gill Sans"/>
              </a:rPr>
              <a:t> agroalimentaire, pôle </a:t>
            </a:r>
            <a:r>
              <a:rPr lang="fr-FR" sz="1600" i="1" dirty="0" err="1" smtClean="0">
                <a:solidFill>
                  <a:srgbClr val="195D72"/>
                </a:solidFill>
                <a:latin typeface="Gill Sans"/>
                <a:cs typeface="Gill Sans"/>
              </a:rPr>
              <a:t>écoconstruction</a:t>
            </a:r>
            <a:r>
              <a:rPr lang="fr-FR" sz="1600" i="1" dirty="0" smtClean="0">
                <a:solidFill>
                  <a:srgbClr val="195D72"/>
                </a:solidFill>
                <a:latin typeface="Gill Sans"/>
                <a:cs typeface="Gill Sans"/>
              </a:rPr>
              <a:t>, numérique, énergie</a:t>
            </a:r>
          </a:p>
        </p:txBody>
      </p:sp>
      <p:sp>
        <p:nvSpPr>
          <p:cNvPr id="14"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47</a:t>
            </a:fld>
            <a:endParaRPr lang="fr-FR" sz="1000" b="1" dirty="0">
              <a:solidFill>
                <a:schemeClr val="bg1"/>
              </a:solidFill>
            </a:endParaRPr>
          </a:p>
        </p:txBody>
      </p:sp>
    </p:spTree>
    <p:extLst>
      <p:ext uri="{BB962C8B-B14F-4D97-AF65-F5344CB8AC3E}">
        <p14:creationId xmlns:p14="http://schemas.microsoft.com/office/powerpoint/2010/main" val="383020550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Développer </a:t>
            </a:r>
            <a:r>
              <a:rPr lang="fr-FR" sz="2200" dirty="0"/>
              <a:t>nos filières d'excellence, l'innovation et une diversification économique en lien avec nos savoir-faire locaux (énergie, éco-construction, agriculture…) </a:t>
            </a:r>
          </a:p>
        </p:txBody>
      </p:sp>
      <p:sp>
        <p:nvSpPr>
          <p:cNvPr id="7" name="ZoneTexte 6"/>
          <p:cNvSpPr txBox="1"/>
          <p:nvPr/>
        </p:nvSpPr>
        <p:spPr>
          <a:xfrm>
            <a:off x="93130" y="1159933"/>
            <a:ext cx="4343403" cy="5537200"/>
          </a:xfrm>
          <a:prstGeom prst="rect">
            <a:avLst/>
          </a:prstGeom>
          <a:solidFill>
            <a:srgbClr val="195D72"/>
          </a:solidFill>
        </p:spPr>
        <p:txBody>
          <a:bodyPr wrap="square" rtlCol="0">
            <a:noAutofit/>
          </a:bodyPr>
          <a:lstStyle/>
          <a:p>
            <a:pPr>
              <a:spcBef>
                <a:spcPts val="600"/>
              </a:spcBef>
            </a:pPr>
            <a:r>
              <a:rPr lang="fr-FR" sz="2000" dirty="0" smtClean="0">
                <a:solidFill>
                  <a:schemeClr val="bg1"/>
                </a:solidFill>
                <a:latin typeface="Gill Sans"/>
                <a:cs typeface="Gill Sans"/>
              </a:rPr>
              <a:t>Ainsi le territoire :</a:t>
            </a:r>
          </a:p>
          <a:p>
            <a:pPr marL="285750" indent="-285750">
              <a:lnSpc>
                <a:spcPts val="2200"/>
              </a:lnSpc>
              <a:spcBef>
                <a:spcPts val="1200"/>
              </a:spcBef>
              <a:buFont typeface="Arial"/>
              <a:buChar char="•"/>
            </a:pPr>
            <a:r>
              <a:rPr lang="fr-FR" dirty="0" smtClean="0">
                <a:solidFill>
                  <a:schemeClr val="bg1"/>
                </a:solidFill>
                <a:latin typeface="Gill Sans"/>
                <a:cs typeface="Gill Sans"/>
              </a:rPr>
              <a:t>Affirme son rôle dans les réseaux agro-industriels &amp;, </a:t>
            </a:r>
            <a:r>
              <a:rPr lang="fr-FR" dirty="0" err="1" smtClean="0">
                <a:solidFill>
                  <a:schemeClr val="bg1"/>
                </a:solidFill>
                <a:latin typeface="Gill Sans"/>
                <a:cs typeface="Gill Sans"/>
              </a:rPr>
              <a:t>Nutri</a:t>
            </a:r>
            <a:r>
              <a:rPr lang="fr-FR" dirty="0" smtClean="0">
                <a:solidFill>
                  <a:schemeClr val="bg1"/>
                </a:solidFill>
                <a:latin typeface="Gill Sans"/>
                <a:cs typeface="Gill Sans"/>
              </a:rPr>
              <a:t>-Santé tout en favorisant les liens régionaux </a:t>
            </a:r>
            <a:r>
              <a:rPr lang="fr-FR" sz="1600" dirty="0" smtClean="0">
                <a:solidFill>
                  <a:schemeClr val="bg1"/>
                </a:solidFill>
                <a:latin typeface="Gill Sans"/>
                <a:cs typeface="Gill Sans"/>
              </a:rPr>
              <a:t>(Lille, Boulogne,</a:t>
            </a:r>
            <a:r>
              <a:rPr lang="fr-FR" sz="1600" dirty="0">
                <a:solidFill>
                  <a:schemeClr val="bg1"/>
                </a:solidFill>
                <a:latin typeface="Gill Sans"/>
                <a:cs typeface="Gill Sans"/>
              </a:rPr>
              <a:t> </a:t>
            </a:r>
            <a:r>
              <a:rPr lang="fr-FR" sz="1600" dirty="0" smtClean="0">
                <a:solidFill>
                  <a:schemeClr val="bg1"/>
                </a:solidFill>
                <a:latin typeface="Gill Sans"/>
                <a:cs typeface="Gill Sans"/>
              </a:rPr>
              <a:t> Amiens, </a:t>
            </a:r>
            <a:r>
              <a:rPr lang="fr-FR" sz="1600" dirty="0">
                <a:solidFill>
                  <a:schemeClr val="bg1"/>
                </a:solidFill>
                <a:latin typeface="Gill Sans"/>
                <a:cs typeface="Gill Sans"/>
              </a:rPr>
              <a:t>S</a:t>
            </a:r>
            <a:r>
              <a:rPr lang="fr-FR" sz="1600" dirty="0" smtClean="0">
                <a:solidFill>
                  <a:schemeClr val="bg1"/>
                </a:solidFill>
                <a:latin typeface="Gill Sans"/>
                <a:cs typeface="Gill Sans"/>
              </a:rPr>
              <a:t>t-Quentin)</a:t>
            </a:r>
            <a:r>
              <a:rPr lang="fr-FR" dirty="0" smtClean="0">
                <a:solidFill>
                  <a:schemeClr val="bg1"/>
                </a:solidFill>
                <a:latin typeface="Gill Sans"/>
                <a:cs typeface="Gill Sans"/>
              </a:rPr>
              <a:t>, mais aussi avec la Normandie </a:t>
            </a:r>
            <a:r>
              <a:rPr lang="fr-FR" sz="1600" dirty="0" smtClean="0">
                <a:solidFill>
                  <a:schemeClr val="bg1"/>
                </a:solidFill>
                <a:latin typeface="Gill Sans"/>
                <a:cs typeface="Gill Sans"/>
              </a:rPr>
              <a:t>(bassin agro-industriel et logistique)</a:t>
            </a:r>
            <a:r>
              <a:rPr lang="fr-FR" dirty="0" smtClean="0">
                <a:solidFill>
                  <a:schemeClr val="bg1"/>
                </a:solidFill>
                <a:latin typeface="Gill Sans"/>
                <a:cs typeface="Gill Sans"/>
              </a:rPr>
              <a:t> </a:t>
            </a:r>
          </a:p>
          <a:p>
            <a:pPr marL="285750" indent="-285750">
              <a:lnSpc>
                <a:spcPts val="2200"/>
              </a:lnSpc>
              <a:spcBef>
                <a:spcPts val="1200"/>
              </a:spcBef>
              <a:buFont typeface="Arial"/>
              <a:buChar char="•"/>
            </a:pPr>
            <a:r>
              <a:rPr lang="fr-FR" dirty="0" smtClean="0">
                <a:solidFill>
                  <a:schemeClr val="bg1"/>
                </a:solidFill>
                <a:latin typeface="Gill Sans"/>
                <a:cs typeface="Gill Sans"/>
              </a:rPr>
              <a:t>Affirme sa position sur les fonctions industrielles, logistiques et tertiaires sur l’axe Londres-Paris, avec aussi une opportunité de complémentarité économique tirant parti du </a:t>
            </a:r>
            <a:r>
              <a:rPr lang="fr-FR" dirty="0" smtClean="0">
                <a:solidFill>
                  <a:schemeClr val="bg1"/>
                </a:solidFill>
                <a:latin typeface="Gill Sans"/>
                <a:cs typeface="Gill Sans"/>
              </a:rPr>
              <a:t>CSNE</a:t>
            </a:r>
          </a:p>
          <a:p>
            <a:pPr marL="285750" indent="-285750">
              <a:lnSpc>
                <a:spcPts val="2200"/>
              </a:lnSpc>
              <a:spcBef>
                <a:spcPts val="1200"/>
              </a:spcBef>
              <a:buFont typeface="Arial"/>
              <a:buChar char="•"/>
            </a:pPr>
            <a:r>
              <a:rPr lang="fr-FR" dirty="0">
                <a:solidFill>
                  <a:schemeClr val="bg1"/>
                </a:solidFill>
                <a:latin typeface="Gill Sans"/>
                <a:cs typeface="Gill Sans"/>
              </a:rPr>
              <a:t>Soutient </a:t>
            </a:r>
            <a:r>
              <a:rPr lang="fr-FR" dirty="0" smtClean="0">
                <a:solidFill>
                  <a:schemeClr val="bg1"/>
                </a:solidFill>
                <a:latin typeface="Gill Sans"/>
                <a:cs typeface="Gill Sans"/>
              </a:rPr>
              <a:t>l’artisanat et son r</a:t>
            </a:r>
            <a:r>
              <a:rPr lang="fr-FR" dirty="0" smtClean="0">
                <a:solidFill>
                  <a:schemeClr val="bg1"/>
                </a:solidFill>
                <a:latin typeface="Gill Sans"/>
                <a:cs typeface="Gill Sans"/>
              </a:rPr>
              <a:t>ôle dans l’irrigation économique de proximité</a:t>
            </a:r>
            <a:endParaRPr lang="fr-FR" dirty="0">
              <a:solidFill>
                <a:schemeClr val="bg1"/>
              </a:solidFill>
              <a:latin typeface="Gill Sans"/>
              <a:cs typeface="Gill Sans"/>
            </a:endParaRPr>
          </a:p>
          <a:p>
            <a:pPr marL="285750" indent="-285750">
              <a:lnSpc>
                <a:spcPts val="2200"/>
              </a:lnSpc>
              <a:spcBef>
                <a:spcPts val="1200"/>
              </a:spcBef>
              <a:buFont typeface="Arial"/>
              <a:buChar char="•"/>
            </a:pPr>
            <a:r>
              <a:rPr lang="fr-FR" dirty="0" smtClean="0">
                <a:solidFill>
                  <a:schemeClr val="bg1"/>
                </a:solidFill>
                <a:latin typeface="Gill Sans"/>
                <a:cs typeface="Gill Sans"/>
              </a:rPr>
              <a:t>S’ouvre </a:t>
            </a:r>
            <a:r>
              <a:rPr lang="fr-FR" dirty="0" smtClean="0">
                <a:solidFill>
                  <a:schemeClr val="bg1"/>
                </a:solidFill>
                <a:latin typeface="Gill Sans"/>
                <a:cs typeface="Gill Sans"/>
              </a:rPr>
              <a:t>les perspectives de la 3eme révolution industrielle : </a:t>
            </a:r>
            <a:r>
              <a:rPr lang="fr-FR" sz="1600" dirty="0" smtClean="0">
                <a:solidFill>
                  <a:schemeClr val="bg1"/>
                </a:solidFill>
                <a:latin typeface="Gill Sans"/>
                <a:cs typeface="Gill Sans"/>
              </a:rPr>
              <a:t>Numérique, énergie, boucles « agricole et énergétique »… </a:t>
            </a:r>
            <a:endParaRPr lang="fr-FR" sz="1600" dirty="0" smtClean="0">
              <a:solidFill>
                <a:schemeClr val="bg1"/>
              </a:solidFill>
              <a:latin typeface="Gill Sans"/>
              <a:cs typeface="Gill Sans"/>
            </a:endParaRPr>
          </a:p>
        </p:txBody>
      </p:sp>
      <p:sp>
        <p:nvSpPr>
          <p:cNvPr id="9" name="ZoneTexte 8"/>
          <p:cNvSpPr txBox="1"/>
          <p:nvPr/>
        </p:nvSpPr>
        <p:spPr>
          <a:xfrm>
            <a:off x="4436534" y="1018924"/>
            <a:ext cx="4639732" cy="5745943"/>
          </a:xfrm>
          <a:prstGeom prst="rect">
            <a:avLst/>
          </a:prstGeom>
          <a:noFill/>
          <a:ln>
            <a:noFill/>
          </a:ln>
        </p:spPr>
        <p:txBody>
          <a:bodyPr wrap="square" rtlCol="0">
            <a:noAutofit/>
          </a:bodyPr>
          <a:lstStyle/>
          <a:p>
            <a:pPr marL="285750" indent="-285750">
              <a:spcBef>
                <a:spcPts val="1200"/>
              </a:spcBef>
              <a:buFont typeface="Lucida Grande"/>
              <a:buChar char="-"/>
            </a:pPr>
            <a:r>
              <a:rPr lang="fr-FR" sz="1500" b="1" dirty="0" smtClean="0">
                <a:solidFill>
                  <a:srgbClr val="564B5C"/>
                </a:solidFill>
                <a:latin typeface="Gill Sans"/>
                <a:cs typeface="Gill Sans"/>
              </a:rPr>
              <a:t>Développer les services aux entreprises :</a:t>
            </a:r>
          </a:p>
          <a:p>
            <a:pPr marL="449263" lvl="1" indent="-169863">
              <a:spcBef>
                <a:spcPts val="1200"/>
              </a:spcBef>
              <a:buFont typeface="Lucida Grande"/>
              <a:buChar char="-"/>
            </a:pPr>
            <a:r>
              <a:rPr lang="fr-FR" sz="1600" dirty="0" smtClean="0">
                <a:solidFill>
                  <a:srgbClr val="564B5C"/>
                </a:solidFill>
                <a:latin typeface="Gill Sans"/>
                <a:cs typeface="Gill Sans"/>
              </a:rPr>
              <a:t>Pour les fonctions support à l’industrie, le R&amp;D et l’innovation en lien avec nos filières d’excellence ainsi que les activités </a:t>
            </a:r>
            <a:r>
              <a:rPr lang="fr-FR" sz="1600" dirty="0" smtClean="0">
                <a:solidFill>
                  <a:srgbClr val="564B5C"/>
                </a:solidFill>
                <a:latin typeface="Gill Sans"/>
                <a:cs typeface="Gill Sans"/>
              </a:rPr>
              <a:t>liées </a:t>
            </a:r>
            <a:r>
              <a:rPr lang="fr-FR" sz="1600" dirty="0" smtClean="0">
                <a:solidFill>
                  <a:srgbClr val="564B5C"/>
                </a:solidFill>
                <a:latin typeface="Gill Sans"/>
                <a:cs typeface="Gill Sans"/>
              </a:rPr>
              <a:t>à l’énergie, le numérique, l’éco-construction</a:t>
            </a:r>
          </a:p>
          <a:p>
            <a:pPr marL="449263" lvl="1" indent="-169863">
              <a:spcBef>
                <a:spcPts val="1200"/>
              </a:spcBef>
              <a:buFont typeface="Lucida Grande"/>
              <a:buChar char="-"/>
            </a:pPr>
            <a:r>
              <a:rPr lang="fr-FR" sz="1600" dirty="0" smtClean="0">
                <a:solidFill>
                  <a:srgbClr val="564B5C"/>
                </a:solidFill>
                <a:latin typeface="Gill Sans"/>
                <a:cs typeface="Gill Sans"/>
              </a:rPr>
              <a:t>Pour répondre à l’évolution des modes de travail et favoriser le foisonnement entrepreneurial en intégrant les enjeux d’accompagnement des entreprises dans les ruptures technologiques des activités (</a:t>
            </a:r>
            <a:r>
              <a:rPr lang="fr-FR" sz="1600" dirty="0" err="1" smtClean="0">
                <a:solidFill>
                  <a:srgbClr val="564B5C"/>
                </a:solidFill>
                <a:latin typeface="Gill Sans"/>
                <a:cs typeface="Gill Sans"/>
              </a:rPr>
              <a:t>co-working</a:t>
            </a:r>
            <a:r>
              <a:rPr lang="fr-FR" sz="1600" dirty="0" smtClean="0">
                <a:solidFill>
                  <a:srgbClr val="564B5C"/>
                </a:solidFill>
                <a:latin typeface="Gill Sans"/>
                <a:cs typeface="Gill Sans"/>
              </a:rPr>
              <a:t>, tiers-lieu, services numériques pour les artisans &amp; agriculteurs, …)</a:t>
            </a:r>
          </a:p>
          <a:p>
            <a:pPr marL="449263" lvl="1" indent="-169863">
              <a:spcBef>
                <a:spcPts val="1200"/>
              </a:spcBef>
              <a:buFont typeface="Lucida Grande"/>
              <a:buChar char="-"/>
            </a:pPr>
            <a:r>
              <a:rPr lang="fr-FR" sz="1600" dirty="0" smtClean="0">
                <a:solidFill>
                  <a:srgbClr val="564B5C"/>
                </a:solidFill>
                <a:latin typeface="Gill Sans"/>
                <a:cs typeface="Gill Sans"/>
              </a:rPr>
              <a:t>Pour sauvegarder l’Entreprise </a:t>
            </a:r>
            <a:r>
              <a:rPr lang="fr-FR" sz="1600" dirty="0">
                <a:solidFill>
                  <a:srgbClr val="564B5C"/>
                </a:solidFill>
                <a:latin typeface="Gill Sans"/>
                <a:cs typeface="Gill Sans"/>
              </a:rPr>
              <a:t>A</a:t>
            </a:r>
            <a:r>
              <a:rPr lang="fr-FR" sz="1600" dirty="0" smtClean="0">
                <a:solidFill>
                  <a:srgbClr val="564B5C"/>
                </a:solidFill>
                <a:latin typeface="Gill Sans"/>
                <a:cs typeface="Gill Sans"/>
              </a:rPr>
              <a:t>rtisanale dans l’Arrageois, mais aussi pour faciliter son déploiement et son adaptation au regard des évolutions des marchés, des technologies… (</a:t>
            </a:r>
            <a:r>
              <a:rPr lang="fr-FR" sz="1600" dirty="0" err="1" smtClean="0">
                <a:solidFill>
                  <a:srgbClr val="564B5C"/>
                </a:solidFill>
                <a:latin typeface="Gill Sans"/>
                <a:cs typeface="Gill Sans"/>
              </a:rPr>
              <a:t>eco</a:t>
            </a:r>
            <a:r>
              <a:rPr lang="fr-FR" sz="1600" dirty="0" smtClean="0">
                <a:solidFill>
                  <a:srgbClr val="564B5C"/>
                </a:solidFill>
                <a:latin typeface="Gill Sans"/>
                <a:cs typeface="Gill Sans"/>
              </a:rPr>
              <a:t>-construction, domotique, …). Des services comme par exemple les « Villages d’Artisans </a:t>
            </a:r>
            <a:r>
              <a:rPr lang="fr-FR" sz="1600" dirty="0" smtClean="0">
                <a:solidFill>
                  <a:srgbClr val="564B5C"/>
                </a:solidFill>
                <a:latin typeface="Gill Sans"/>
                <a:cs typeface="Gill Sans"/>
              </a:rPr>
              <a:t>»</a:t>
            </a:r>
          </a:p>
          <a:p>
            <a:pPr marL="285750" lvl="1" indent="-285750">
              <a:spcBef>
                <a:spcPts val="1200"/>
              </a:spcBef>
              <a:buFont typeface="Lucida Grande"/>
              <a:buChar char="-"/>
            </a:pPr>
            <a:r>
              <a:rPr lang="fr-FR" sz="1500" b="1" dirty="0" smtClean="0">
                <a:solidFill>
                  <a:srgbClr val="564B5C"/>
                </a:solidFill>
                <a:latin typeface="Gill Sans"/>
                <a:cs typeface="Gill Sans"/>
              </a:rPr>
              <a:t>Favoriser les activités tertiaires et le « petit artisanat » </a:t>
            </a:r>
            <a:r>
              <a:rPr lang="fr-FR" sz="1600" dirty="0" smtClean="0">
                <a:solidFill>
                  <a:srgbClr val="564B5C"/>
                </a:solidFill>
                <a:latin typeface="Gill Sans"/>
                <a:cs typeface="Gill Sans"/>
              </a:rPr>
              <a:t>dans l’enveloppe urbaine des communes (mixité fonctionnelle…) </a:t>
            </a:r>
            <a:endParaRPr lang="fr-FR" sz="1600" dirty="0">
              <a:solidFill>
                <a:srgbClr val="564B5C"/>
              </a:solidFill>
              <a:latin typeface="Gill Sans"/>
              <a:cs typeface="Gill Sans"/>
            </a:endParaRPr>
          </a:p>
          <a:p>
            <a:pPr marL="285750" lvl="1" indent="-285750">
              <a:spcBef>
                <a:spcPts val="1200"/>
              </a:spcBef>
              <a:buFont typeface="Lucida Grande"/>
              <a:buChar char="-"/>
            </a:pPr>
            <a:endParaRPr lang="fr-FR" sz="1500" b="1" dirty="0">
              <a:solidFill>
                <a:srgbClr val="564B5C"/>
              </a:solidFill>
              <a:latin typeface="Gill Sans"/>
              <a:cs typeface="Gill Sans"/>
            </a:endParaRPr>
          </a:p>
          <a:p>
            <a:pPr marL="742950" lvl="1" indent="-285750">
              <a:spcBef>
                <a:spcPts val="1200"/>
              </a:spcBef>
              <a:buFont typeface="Lucida Grande"/>
              <a:buChar char="-"/>
            </a:pPr>
            <a:endParaRPr lang="fr-FR" sz="1600" dirty="0" smtClean="0">
              <a:solidFill>
                <a:srgbClr val="564B5C"/>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48</a:t>
            </a:fld>
            <a:endParaRPr lang="fr-FR" sz="1000" b="1" dirty="0">
              <a:solidFill>
                <a:schemeClr val="bg1"/>
              </a:solidFill>
            </a:endParaRPr>
          </a:p>
        </p:txBody>
      </p:sp>
    </p:spTree>
    <p:extLst>
      <p:ext uri="{BB962C8B-B14F-4D97-AF65-F5344CB8AC3E}">
        <p14:creationId xmlns:p14="http://schemas.microsoft.com/office/powerpoint/2010/main" val="12045362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Soutenir </a:t>
            </a:r>
            <a:r>
              <a:rPr lang="fr-FR" sz="2200" dirty="0"/>
              <a:t>et développer la formation </a:t>
            </a:r>
            <a:r>
              <a:rPr lang="fr-FR" sz="2200" dirty="0" smtClean="0"/>
              <a:t>initiale et continue…</a:t>
            </a:r>
            <a:endParaRPr lang="fr-FR" sz="2200" dirty="0"/>
          </a:p>
        </p:txBody>
      </p:sp>
      <p:sp>
        <p:nvSpPr>
          <p:cNvPr id="7" name="ZoneTexte 6"/>
          <p:cNvSpPr txBox="1"/>
          <p:nvPr/>
        </p:nvSpPr>
        <p:spPr>
          <a:xfrm>
            <a:off x="93132" y="1521382"/>
            <a:ext cx="3098801" cy="2457952"/>
          </a:xfrm>
          <a:prstGeom prst="rect">
            <a:avLst/>
          </a:prstGeom>
          <a:solidFill>
            <a:srgbClr val="195D72"/>
          </a:solidFill>
        </p:spPr>
        <p:txBody>
          <a:bodyPr wrap="square" rtlCol="0">
            <a:noAutofit/>
          </a:bodyPr>
          <a:lstStyle/>
          <a:p>
            <a:pPr marL="271463" lvl="1">
              <a:spcBef>
                <a:spcPts val="600"/>
              </a:spcBef>
            </a:pPr>
            <a:r>
              <a:rPr lang="fr-FR" sz="2000" dirty="0" smtClean="0">
                <a:solidFill>
                  <a:schemeClr val="bg1"/>
                </a:solidFill>
                <a:latin typeface="Gill Sans"/>
                <a:cs typeface="Gill Sans"/>
              </a:rPr>
              <a:t>…tout </a:t>
            </a:r>
            <a:r>
              <a:rPr lang="fr-FR" sz="2000" dirty="0">
                <a:solidFill>
                  <a:schemeClr val="bg1"/>
                </a:solidFill>
                <a:latin typeface="Gill Sans"/>
                <a:cs typeface="Gill Sans"/>
              </a:rPr>
              <a:t>en </a:t>
            </a:r>
            <a:r>
              <a:rPr lang="fr-FR" sz="2000" dirty="0" smtClean="0">
                <a:solidFill>
                  <a:schemeClr val="bg1"/>
                </a:solidFill>
                <a:latin typeface="Gill Sans"/>
                <a:cs typeface="Gill Sans"/>
              </a:rPr>
              <a:t>recherchant les </a:t>
            </a:r>
            <a:r>
              <a:rPr lang="fr-FR" sz="2000" dirty="0">
                <a:solidFill>
                  <a:schemeClr val="bg1"/>
                </a:solidFill>
                <a:latin typeface="Gill Sans"/>
                <a:cs typeface="Gill Sans"/>
              </a:rPr>
              <a:t>passerelles avec les filières économiques </a:t>
            </a:r>
            <a:r>
              <a:rPr lang="fr-FR" sz="2000" dirty="0" smtClean="0">
                <a:solidFill>
                  <a:schemeClr val="bg1"/>
                </a:solidFill>
                <a:latin typeface="Gill Sans"/>
                <a:cs typeface="Gill Sans"/>
              </a:rPr>
              <a:t>d’excellent du territoire, mais aussi les activités de diversification et de demain (énergie, ...)</a:t>
            </a:r>
            <a:endParaRPr lang="fr-FR" sz="2000" dirty="0">
              <a:solidFill>
                <a:schemeClr val="bg1"/>
              </a:solidFill>
              <a:latin typeface="Gill Sans"/>
              <a:cs typeface="Gill Sans"/>
            </a:endParaRPr>
          </a:p>
        </p:txBody>
      </p:sp>
      <p:sp>
        <p:nvSpPr>
          <p:cNvPr id="9" name="ZoneTexte 8"/>
          <p:cNvSpPr txBox="1"/>
          <p:nvPr/>
        </p:nvSpPr>
        <p:spPr>
          <a:xfrm>
            <a:off x="3191933" y="1521382"/>
            <a:ext cx="5884333" cy="2457952"/>
          </a:xfrm>
          <a:prstGeom prst="rect">
            <a:avLst/>
          </a:prstGeom>
          <a:noFill/>
          <a:ln>
            <a:noFill/>
          </a:ln>
        </p:spPr>
        <p:txBody>
          <a:bodyPr wrap="square" rtlCol="0">
            <a:noAutofit/>
          </a:bodyPr>
          <a:lstStyle/>
          <a:p>
            <a:pPr marL="285750" indent="-285750">
              <a:spcBef>
                <a:spcPts val="1200"/>
              </a:spcBef>
              <a:buFont typeface="Lucida Grande"/>
              <a:buChar char="-"/>
            </a:pPr>
            <a:r>
              <a:rPr lang="fr-FR" sz="1600" b="1" dirty="0" smtClean="0">
                <a:solidFill>
                  <a:srgbClr val="564B5C"/>
                </a:solidFill>
                <a:latin typeface="Gill Sans"/>
                <a:cs typeface="Gill Sans"/>
              </a:rPr>
              <a:t>le pôle universitaire d’Artois et les formations d’enseignement supérieur </a:t>
            </a:r>
          </a:p>
          <a:p>
            <a:pPr marL="285750" indent="-285750">
              <a:spcBef>
                <a:spcPts val="1200"/>
              </a:spcBef>
              <a:buFont typeface="Lucida Grande"/>
              <a:buChar char="-"/>
            </a:pPr>
            <a:r>
              <a:rPr lang="fr-FR" sz="1600" b="1" dirty="0" smtClean="0">
                <a:solidFill>
                  <a:srgbClr val="564B5C"/>
                </a:solidFill>
                <a:latin typeface="Gill Sans"/>
                <a:cs typeface="Gill Sans"/>
              </a:rPr>
              <a:t>Le Campus des métiers à Arras</a:t>
            </a:r>
          </a:p>
          <a:p>
            <a:pPr marL="285750" indent="-285750">
              <a:spcBef>
                <a:spcPts val="1200"/>
              </a:spcBef>
              <a:buFont typeface="Lucida Grande"/>
              <a:buChar char="-"/>
            </a:pPr>
            <a:r>
              <a:rPr lang="fr-FR" sz="1600" b="1" dirty="0" smtClean="0">
                <a:solidFill>
                  <a:srgbClr val="564B5C"/>
                </a:solidFill>
                <a:latin typeface="Gill Sans"/>
                <a:cs typeface="Gill Sans"/>
              </a:rPr>
              <a:t>Formations agricoles (initiale et continue)</a:t>
            </a:r>
          </a:p>
          <a:p>
            <a:pPr marL="285750" indent="-285750">
              <a:spcBef>
                <a:spcPts val="1200"/>
              </a:spcBef>
              <a:buFont typeface="Lucida Grande"/>
              <a:buChar char="-"/>
            </a:pPr>
            <a:r>
              <a:rPr lang="fr-FR" sz="1600" b="1" dirty="0" smtClean="0">
                <a:solidFill>
                  <a:srgbClr val="564B5C"/>
                </a:solidFill>
                <a:latin typeface="Gill Sans"/>
                <a:cs typeface="Gill Sans"/>
              </a:rPr>
              <a:t>Formations continue et parcours diplômant  : CESI entreprises, </a:t>
            </a:r>
            <a:r>
              <a:rPr lang="fr-FR" sz="1600" b="1" dirty="0" err="1" smtClean="0">
                <a:solidFill>
                  <a:srgbClr val="564B5C"/>
                </a:solidFill>
                <a:latin typeface="Gill Sans"/>
                <a:cs typeface="Gill Sans"/>
              </a:rPr>
              <a:t>Afpa</a:t>
            </a:r>
            <a:r>
              <a:rPr lang="fr-FR" sz="1600" b="1" dirty="0" smtClean="0">
                <a:solidFill>
                  <a:srgbClr val="564B5C"/>
                </a:solidFill>
                <a:latin typeface="Gill Sans"/>
                <a:cs typeface="Gill Sans"/>
              </a:rPr>
              <a:t>,…  </a:t>
            </a:r>
          </a:p>
          <a:p>
            <a:pPr>
              <a:spcBef>
                <a:spcPts val="1200"/>
              </a:spcBef>
            </a:pPr>
            <a:endParaRPr lang="fr-FR" sz="1600" b="1" dirty="0" smtClean="0">
              <a:solidFill>
                <a:srgbClr val="564B5C"/>
              </a:solidFill>
              <a:latin typeface="Gill Sans"/>
              <a:cs typeface="Gill Sans"/>
            </a:endParaRPr>
          </a:p>
          <a:p>
            <a:pPr marL="285750" indent="-285750">
              <a:spcBef>
                <a:spcPts val="1200"/>
              </a:spcBef>
              <a:buFont typeface="Lucida Grande"/>
              <a:buChar char="-"/>
            </a:pPr>
            <a:endParaRPr lang="fr-FR" dirty="0" smtClean="0">
              <a:solidFill>
                <a:srgbClr val="564B5C"/>
              </a:solidFill>
              <a:latin typeface="Gill Sans"/>
              <a:cs typeface="Gill Sans"/>
            </a:endParaRPr>
          </a:p>
          <a:p>
            <a:pPr marL="285750" indent="-285750">
              <a:spcBef>
                <a:spcPts val="600"/>
              </a:spcBef>
              <a:buFont typeface="Lucida Grande"/>
              <a:buChar char="-"/>
            </a:pPr>
            <a:endParaRPr lang="fr-FR" sz="1600" dirty="0" smtClean="0">
              <a:solidFill>
                <a:srgbClr val="564B5C"/>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49</a:t>
            </a:fld>
            <a:endParaRPr lang="fr-FR" sz="1000" b="1" dirty="0">
              <a:solidFill>
                <a:schemeClr val="bg1"/>
              </a:solidFill>
            </a:endParaRPr>
          </a:p>
        </p:txBody>
      </p:sp>
      <p:sp>
        <p:nvSpPr>
          <p:cNvPr id="12" name="ZoneTexte 11"/>
          <p:cNvSpPr txBox="1"/>
          <p:nvPr/>
        </p:nvSpPr>
        <p:spPr>
          <a:xfrm>
            <a:off x="93133" y="4270430"/>
            <a:ext cx="8983134" cy="1596970"/>
          </a:xfrm>
          <a:prstGeom prst="rect">
            <a:avLst/>
          </a:prstGeom>
          <a:noFill/>
          <a:ln>
            <a:noFill/>
          </a:ln>
        </p:spPr>
        <p:txBody>
          <a:bodyPr wrap="square" rtlCol="0">
            <a:noAutofit/>
          </a:bodyPr>
          <a:lstStyle/>
          <a:p>
            <a:r>
              <a:rPr lang="fr-FR" dirty="0" smtClean="0">
                <a:solidFill>
                  <a:srgbClr val="564B5C"/>
                </a:solidFill>
                <a:latin typeface="Gill Sans"/>
                <a:cs typeface="Gill Sans"/>
              </a:rPr>
              <a:t>L’offre en équipements scolaires tiendra compte de l’évolution des besoins et le territoire sera notamment attentif à l’évolution des effectifs de lycéens et apprentis : des projections mettent en évidence un potentiel de hausse significative de ces effectifs </a:t>
            </a:r>
            <a:r>
              <a:rPr lang="fr-FR" dirty="0">
                <a:solidFill>
                  <a:srgbClr val="564B5C"/>
                </a:solidFill>
                <a:latin typeface="Gill Sans"/>
                <a:cs typeface="Gill Sans"/>
              </a:rPr>
              <a:t>à 2025 </a:t>
            </a:r>
            <a:r>
              <a:rPr lang="fr-FR" dirty="0" smtClean="0">
                <a:solidFill>
                  <a:srgbClr val="564B5C"/>
                </a:solidFill>
                <a:latin typeface="Gill Sans"/>
                <a:cs typeface="Gill Sans"/>
              </a:rPr>
              <a:t>dans la zone d’emploi d’Arras  </a:t>
            </a:r>
            <a:r>
              <a:rPr lang="fr-FR" dirty="0">
                <a:solidFill>
                  <a:srgbClr val="564B5C"/>
                </a:solidFill>
                <a:latin typeface="Gill Sans"/>
                <a:cs typeface="Gill Sans"/>
              </a:rPr>
              <a:t>(source : « Une progression temporaire des effectifs lycéens et apprentis » étude prospective - Insee 2015 en partenariat avec le </a:t>
            </a:r>
            <a:r>
              <a:rPr lang="fr-FR" dirty="0" err="1" smtClean="0">
                <a:solidFill>
                  <a:srgbClr val="564B5C"/>
                </a:solidFill>
                <a:latin typeface="Gill Sans"/>
                <a:cs typeface="Gill Sans"/>
              </a:rPr>
              <a:t>Pôle</a:t>
            </a:r>
            <a:r>
              <a:rPr lang="fr-FR" dirty="0" smtClean="0">
                <a:solidFill>
                  <a:srgbClr val="564B5C"/>
                </a:solidFill>
                <a:latin typeface="Gill Sans"/>
                <a:cs typeface="Gill Sans"/>
              </a:rPr>
              <a:t> </a:t>
            </a:r>
            <a:r>
              <a:rPr lang="fr-FR" dirty="0">
                <a:solidFill>
                  <a:srgbClr val="564B5C"/>
                </a:solidFill>
                <a:latin typeface="Gill Sans"/>
                <a:cs typeface="Gill Sans"/>
              </a:rPr>
              <a:t>Observer du Centre </a:t>
            </a:r>
            <a:r>
              <a:rPr lang="fr-FR" dirty="0" smtClean="0">
                <a:solidFill>
                  <a:srgbClr val="564B5C"/>
                </a:solidFill>
                <a:latin typeface="Gill Sans"/>
                <a:cs typeface="Gill Sans"/>
              </a:rPr>
              <a:t>Régional </a:t>
            </a:r>
            <a:r>
              <a:rPr lang="fr-FR" dirty="0">
                <a:solidFill>
                  <a:srgbClr val="564B5C"/>
                </a:solidFill>
                <a:latin typeface="Gill Sans"/>
                <a:cs typeface="Gill Sans"/>
              </a:rPr>
              <a:t>de Ressources </a:t>
            </a:r>
            <a:r>
              <a:rPr lang="fr-FR" dirty="0" smtClean="0">
                <a:solidFill>
                  <a:srgbClr val="564B5C"/>
                </a:solidFill>
                <a:latin typeface="Gill Sans"/>
                <a:cs typeface="Gill Sans"/>
              </a:rPr>
              <a:t>Pédagogiques).</a:t>
            </a:r>
          </a:p>
        </p:txBody>
      </p:sp>
    </p:spTree>
    <p:extLst>
      <p:ext uri="{BB962C8B-B14F-4D97-AF65-F5344CB8AC3E}">
        <p14:creationId xmlns:p14="http://schemas.microsoft.com/office/powerpoint/2010/main" val="27563127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descr="Capture d’écran 2016-05-11 à 12.04.24.png"/>
          <p:cNvPicPr>
            <a:picLocks noChangeAspect="1"/>
          </p:cNvPicPr>
          <p:nvPr/>
        </p:nvPicPr>
        <p:blipFill rotWithShape="1">
          <a:blip r:embed="rId2">
            <a:extLst>
              <a:ext uri="{28A0092B-C50C-407E-A947-70E740481C1C}">
                <a14:useLocalDpi xmlns:a14="http://schemas.microsoft.com/office/drawing/2010/main" val="0"/>
              </a:ext>
            </a:extLst>
          </a:blip>
          <a:srcRect l="3244" b="1000"/>
          <a:stretch/>
        </p:blipFill>
        <p:spPr>
          <a:xfrm>
            <a:off x="199865" y="1879600"/>
            <a:ext cx="5158662" cy="3793067"/>
          </a:xfrm>
          <a:prstGeom prst="rect">
            <a:avLst/>
          </a:prstGeom>
          <a:ln>
            <a:solidFill>
              <a:schemeClr val="bg1">
                <a:lumMod val="75000"/>
              </a:schemeClr>
            </a:solidFill>
          </a:ln>
        </p:spPr>
      </p:pic>
      <p:sp>
        <p:nvSpPr>
          <p:cNvPr id="45" name="ZoneTexte 44"/>
          <p:cNvSpPr txBox="1"/>
          <p:nvPr/>
        </p:nvSpPr>
        <p:spPr>
          <a:xfrm>
            <a:off x="5791200" y="1879599"/>
            <a:ext cx="3352800" cy="3793068"/>
          </a:xfrm>
          <a:prstGeom prst="rect">
            <a:avLst/>
          </a:prstGeom>
          <a:solidFill>
            <a:srgbClr val="574B5C"/>
          </a:solidFill>
        </p:spPr>
        <p:txBody>
          <a:bodyPr wrap="square" rtlCol="0">
            <a:noAutofit/>
          </a:bodyPr>
          <a:lstStyle/>
          <a:p>
            <a:pPr algn="just">
              <a:spcBef>
                <a:spcPts val="1200"/>
              </a:spcBef>
            </a:pPr>
            <a:r>
              <a:rPr lang="fr-FR" sz="2000" dirty="0">
                <a:solidFill>
                  <a:schemeClr val="bg1"/>
                </a:solidFill>
                <a:latin typeface="Gill Sans"/>
                <a:cs typeface="Gill Sans"/>
              </a:rPr>
              <a:t>Une stratégie pour laquelle la mise en valeur des agricultures est une composante essentielle et transversale du projet</a:t>
            </a:r>
          </a:p>
          <a:p>
            <a:pPr algn="just">
              <a:spcBef>
                <a:spcPts val="1200"/>
              </a:spcBef>
            </a:pPr>
            <a:r>
              <a:rPr lang="fr-FR" sz="2000" dirty="0">
                <a:solidFill>
                  <a:schemeClr val="bg1"/>
                </a:solidFill>
                <a:latin typeface="Gill Sans"/>
                <a:cs typeface="Gill Sans"/>
              </a:rPr>
              <a:t>Une stratégie </a:t>
            </a:r>
            <a:r>
              <a:rPr lang="fr-FR" sz="2000" dirty="0" smtClean="0">
                <a:solidFill>
                  <a:schemeClr val="bg1"/>
                </a:solidFill>
                <a:latin typeface="Gill Sans"/>
                <a:cs typeface="Gill Sans"/>
              </a:rPr>
              <a:t>qui s’engage </a:t>
            </a:r>
            <a:r>
              <a:rPr lang="fr-FR" sz="2000" dirty="0">
                <a:solidFill>
                  <a:schemeClr val="bg1"/>
                </a:solidFill>
                <a:latin typeface="Gill Sans"/>
                <a:cs typeface="Gill Sans"/>
              </a:rPr>
              <a:t>pour la croissance verte, </a:t>
            </a:r>
            <a:r>
              <a:rPr lang="fr-FR" sz="2000" dirty="0" smtClean="0">
                <a:solidFill>
                  <a:schemeClr val="bg1"/>
                </a:solidFill>
                <a:latin typeface="Gill Sans"/>
                <a:cs typeface="Gill Sans"/>
              </a:rPr>
              <a:t>l’adaptation au </a:t>
            </a:r>
            <a:r>
              <a:rPr lang="fr-FR" sz="2000" dirty="0">
                <a:solidFill>
                  <a:schemeClr val="bg1"/>
                </a:solidFill>
                <a:latin typeface="Gill Sans"/>
                <a:cs typeface="Gill Sans"/>
              </a:rPr>
              <a:t>changement </a:t>
            </a:r>
            <a:r>
              <a:rPr lang="fr-FR" sz="2000" dirty="0" smtClean="0">
                <a:solidFill>
                  <a:schemeClr val="bg1"/>
                </a:solidFill>
                <a:latin typeface="Gill Sans"/>
                <a:cs typeface="Gill Sans"/>
              </a:rPr>
              <a:t>climatique et </a:t>
            </a:r>
            <a:r>
              <a:rPr lang="fr-FR" sz="2000" dirty="0">
                <a:solidFill>
                  <a:schemeClr val="bg1"/>
                </a:solidFill>
                <a:latin typeface="Gill Sans"/>
                <a:cs typeface="Gill Sans"/>
              </a:rPr>
              <a:t>aux mutations </a:t>
            </a:r>
            <a:r>
              <a:rPr lang="fr-FR" sz="2000" dirty="0" smtClean="0">
                <a:solidFill>
                  <a:schemeClr val="bg1"/>
                </a:solidFill>
                <a:latin typeface="Gill Sans"/>
                <a:cs typeface="Gill Sans"/>
              </a:rPr>
              <a:t>technologiques… vers la 3ème révolution industrielle</a:t>
            </a:r>
            <a:endParaRPr lang="fr-FR" sz="2000" i="1" dirty="0">
              <a:solidFill>
                <a:schemeClr val="bg1"/>
              </a:solidFill>
            </a:endParaRPr>
          </a:p>
        </p:txBody>
      </p:sp>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1.2 - Fructifier notre alliance inédite de l’urbain et du rural, </a:t>
            </a:r>
            <a:r>
              <a:rPr lang="fr-FR" sz="2200" dirty="0" smtClean="0">
                <a:solidFill>
                  <a:srgbClr val="564B5C"/>
                </a:solidFill>
              </a:rPr>
              <a:t>pour </a:t>
            </a:r>
            <a:r>
              <a:rPr lang="fr-FR" sz="2200" dirty="0">
                <a:solidFill>
                  <a:srgbClr val="564B5C"/>
                </a:solidFill>
              </a:rPr>
              <a:t>redéployer une attractivité arrageoise globale, métropolitaine et rurale innovante </a:t>
            </a:r>
          </a:p>
        </p:txBody>
      </p:sp>
      <p:sp>
        <p:nvSpPr>
          <p:cNvPr id="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5</a:t>
            </a:fld>
            <a:endParaRPr lang="fr-FR" sz="1000" b="1" dirty="0">
              <a:solidFill>
                <a:schemeClr val="bg1"/>
              </a:solidFill>
            </a:endParaRPr>
          </a:p>
        </p:txBody>
      </p:sp>
    </p:spTree>
    <p:extLst>
      <p:ext uri="{BB962C8B-B14F-4D97-AF65-F5344CB8AC3E}">
        <p14:creationId xmlns:p14="http://schemas.microsoft.com/office/powerpoint/2010/main" val="259442640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7" name="Image 6"/>
          <p:cNvPicPr>
            <a:picLocks noChangeAspect="1"/>
          </p:cNvPicPr>
          <p:nvPr/>
        </p:nvPicPr>
        <p:blipFill>
          <a:blip r:embed="rId2"/>
          <a:stretch>
            <a:fillRect/>
          </a:stretch>
        </p:blipFill>
        <p:spPr>
          <a:xfrm>
            <a:off x="4241234" y="2848060"/>
            <a:ext cx="6713043" cy="6693024"/>
          </a:xfrm>
          <a:prstGeom prst="rect">
            <a:avLst/>
          </a:prstGeom>
        </p:spPr>
      </p:pic>
      <p:sp>
        <p:nvSpPr>
          <p:cNvPr id="9" name="Titre 1"/>
          <p:cNvSpPr txBox="1">
            <a:spLocks/>
          </p:cNvSpPr>
          <p:nvPr/>
        </p:nvSpPr>
        <p:spPr>
          <a:xfrm>
            <a:off x="432000" y="308201"/>
            <a:ext cx="8280000" cy="3894385"/>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896938" indent="-896938">
              <a:lnSpc>
                <a:spcPts val="3080"/>
              </a:lnSpc>
              <a:spcBef>
                <a:spcPts val="1800"/>
              </a:spcBef>
              <a:tabLst>
                <a:tab pos="896938" algn="l"/>
              </a:tabLst>
            </a:pPr>
            <a:r>
              <a:rPr lang="fr-FR" sz="2800" b="1" dirty="0" smtClean="0">
                <a:latin typeface="Arial Narrow"/>
                <a:cs typeface="Arial Narrow"/>
              </a:rPr>
              <a:t>2.2.2</a:t>
            </a:r>
            <a:r>
              <a:rPr lang="fr-FR" sz="2800" b="1" dirty="0">
                <a:latin typeface="Arial Narrow"/>
                <a:cs typeface="Arial Narrow"/>
              </a:rPr>
              <a:t>	S'appuyer sur cette synergie </a:t>
            </a:r>
            <a:r>
              <a:rPr lang="fr-FR" sz="2800" b="1" dirty="0">
                <a:solidFill>
                  <a:srgbClr val="95F5ED"/>
                </a:solidFill>
                <a:latin typeface="Arial Narrow"/>
                <a:cs typeface="Arial Narrow"/>
              </a:rPr>
              <a:t>pour redéployer notre force de frappe économique avec un ancrage durable aux flux majeurs européens, régionaux et vers la Normandie</a:t>
            </a:r>
            <a:r>
              <a:rPr lang="fr-FR" sz="2800" b="1" dirty="0">
                <a:latin typeface="Arial Narrow"/>
                <a:cs typeface="Arial Narrow"/>
              </a:rPr>
              <a:t>	</a:t>
            </a:r>
          </a:p>
          <a:p>
            <a:pPr marL="896938" indent="-896938">
              <a:lnSpc>
                <a:spcPts val="3080"/>
              </a:lnSpc>
              <a:spcBef>
                <a:spcPts val="1800"/>
              </a:spcBef>
              <a:tabLst>
                <a:tab pos="896938" algn="l"/>
              </a:tabLst>
            </a:pPr>
            <a:endParaRPr lang="fr-FR" sz="2800" b="1" dirty="0">
              <a:latin typeface="Arial Narrow"/>
              <a:cs typeface="Arial Narrow"/>
            </a:endParaRPr>
          </a:p>
          <a:p>
            <a:pPr marL="896938" indent="-896938">
              <a:lnSpc>
                <a:spcPts val="3080"/>
              </a:lnSpc>
              <a:spcBef>
                <a:spcPts val="1800"/>
              </a:spcBef>
              <a:tabLst>
                <a:tab pos="896938" algn="l"/>
              </a:tabLst>
            </a:pPr>
            <a:endParaRPr lang="fr-FR" sz="2800" b="1" dirty="0" smtClean="0">
              <a:solidFill>
                <a:srgbClr val="95F5ED"/>
              </a:solidFill>
              <a:latin typeface="Arial Narrow"/>
              <a:cs typeface="Arial Narrow"/>
            </a:endParaRPr>
          </a:p>
        </p:txBody>
      </p:sp>
      <p:sp>
        <p:nvSpPr>
          <p:cNvPr id="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50</a:t>
            </a:fld>
            <a:endParaRPr lang="fr-FR" sz="1000" b="1" dirty="0">
              <a:solidFill>
                <a:schemeClr val="bg1"/>
              </a:solidFill>
            </a:endParaRPr>
          </a:p>
        </p:txBody>
      </p:sp>
    </p:spTree>
    <p:extLst>
      <p:ext uri="{BB962C8B-B14F-4D97-AF65-F5344CB8AC3E}">
        <p14:creationId xmlns:p14="http://schemas.microsoft.com/office/powerpoint/2010/main" val="18907920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a:lnSpc>
                <a:spcPts val="2080"/>
              </a:lnSpc>
            </a:pPr>
            <a:r>
              <a:rPr lang="fr-FR" sz="1800" dirty="0" smtClean="0"/>
              <a:t>Une armature économique structurant un réseau de pôles économiques aux rôles et rayonnements complémentaires, pour une offre foncière et immobilière agile et accessible aux services urbains et ressources Arrageoises (savoir-faire, primaires,)</a:t>
            </a:r>
            <a:endParaRPr lang="fr-FR" sz="1800" dirty="0"/>
          </a:p>
        </p:txBody>
      </p:sp>
      <p:sp>
        <p:nvSpPr>
          <p:cNvPr id="7" name="ZoneTexte 6"/>
          <p:cNvSpPr txBox="1"/>
          <p:nvPr/>
        </p:nvSpPr>
        <p:spPr>
          <a:xfrm>
            <a:off x="254000" y="1148850"/>
            <a:ext cx="3809998" cy="1306484"/>
          </a:xfrm>
          <a:prstGeom prst="rect">
            <a:avLst/>
          </a:prstGeom>
          <a:solidFill>
            <a:srgbClr val="8AB19C"/>
          </a:solidFill>
        </p:spPr>
        <p:txBody>
          <a:bodyPr wrap="square" rtlCol="0">
            <a:noAutofit/>
          </a:bodyPr>
          <a:lstStyle/>
          <a:p>
            <a:pPr>
              <a:spcBef>
                <a:spcPts val="600"/>
              </a:spcBef>
            </a:pPr>
            <a:r>
              <a:rPr lang="fr-FR" sz="1600" dirty="0">
                <a:solidFill>
                  <a:srgbClr val="195D72"/>
                </a:solidFill>
                <a:latin typeface="Gill Sans"/>
                <a:cs typeface="Gill Sans"/>
              </a:rPr>
              <a:t>Redéployer notre force de frappe économique sur l’axe Europe du nord / Paris et affirmer notre rôle dans le maillage régional des fonctions métropolitaines. </a:t>
            </a:r>
          </a:p>
        </p:txBody>
      </p:sp>
      <p:sp>
        <p:nvSpPr>
          <p:cNvPr id="8" name="ZoneTexte 7"/>
          <p:cNvSpPr txBox="1"/>
          <p:nvPr/>
        </p:nvSpPr>
        <p:spPr>
          <a:xfrm>
            <a:off x="254002" y="2562778"/>
            <a:ext cx="3809997" cy="1357285"/>
          </a:xfrm>
          <a:prstGeom prst="rect">
            <a:avLst/>
          </a:prstGeom>
          <a:solidFill>
            <a:srgbClr val="8AB19C"/>
          </a:solidFill>
        </p:spPr>
        <p:txBody>
          <a:bodyPr wrap="square" rtlCol="0">
            <a:noAutofit/>
          </a:bodyPr>
          <a:lstStyle/>
          <a:p>
            <a:pPr>
              <a:spcBef>
                <a:spcPts val="600"/>
              </a:spcBef>
            </a:pPr>
            <a:r>
              <a:rPr lang="fr-FR" sz="1600" dirty="0">
                <a:solidFill>
                  <a:srgbClr val="195D72"/>
                </a:solidFill>
                <a:latin typeface="Gill Sans"/>
                <a:cs typeface="Gill Sans"/>
              </a:rPr>
              <a:t>Soutenir la route de </a:t>
            </a:r>
            <a:r>
              <a:rPr lang="fr-FR" sz="1600" dirty="0" smtClean="0">
                <a:solidFill>
                  <a:srgbClr val="195D72"/>
                </a:solidFill>
                <a:latin typeface="Gill Sans"/>
                <a:cs typeface="Gill Sans"/>
              </a:rPr>
              <a:t>l’agroalimentaire et </a:t>
            </a:r>
            <a:r>
              <a:rPr lang="fr-FR" sz="1600" dirty="0">
                <a:solidFill>
                  <a:srgbClr val="195D72"/>
                </a:solidFill>
                <a:latin typeface="Gill Sans"/>
                <a:cs typeface="Gill Sans"/>
              </a:rPr>
              <a:t>fortifier son ancrage aux bassins de productions et de savoir-faire vers l’Ouest et le Sud (Amiens/pôle agroalimentaire, St-</a:t>
            </a:r>
            <a:r>
              <a:rPr lang="fr-FR" sz="1600" dirty="0" smtClean="0">
                <a:solidFill>
                  <a:srgbClr val="195D72"/>
                </a:solidFill>
                <a:latin typeface="Gill Sans"/>
                <a:cs typeface="Gill Sans"/>
              </a:rPr>
              <a:t>Quentin, Normandie…</a:t>
            </a:r>
            <a:r>
              <a:rPr lang="fr-FR" sz="1600" dirty="0">
                <a:solidFill>
                  <a:srgbClr val="195D72"/>
                </a:solidFill>
                <a:latin typeface="Gill Sans"/>
                <a:cs typeface="Gill Sans"/>
              </a:rPr>
              <a:t>).</a:t>
            </a:r>
          </a:p>
        </p:txBody>
      </p:sp>
      <p:sp>
        <p:nvSpPr>
          <p:cNvPr id="10" name="ZoneTexte 9"/>
          <p:cNvSpPr txBox="1"/>
          <p:nvPr/>
        </p:nvSpPr>
        <p:spPr>
          <a:xfrm>
            <a:off x="254002" y="3997100"/>
            <a:ext cx="3809998" cy="1582427"/>
          </a:xfrm>
          <a:prstGeom prst="rect">
            <a:avLst/>
          </a:prstGeom>
          <a:solidFill>
            <a:srgbClr val="8AB19C"/>
          </a:solidFill>
        </p:spPr>
        <p:txBody>
          <a:bodyPr wrap="square" rtlCol="0">
            <a:noAutofit/>
          </a:bodyPr>
          <a:lstStyle/>
          <a:p>
            <a:pPr>
              <a:spcBef>
                <a:spcPts val="600"/>
              </a:spcBef>
            </a:pPr>
            <a:r>
              <a:rPr lang="fr-FR" sz="1600" dirty="0">
                <a:solidFill>
                  <a:srgbClr val="195D72"/>
                </a:solidFill>
                <a:latin typeface="Gill Sans"/>
                <a:cs typeface="Gill Sans"/>
              </a:rPr>
              <a:t>Accompagner la diversification de notre économie productive : vers des filières innovantes, des activités utilisant nos atouts pour développer des boucles locales : circuits-courts, </a:t>
            </a:r>
            <a:r>
              <a:rPr lang="fr-FR" sz="1600" dirty="0" smtClean="0">
                <a:solidFill>
                  <a:srgbClr val="195D72"/>
                </a:solidFill>
                <a:latin typeface="Gill Sans"/>
                <a:cs typeface="Gill Sans"/>
              </a:rPr>
              <a:t>NTIC, </a:t>
            </a:r>
            <a:r>
              <a:rPr lang="fr-FR" sz="1600" dirty="0">
                <a:solidFill>
                  <a:srgbClr val="195D72"/>
                </a:solidFill>
                <a:latin typeface="Gill Sans"/>
                <a:cs typeface="Gill Sans"/>
              </a:rPr>
              <a:t>énergie - 3eme révolution industrielle</a:t>
            </a:r>
            <a:r>
              <a:rPr lang="fr-FR" sz="1600" dirty="0" smtClean="0">
                <a:solidFill>
                  <a:srgbClr val="195D72"/>
                </a:solidFill>
                <a:latin typeface="Gill Sans"/>
                <a:cs typeface="Gill Sans"/>
              </a:rPr>
              <a:t>, </a:t>
            </a:r>
            <a:r>
              <a:rPr lang="fr-FR" sz="1600" dirty="0" err="1" smtClean="0">
                <a:solidFill>
                  <a:srgbClr val="195D72"/>
                </a:solidFill>
                <a:latin typeface="Gill Sans"/>
                <a:cs typeface="Gill Sans"/>
              </a:rPr>
              <a:t>écoconstruction</a:t>
            </a:r>
            <a:r>
              <a:rPr lang="fr-FR" sz="1600" dirty="0" smtClean="0">
                <a:solidFill>
                  <a:srgbClr val="195D72"/>
                </a:solidFill>
                <a:latin typeface="Gill Sans"/>
                <a:cs typeface="Gill Sans"/>
              </a:rPr>
              <a:t>…</a:t>
            </a:r>
            <a:endParaRPr lang="fr-FR" sz="1600" dirty="0">
              <a:solidFill>
                <a:srgbClr val="195D72"/>
              </a:solidFill>
              <a:latin typeface="Gill Sans"/>
              <a:cs typeface="Gill Sans"/>
            </a:endParaRPr>
          </a:p>
        </p:txBody>
      </p:sp>
      <p:sp>
        <p:nvSpPr>
          <p:cNvPr id="15" name="ZoneTexte 14"/>
          <p:cNvSpPr txBox="1"/>
          <p:nvPr/>
        </p:nvSpPr>
        <p:spPr>
          <a:xfrm>
            <a:off x="254000" y="5663114"/>
            <a:ext cx="3809998" cy="788480"/>
          </a:xfrm>
          <a:prstGeom prst="rect">
            <a:avLst/>
          </a:prstGeom>
          <a:solidFill>
            <a:srgbClr val="8AB19C"/>
          </a:solidFill>
        </p:spPr>
        <p:txBody>
          <a:bodyPr wrap="square" rtlCol="0">
            <a:noAutofit/>
          </a:bodyPr>
          <a:lstStyle/>
          <a:p>
            <a:pPr>
              <a:spcBef>
                <a:spcPts val="600"/>
              </a:spcBef>
            </a:pPr>
            <a:r>
              <a:rPr lang="fr-FR" sz="1600" dirty="0">
                <a:solidFill>
                  <a:srgbClr val="195D72"/>
                </a:solidFill>
                <a:latin typeface="Gill Sans"/>
                <a:cs typeface="Gill Sans"/>
              </a:rPr>
              <a:t>Soutenir l’irrigation économique de proximité, en particulier dans le </a:t>
            </a:r>
            <a:r>
              <a:rPr lang="fr-FR" sz="1600" dirty="0" smtClean="0">
                <a:solidFill>
                  <a:srgbClr val="195D72"/>
                </a:solidFill>
                <a:latin typeface="Gill Sans"/>
                <a:cs typeface="Gill Sans"/>
              </a:rPr>
              <a:t>rural (</a:t>
            </a:r>
            <a:r>
              <a:rPr lang="fr-FR" sz="1400" dirty="0" smtClean="0">
                <a:solidFill>
                  <a:srgbClr val="195D72"/>
                </a:solidFill>
                <a:latin typeface="Gill Sans"/>
                <a:cs typeface="Gill Sans"/>
              </a:rPr>
              <a:t>artisanat, activités de transformation agricole…</a:t>
            </a:r>
            <a:r>
              <a:rPr lang="fr-FR" sz="1600" dirty="0" smtClean="0">
                <a:solidFill>
                  <a:srgbClr val="195D72"/>
                </a:solidFill>
                <a:latin typeface="Gill Sans"/>
                <a:cs typeface="Gill Sans"/>
              </a:rPr>
              <a:t>)</a:t>
            </a:r>
            <a:endParaRPr lang="fr-FR" sz="1600" dirty="0">
              <a:solidFill>
                <a:srgbClr val="195D72"/>
              </a:solidFill>
              <a:latin typeface="Gill Sans"/>
              <a:cs typeface="Gill Sans"/>
            </a:endParaRPr>
          </a:p>
        </p:txBody>
      </p:sp>
      <p:sp>
        <p:nvSpPr>
          <p:cNvPr id="16" name="Rectangle 15"/>
          <p:cNvSpPr/>
          <p:nvPr/>
        </p:nvSpPr>
        <p:spPr>
          <a:xfrm>
            <a:off x="5681132" y="1024773"/>
            <a:ext cx="3462869" cy="1430561"/>
          </a:xfrm>
          <a:prstGeom prst="rect">
            <a:avLst/>
          </a:prstGeom>
          <a:solidFill>
            <a:srgbClr val="195D72"/>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340"/>
              </a:lnSpc>
              <a:spcBef>
                <a:spcPts val="600"/>
              </a:spcBef>
            </a:pPr>
            <a:r>
              <a:rPr lang="fr-FR" sz="1200" b="1" dirty="0" smtClean="0">
                <a:solidFill>
                  <a:schemeClr val="bg1"/>
                </a:solidFill>
                <a:latin typeface="Calibri"/>
                <a:cs typeface="Calibri"/>
              </a:rPr>
              <a:t>Pôle majeur d’Arras et déploiement de son pôle économique Est</a:t>
            </a:r>
          </a:p>
          <a:p>
            <a:pPr algn="just">
              <a:lnSpc>
                <a:spcPts val="1340"/>
              </a:lnSpc>
              <a:spcBef>
                <a:spcPts val="600"/>
              </a:spcBef>
            </a:pPr>
            <a:r>
              <a:rPr lang="fr-FR" sz="1200" dirty="0" smtClean="0">
                <a:solidFill>
                  <a:schemeClr val="bg1"/>
                </a:solidFill>
                <a:latin typeface="Calibri"/>
                <a:cs typeface="Calibri"/>
              </a:rPr>
              <a:t>Espaces </a:t>
            </a:r>
            <a:r>
              <a:rPr lang="fr-FR" sz="1200" dirty="0">
                <a:solidFill>
                  <a:schemeClr val="bg1"/>
                </a:solidFill>
                <a:latin typeface="Calibri"/>
                <a:cs typeface="Calibri"/>
              </a:rPr>
              <a:t>d’activités « de grands flux » </a:t>
            </a:r>
            <a:r>
              <a:rPr lang="fr-FR" sz="1200" dirty="0">
                <a:solidFill>
                  <a:schemeClr val="bg1"/>
                </a:solidFill>
                <a:cs typeface="Calibri"/>
              </a:rPr>
              <a:t>et services </a:t>
            </a:r>
            <a:r>
              <a:rPr lang="fr-FR" sz="1200" dirty="0" smtClean="0">
                <a:solidFill>
                  <a:schemeClr val="bg1"/>
                </a:solidFill>
                <a:cs typeface="Calibri"/>
              </a:rPr>
              <a:t>métropolitains </a:t>
            </a:r>
            <a:r>
              <a:rPr lang="fr-FR" sz="1200" dirty="0" smtClean="0">
                <a:solidFill>
                  <a:schemeClr val="bg1"/>
                </a:solidFill>
                <a:latin typeface="Calibri"/>
                <a:cs typeface="Calibri"/>
              </a:rPr>
              <a:t>associés </a:t>
            </a:r>
            <a:r>
              <a:rPr lang="fr-FR" sz="1200" dirty="0">
                <a:solidFill>
                  <a:schemeClr val="bg1"/>
                </a:solidFill>
                <a:latin typeface="Calibri"/>
                <a:cs typeface="Calibri"/>
              </a:rPr>
              <a:t>à des infrastructures « internationales » </a:t>
            </a:r>
            <a:r>
              <a:rPr lang="fr-FR" sz="1200" dirty="0" smtClean="0">
                <a:solidFill>
                  <a:schemeClr val="bg1"/>
                </a:solidFill>
                <a:latin typeface="Calibri"/>
                <a:cs typeface="Calibri"/>
              </a:rPr>
              <a:t>structurantes : filières d’excellence, innovation, rayonnement durable du réseau industriel (polymorphe), valorisation de tous les potentiels du CSNE</a:t>
            </a:r>
            <a:endParaRPr lang="fr-FR" sz="1200" dirty="0">
              <a:solidFill>
                <a:schemeClr val="bg1"/>
              </a:solidFill>
              <a:latin typeface="Calibri"/>
              <a:cs typeface="Calibri"/>
            </a:endParaRPr>
          </a:p>
        </p:txBody>
      </p:sp>
      <p:pic>
        <p:nvPicPr>
          <p:cNvPr id="17" name="Image 16" descr="Capture d’écran 2017-04-11 à 20.44.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877" y="1643693"/>
            <a:ext cx="870641" cy="486376"/>
          </a:xfrm>
          <a:prstGeom prst="rect">
            <a:avLst/>
          </a:prstGeom>
        </p:spPr>
      </p:pic>
      <p:sp>
        <p:nvSpPr>
          <p:cNvPr id="19" name="Rectangle 18"/>
          <p:cNvSpPr/>
          <p:nvPr/>
        </p:nvSpPr>
        <p:spPr>
          <a:xfrm>
            <a:off x="5681131" y="2469548"/>
            <a:ext cx="3462869" cy="1289654"/>
          </a:xfrm>
          <a:prstGeom prst="rect">
            <a:avLst/>
          </a:prstGeom>
          <a:solidFill>
            <a:srgbClr val="564B5C"/>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340"/>
              </a:lnSpc>
              <a:spcBef>
                <a:spcPts val="600"/>
              </a:spcBef>
            </a:pPr>
            <a:r>
              <a:rPr lang="fr-FR" sz="1200" b="1" dirty="0" smtClean="0">
                <a:solidFill>
                  <a:srgbClr val="FFFFFF"/>
                </a:solidFill>
                <a:latin typeface="Calibri"/>
                <a:cs typeface="Calibri"/>
              </a:rPr>
              <a:t>Bapaume, avec l’appui d’</a:t>
            </a:r>
            <a:r>
              <a:rPr lang="fr-FR" sz="1200" b="1" dirty="0" err="1" smtClean="0">
                <a:solidFill>
                  <a:srgbClr val="FFFFFF"/>
                </a:solidFill>
                <a:latin typeface="Calibri"/>
                <a:cs typeface="Calibri"/>
              </a:rPr>
              <a:t>Achiet</a:t>
            </a:r>
            <a:r>
              <a:rPr lang="fr-FR" sz="1200" b="1" dirty="0" smtClean="0">
                <a:solidFill>
                  <a:srgbClr val="FFFFFF"/>
                </a:solidFill>
                <a:latin typeface="Calibri"/>
                <a:cs typeface="Calibri"/>
              </a:rPr>
              <a:t> le Grand</a:t>
            </a:r>
          </a:p>
          <a:p>
            <a:pPr algn="just">
              <a:lnSpc>
                <a:spcPts val="1340"/>
              </a:lnSpc>
              <a:spcBef>
                <a:spcPts val="600"/>
              </a:spcBef>
            </a:pPr>
            <a:r>
              <a:rPr lang="fr-FR" sz="1200" dirty="0" smtClean="0">
                <a:solidFill>
                  <a:srgbClr val="FFFFFF"/>
                </a:solidFill>
                <a:latin typeface="Calibri"/>
                <a:cs typeface="Calibri"/>
              </a:rPr>
              <a:t>Espaces </a:t>
            </a:r>
            <a:r>
              <a:rPr lang="fr-FR" sz="1200" dirty="0">
                <a:solidFill>
                  <a:srgbClr val="FFFFFF"/>
                </a:solidFill>
                <a:latin typeface="Calibri"/>
                <a:cs typeface="Calibri"/>
              </a:rPr>
              <a:t>d’activités de connexion régionale </a:t>
            </a:r>
            <a:r>
              <a:rPr lang="fr-FR" sz="1200" dirty="0" smtClean="0">
                <a:solidFill>
                  <a:srgbClr val="FFFFFF"/>
                </a:solidFill>
                <a:latin typeface="Calibri"/>
                <a:cs typeface="Calibri"/>
              </a:rPr>
              <a:t>/ inter- régionale &amp; CSNE : valorisant les spécificités </a:t>
            </a:r>
            <a:r>
              <a:rPr lang="fr-FR" sz="1200" dirty="0">
                <a:solidFill>
                  <a:srgbClr val="FFFFFF"/>
                </a:solidFill>
                <a:latin typeface="Calibri"/>
                <a:cs typeface="Calibri"/>
              </a:rPr>
              <a:t>et </a:t>
            </a:r>
            <a:r>
              <a:rPr lang="fr-FR" sz="1200" dirty="0" smtClean="0">
                <a:solidFill>
                  <a:srgbClr val="FFFFFF"/>
                </a:solidFill>
                <a:latin typeface="Calibri"/>
                <a:cs typeface="Calibri"/>
              </a:rPr>
              <a:t>savoir</a:t>
            </a:r>
            <a:r>
              <a:rPr lang="fr-FR" sz="1200" dirty="0">
                <a:solidFill>
                  <a:srgbClr val="FFFFFF"/>
                </a:solidFill>
                <a:latin typeface="Calibri"/>
                <a:cs typeface="Calibri"/>
              </a:rPr>
              <a:t>-faire économiques emblématiques </a:t>
            </a:r>
            <a:r>
              <a:rPr lang="fr-FR" sz="1200" dirty="0" smtClean="0">
                <a:solidFill>
                  <a:srgbClr val="FFFFFF"/>
                </a:solidFill>
                <a:latin typeface="Calibri"/>
                <a:cs typeface="Calibri"/>
              </a:rPr>
              <a:t>(</a:t>
            </a:r>
            <a:r>
              <a:rPr lang="fr-FR" sz="1200" dirty="0">
                <a:solidFill>
                  <a:srgbClr val="FFFFFF"/>
                </a:solidFill>
                <a:latin typeface="Calibri"/>
                <a:cs typeface="Calibri"/>
              </a:rPr>
              <a:t>IAA, énergie, logistique...</a:t>
            </a:r>
            <a:r>
              <a:rPr lang="fr-FR" sz="1200" dirty="0" smtClean="0">
                <a:solidFill>
                  <a:srgbClr val="FFFFFF"/>
                </a:solidFill>
                <a:latin typeface="Calibri"/>
                <a:cs typeface="Calibri"/>
              </a:rPr>
              <a:t>), développant l’innovation et la diversification économique. Services métropolitains </a:t>
            </a:r>
            <a:r>
              <a:rPr lang="fr-FR" sz="1200" dirty="0">
                <a:solidFill>
                  <a:srgbClr val="FFFFFF"/>
                </a:solidFill>
                <a:latin typeface="Calibri"/>
                <a:cs typeface="Calibri"/>
              </a:rPr>
              <a:t>de </a:t>
            </a:r>
            <a:r>
              <a:rPr lang="fr-FR" sz="1200" dirty="0" smtClean="0">
                <a:solidFill>
                  <a:srgbClr val="FFFFFF"/>
                </a:solidFill>
                <a:latin typeface="Calibri"/>
                <a:cs typeface="Calibri"/>
              </a:rPr>
              <a:t>niche / relais des parcs grands flux.</a:t>
            </a:r>
            <a:endParaRPr lang="fr-FR" sz="1200" dirty="0">
              <a:solidFill>
                <a:srgbClr val="FFFFFF"/>
              </a:solidFill>
              <a:latin typeface="Calibri"/>
              <a:cs typeface="Calibri"/>
            </a:endParaRPr>
          </a:p>
        </p:txBody>
      </p:sp>
      <p:sp>
        <p:nvSpPr>
          <p:cNvPr id="20" name="Rectangle 19"/>
          <p:cNvSpPr/>
          <p:nvPr/>
        </p:nvSpPr>
        <p:spPr>
          <a:xfrm>
            <a:off x="5681132" y="3834699"/>
            <a:ext cx="3462870" cy="1744828"/>
          </a:xfrm>
          <a:prstGeom prst="rect">
            <a:avLst/>
          </a:prstGeom>
          <a:solidFill>
            <a:srgbClr val="D64C28"/>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200" b="1" dirty="0" smtClean="0">
                <a:solidFill>
                  <a:srgbClr val="FFFFFF"/>
                </a:solidFill>
                <a:latin typeface="Calibri"/>
                <a:cs typeface="Calibri"/>
              </a:rPr>
              <a:t>Pôles économiques ruraux</a:t>
            </a:r>
          </a:p>
          <a:p>
            <a:pPr algn="just">
              <a:spcBef>
                <a:spcPts val="600"/>
              </a:spcBef>
            </a:pPr>
            <a:r>
              <a:rPr lang="fr-FR" sz="1200" dirty="0" smtClean="0">
                <a:solidFill>
                  <a:srgbClr val="FFFFFF"/>
                </a:solidFill>
                <a:latin typeface="Calibri"/>
                <a:cs typeface="Calibri"/>
              </a:rPr>
              <a:t>Espaces </a:t>
            </a:r>
            <a:r>
              <a:rPr lang="fr-FR" sz="1200" dirty="0">
                <a:solidFill>
                  <a:srgbClr val="FFFFFF"/>
                </a:solidFill>
                <a:latin typeface="Calibri"/>
                <a:cs typeface="Calibri"/>
              </a:rPr>
              <a:t>d’activités mixtes de rayonnement local et régional </a:t>
            </a:r>
            <a:r>
              <a:rPr lang="fr-FR" sz="1200" dirty="0" smtClean="0">
                <a:solidFill>
                  <a:srgbClr val="FFFFFF"/>
                </a:solidFill>
                <a:latin typeface="Calibri"/>
                <a:cs typeface="Calibri"/>
              </a:rPr>
              <a:t>s’appuyant </a:t>
            </a:r>
            <a:r>
              <a:rPr lang="fr-FR" sz="1200" dirty="0">
                <a:solidFill>
                  <a:srgbClr val="FFFFFF"/>
                </a:solidFill>
                <a:cs typeface="Calibri"/>
              </a:rPr>
              <a:t>sur le maillage des savoir-faire </a:t>
            </a:r>
            <a:r>
              <a:rPr lang="fr-FR" sz="1200" dirty="0" smtClean="0">
                <a:solidFill>
                  <a:srgbClr val="FFFFFF"/>
                </a:solidFill>
                <a:cs typeface="Calibri"/>
              </a:rPr>
              <a:t>locaux et les </a:t>
            </a:r>
            <a:r>
              <a:rPr lang="fr-FR" sz="1200" dirty="0">
                <a:solidFill>
                  <a:srgbClr val="FFFFFF"/>
                </a:solidFill>
                <a:latin typeface="Calibri"/>
                <a:cs typeface="Calibri"/>
              </a:rPr>
              <a:t>ramifications viaires de la route de l’agroalimentaire </a:t>
            </a:r>
            <a:r>
              <a:rPr lang="fr-FR" sz="1200" dirty="0" smtClean="0">
                <a:solidFill>
                  <a:srgbClr val="FFFFFF"/>
                </a:solidFill>
                <a:latin typeface="Calibri"/>
                <a:cs typeface="Calibri"/>
              </a:rPr>
              <a:t>qu’ils contribuent à développer. Ils confortent l’ancrage local de nos activités d’excellence, et la diversification économique notamment sur les activités liées </a:t>
            </a:r>
            <a:r>
              <a:rPr lang="fr-FR" sz="1200" dirty="0">
                <a:solidFill>
                  <a:srgbClr val="FFFFFF"/>
                </a:solidFill>
                <a:latin typeface="Calibri"/>
                <a:cs typeface="Calibri"/>
              </a:rPr>
              <a:t>aux IAA, à l’énergie, l’éco-construction</a:t>
            </a:r>
            <a:r>
              <a:rPr lang="fr-FR" sz="1200" dirty="0" smtClean="0">
                <a:solidFill>
                  <a:srgbClr val="FFFFFF"/>
                </a:solidFill>
                <a:latin typeface="Calibri"/>
                <a:cs typeface="Calibri"/>
              </a:rPr>
              <a:t>,  </a:t>
            </a:r>
            <a:r>
              <a:rPr lang="fr-FR" sz="1200" dirty="0">
                <a:solidFill>
                  <a:srgbClr val="FFFFFF"/>
                </a:solidFill>
                <a:latin typeface="Calibri"/>
                <a:cs typeface="Calibri"/>
              </a:rPr>
              <a:t>..</a:t>
            </a:r>
            <a:r>
              <a:rPr lang="fr-FR" sz="1200" dirty="0" smtClean="0">
                <a:solidFill>
                  <a:srgbClr val="FFFFFF"/>
                </a:solidFill>
                <a:latin typeface="Calibri"/>
                <a:cs typeface="Calibri"/>
              </a:rPr>
              <a:t>. </a:t>
            </a:r>
            <a:endParaRPr lang="fr-FR" sz="1200" dirty="0">
              <a:solidFill>
                <a:srgbClr val="FFFFFF"/>
              </a:solidFill>
              <a:latin typeface="Calibri"/>
              <a:cs typeface="Calibri"/>
            </a:endParaRPr>
          </a:p>
        </p:txBody>
      </p:sp>
      <p:sp>
        <p:nvSpPr>
          <p:cNvPr id="21" name="Rectangle 20"/>
          <p:cNvSpPr/>
          <p:nvPr/>
        </p:nvSpPr>
        <p:spPr>
          <a:xfrm>
            <a:off x="5683411" y="5681126"/>
            <a:ext cx="3462868" cy="770468"/>
          </a:xfrm>
          <a:prstGeom prst="rect">
            <a:avLst/>
          </a:prstGeom>
          <a:solidFill>
            <a:srgbClr val="49C6FF"/>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r>
              <a:rPr lang="fr-FR" sz="1200" b="1" dirty="0" smtClean="0">
                <a:solidFill>
                  <a:srgbClr val="195D72"/>
                </a:solidFill>
                <a:latin typeface="Calibri"/>
                <a:cs typeface="Calibri"/>
              </a:rPr>
              <a:t>Réseau actionnant la complémentarité entre les pôles et structurant l’irrigation économique de proximité : artisanat</a:t>
            </a:r>
            <a:r>
              <a:rPr lang="fr-FR" sz="1200" b="1" dirty="0">
                <a:solidFill>
                  <a:srgbClr val="195D72"/>
                </a:solidFill>
                <a:latin typeface="Calibri"/>
                <a:cs typeface="Calibri"/>
              </a:rPr>
              <a:t>, activités de transformation agricole</a:t>
            </a:r>
            <a:r>
              <a:rPr lang="fr-FR" sz="1200" b="1" dirty="0" smtClean="0">
                <a:solidFill>
                  <a:srgbClr val="195D72"/>
                </a:solidFill>
                <a:latin typeface="Calibri"/>
                <a:cs typeface="Calibri"/>
              </a:rPr>
              <a:t>…</a:t>
            </a:r>
            <a:endParaRPr lang="fr-FR" sz="1200" b="1" dirty="0">
              <a:solidFill>
                <a:srgbClr val="195D72"/>
              </a:solidFill>
              <a:latin typeface="Calibri"/>
              <a:cs typeface="Calibri"/>
            </a:endParaRPr>
          </a:p>
        </p:txBody>
      </p:sp>
      <p:cxnSp>
        <p:nvCxnSpPr>
          <p:cNvPr id="3" name="Connecteur droit 2"/>
          <p:cNvCxnSpPr/>
          <p:nvPr/>
        </p:nvCxnSpPr>
        <p:spPr>
          <a:xfrm flipV="1">
            <a:off x="4216402" y="1294636"/>
            <a:ext cx="0" cy="4909832"/>
          </a:xfrm>
          <a:prstGeom prst="line">
            <a:avLst/>
          </a:prstGeom>
          <a:ln w="76200" cmpd="sng">
            <a:solidFill>
              <a:srgbClr val="195D72"/>
            </a:solidFill>
          </a:ln>
          <a:effectLst/>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4461933" y="2345267"/>
            <a:ext cx="0" cy="3859203"/>
          </a:xfrm>
          <a:prstGeom prst="line">
            <a:avLst/>
          </a:prstGeom>
          <a:ln w="76200" cmpd="sng">
            <a:solidFill>
              <a:srgbClr val="564B5C"/>
            </a:solidFill>
          </a:ln>
          <a:effectLst/>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flipV="1">
            <a:off x="4720877" y="3668613"/>
            <a:ext cx="0" cy="2535857"/>
          </a:xfrm>
          <a:prstGeom prst="line">
            <a:avLst/>
          </a:prstGeom>
          <a:ln w="76200" cmpd="sng">
            <a:solidFill>
              <a:srgbClr val="D64C28"/>
            </a:solidFill>
          </a:ln>
          <a:effectLst/>
        </p:spPr>
        <p:style>
          <a:lnRef idx="2">
            <a:schemeClr val="accent1"/>
          </a:lnRef>
          <a:fillRef idx="0">
            <a:schemeClr val="accent1"/>
          </a:fillRef>
          <a:effectRef idx="1">
            <a:schemeClr val="accent1"/>
          </a:effectRef>
          <a:fontRef idx="minor">
            <a:schemeClr val="tx1"/>
          </a:fontRef>
        </p:style>
      </p:cxnSp>
      <p:pic>
        <p:nvPicPr>
          <p:cNvPr id="30" name="Image 29" descr="Capture d’écran 2017-04-11 à 20.44.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306" y="2713039"/>
            <a:ext cx="477626" cy="466722"/>
          </a:xfrm>
          <a:prstGeom prst="rect">
            <a:avLst/>
          </a:prstGeom>
        </p:spPr>
      </p:pic>
      <p:pic>
        <p:nvPicPr>
          <p:cNvPr id="31" name="Image 30" descr="Capture d’écran 2017-04-07 à 09.16.28.png"/>
          <p:cNvPicPr>
            <a:picLocks noChangeAspect="1"/>
          </p:cNvPicPr>
          <p:nvPr/>
        </p:nvPicPr>
        <p:blipFill rotWithShape="1">
          <a:blip r:embed="rId4">
            <a:extLst>
              <a:ext uri="{28A0092B-C50C-407E-A947-70E740481C1C}">
                <a14:useLocalDpi xmlns:a14="http://schemas.microsoft.com/office/drawing/2010/main" val="0"/>
              </a:ext>
            </a:extLst>
          </a:blip>
          <a:srcRect l="14001" t="32762" r="42851" b="-1"/>
          <a:stretch/>
        </p:blipFill>
        <p:spPr>
          <a:xfrm rot="20700000">
            <a:off x="4983665" y="5797643"/>
            <a:ext cx="609089" cy="271923"/>
          </a:xfrm>
          <a:prstGeom prst="rect">
            <a:avLst/>
          </a:prstGeom>
        </p:spPr>
      </p:pic>
      <p:grpSp>
        <p:nvGrpSpPr>
          <p:cNvPr id="37" name="Grouper 36"/>
          <p:cNvGrpSpPr/>
          <p:nvPr/>
        </p:nvGrpSpPr>
        <p:grpSpPr>
          <a:xfrm>
            <a:off x="4811730" y="4181365"/>
            <a:ext cx="869401" cy="740078"/>
            <a:chOff x="2476853" y="5839100"/>
            <a:chExt cx="962534" cy="819357"/>
          </a:xfrm>
        </p:grpSpPr>
        <p:pic>
          <p:nvPicPr>
            <p:cNvPr id="32" name="Image 31" descr="Capture d’écran 2017-04-11 à 20.45.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853" y="6272202"/>
              <a:ext cx="447705" cy="386255"/>
            </a:xfrm>
            <a:prstGeom prst="rect">
              <a:avLst/>
            </a:prstGeom>
          </p:spPr>
        </p:pic>
        <p:pic>
          <p:nvPicPr>
            <p:cNvPr id="33" name="Image 32" descr="Capture d’écran 2017-04-11 à 20.45.0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856" y="5839100"/>
              <a:ext cx="543478" cy="356744"/>
            </a:xfrm>
            <a:prstGeom prst="rect">
              <a:avLst/>
            </a:prstGeom>
          </p:spPr>
        </p:pic>
        <p:pic>
          <p:nvPicPr>
            <p:cNvPr id="34" name="Image 33" descr="Capture d’écran 2017-04-11 à 20.45.1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5911" y="5839100"/>
              <a:ext cx="403476" cy="360873"/>
            </a:xfrm>
            <a:prstGeom prst="rect">
              <a:avLst/>
            </a:prstGeom>
          </p:spPr>
        </p:pic>
        <p:pic>
          <p:nvPicPr>
            <p:cNvPr id="35" name="Image 34" descr="Capture d’écran 2017-10-08 à 11.03.1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1586" y="6272203"/>
              <a:ext cx="419053" cy="385878"/>
            </a:xfrm>
            <a:prstGeom prst="rect">
              <a:avLst/>
            </a:prstGeom>
          </p:spPr>
        </p:pic>
      </p:grpSp>
      <p:pic>
        <p:nvPicPr>
          <p:cNvPr id="39" name="Image 38" descr="Capture d’écran 2017-10-08 à 11.06.3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4306" y="3280300"/>
            <a:ext cx="526996" cy="388313"/>
          </a:xfrm>
          <a:prstGeom prst="rect">
            <a:avLst/>
          </a:prstGeom>
        </p:spPr>
      </p:pic>
      <p:sp>
        <p:nvSpPr>
          <p:cNvPr id="40" name="Rectangle 39"/>
          <p:cNvSpPr/>
          <p:nvPr/>
        </p:nvSpPr>
        <p:spPr>
          <a:xfrm>
            <a:off x="105613" y="6527800"/>
            <a:ext cx="9040666" cy="330201"/>
          </a:xfrm>
          <a:prstGeom prst="rect">
            <a:avLst/>
          </a:prstGeom>
          <a:solidFill>
            <a:srgbClr val="2BC17F"/>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ctr">
              <a:spcBef>
                <a:spcPts val="600"/>
              </a:spcBef>
            </a:pPr>
            <a:r>
              <a:rPr lang="fr-FR" b="1" dirty="0" smtClean="0">
                <a:solidFill>
                  <a:schemeClr val="bg1"/>
                </a:solidFill>
                <a:latin typeface="Gill Sans"/>
                <a:cs typeface="Gill Sans"/>
              </a:rPr>
              <a:t>Soutenir toutes les formes d’agricultures</a:t>
            </a:r>
            <a:endParaRPr lang="fr-FR" b="1" dirty="0">
              <a:solidFill>
                <a:schemeClr val="bg1"/>
              </a:solidFill>
              <a:latin typeface="Gill Sans"/>
              <a:cs typeface="Gill Sans"/>
            </a:endParaRPr>
          </a:p>
        </p:txBody>
      </p:sp>
      <p:pic>
        <p:nvPicPr>
          <p:cNvPr id="38" name="Image 37" descr="Capture d’écran 2017-10-08 à 11.13.5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1730" y="5002418"/>
            <a:ext cx="336003" cy="323635"/>
          </a:xfrm>
          <a:prstGeom prst="rect">
            <a:avLst/>
          </a:prstGeom>
        </p:spPr>
      </p:pic>
      <p:cxnSp>
        <p:nvCxnSpPr>
          <p:cNvPr id="43" name="Connecteur droit avec flèche 42"/>
          <p:cNvCxnSpPr/>
          <p:nvPr/>
        </p:nvCxnSpPr>
        <p:spPr>
          <a:xfrm>
            <a:off x="4063998" y="6204470"/>
            <a:ext cx="1527520" cy="0"/>
          </a:xfrm>
          <a:prstGeom prst="straightConnector1">
            <a:avLst/>
          </a:prstGeom>
          <a:ln w="38100" cmpd="sng">
            <a:solidFill>
              <a:srgbClr val="49C6FF"/>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47" name="Connecteur droit avec flèche 46"/>
          <p:cNvCxnSpPr/>
          <p:nvPr/>
        </p:nvCxnSpPr>
        <p:spPr>
          <a:xfrm>
            <a:off x="4063998" y="3668613"/>
            <a:ext cx="656879" cy="0"/>
          </a:xfrm>
          <a:prstGeom prst="straightConnector1">
            <a:avLst/>
          </a:prstGeom>
          <a:ln w="76200" cmpd="sng">
            <a:solidFill>
              <a:srgbClr val="D64C28"/>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9" name="Connecteur droit avec flèche 48"/>
          <p:cNvCxnSpPr/>
          <p:nvPr/>
        </p:nvCxnSpPr>
        <p:spPr>
          <a:xfrm>
            <a:off x="4063998" y="2345267"/>
            <a:ext cx="397935" cy="0"/>
          </a:xfrm>
          <a:prstGeom prst="straightConnector1">
            <a:avLst/>
          </a:prstGeom>
          <a:ln w="76200" cmpd="sng">
            <a:solidFill>
              <a:srgbClr val="564B5C"/>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1" name="Connecteur droit avec flèche 50"/>
          <p:cNvCxnSpPr/>
          <p:nvPr/>
        </p:nvCxnSpPr>
        <p:spPr>
          <a:xfrm>
            <a:off x="4722711" y="3995503"/>
            <a:ext cx="868807" cy="0"/>
          </a:xfrm>
          <a:prstGeom prst="straightConnector1">
            <a:avLst/>
          </a:prstGeom>
          <a:ln w="38100" cmpd="sng">
            <a:solidFill>
              <a:srgbClr val="D64C28"/>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52" name="Connecteur droit avec flèche 51"/>
          <p:cNvCxnSpPr/>
          <p:nvPr/>
        </p:nvCxnSpPr>
        <p:spPr>
          <a:xfrm>
            <a:off x="4507783" y="2606969"/>
            <a:ext cx="1156414" cy="0"/>
          </a:xfrm>
          <a:prstGeom prst="straightConnector1">
            <a:avLst/>
          </a:prstGeom>
          <a:ln w="38100" cmpd="sng">
            <a:solidFill>
              <a:srgbClr val="564B5C"/>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p:nvPr/>
        </p:nvCxnSpPr>
        <p:spPr>
          <a:xfrm>
            <a:off x="4146211" y="1294636"/>
            <a:ext cx="1534920" cy="0"/>
          </a:xfrm>
          <a:prstGeom prst="straightConnector1">
            <a:avLst/>
          </a:prstGeom>
          <a:ln w="38100" cmpd="sng">
            <a:solidFill>
              <a:srgbClr val="195D72"/>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0" name="Connecteur droit avec flèche 59"/>
          <p:cNvCxnSpPr/>
          <p:nvPr/>
        </p:nvCxnSpPr>
        <p:spPr>
          <a:xfrm>
            <a:off x="4063998" y="3280300"/>
            <a:ext cx="152404" cy="0"/>
          </a:xfrm>
          <a:prstGeom prst="straightConnector1">
            <a:avLst/>
          </a:prstGeom>
          <a:ln w="76200" cmpd="sng">
            <a:solidFill>
              <a:srgbClr val="195D72"/>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2" name="Connecteur droit avec flèche 61"/>
          <p:cNvCxnSpPr/>
          <p:nvPr/>
        </p:nvCxnSpPr>
        <p:spPr>
          <a:xfrm>
            <a:off x="4063998" y="1294636"/>
            <a:ext cx="152404" cy="0"/>
          </a:xfrm>
          <a:prstGeom prst="straightConnector1">
            <a:avLst/>
          </a:prstGeom>
          <a:ln w="76200" cmpd="sng">
            <a:solidFill>
              <a:srgbClr val="195D72"/>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3" name="Connecteur droit avec flèche 62"/>
          <p:cNvCxnSpPr/>
          <p:nvPr/>
        </p:nvCxnSpPr>
        <p:spPr>
          <a:xfrm>
            <a:off x="4063998" y="4850636"/>
            <a:ext cx="152404" cy="0"/>
          </a:xfrm>
          <a:prstGeom prst="straightConnector1">
            <a:avLst/>
          </a:prstGeom>
          <a:ln w="76200" cmpd="sng">
            <a:solidFill>
              <a:srgbClr val="195D72"/>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p:nvPr/>
        </p:nvCxnSpPr>
        <p:spPr>
          <a:xfrm>
            <a:off x="4063998" y="3437467"/>
            <a:ext cx="397935" cy="0"/>
          </a:xfrm>
          <a:prstGeom prst="straightConnector1">
            <a:avLst/>
          </a:prstGeom>
          <a:ln w="76200" cmpd="sng">
            <a:solidFill>
              <a:srgbClr val="564B5C"/>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5" name="Connecteur droit avec flèche 64"/>
          <p:cNvCxnSpPr/>
          <p:nvPr/>
        </p:nvCxnSpPr>
        <p:spPr>
          <a:xfrm>
            <a:off x="4063998" y="5002418"/>
            <a:ext cx="397935" cy="0"/>
          </a:xfrm>
          <a:prstGeom prst="straightConnector1">
            <a:avLst/>
          </a:prstGeom>
          <a:ln w="76200" cmpd="sng">
            <a:solidFill>
              <a:srgbClr val="564B5C"/>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7" name="Connecteur droit avec flèche 66"/>
          <p:cNvCxnSpPr/>
          <p:nvPr/>
        </p:nvCxnSpPr>
        <p:spPr>
          <a:xfrm>
            <a:off x="4063998" y="5150280"/>
            <a:ext cx="656879" cy="0"/>
          </a:xfrm>
          <a:prstGeom prst="straightConnector1">
            <a:avLst/>
          </a:prstGeom>
          <a:ln w="76200" cmpd="sng">
            <a:solidFill>
              <a:srgbClr val="D64C28"/>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Connecteur droit 69"/>
          <p:cNvCxnSpPr/>
          <p:nvPr/>
        </p:nvCxnSpPr>
        <p:spPr>
          <a:xfrm flipV="1">
            <a:off x="139481" y="1643693"/>
            <a:ext cx="0" cy="5049208"/>
          </a:xfrm>
          <a:prstGeom prst="line">
            <a:avLst/>
          </a:prstGeom>
          <a:ln w="76200" cmpd="sng">
            <a:solidFill>
              <a:srgbClr val="2BC17F"/>
            </a:solidFill>
          </a:ln>
          <a:effectLst/>
        </p:spPr>
        <p:style>
          <a:lnRef idx="2">
            <a:schemeClr val="accent1"/>
          </a:lnRef>
          <a:fillRef idx="0">
            <a:schemeClr val="accent1"/>
          </a:fillRef>
          <a:effectRef idx="1">
            <a:schemeClr val="accent1"/>
          </a:effectRef>
          <a:fontRef idx="minor">
            <a:schemeClr val="tx1"/>
          </a:fontRef>
        </p:style>
      </p:cxnSp>
      <p:sp>
        <p:nvSpPr>
          <p:cNvPr id="71" name="Ellipse 70"/>
          <p:cNvSpPr/>
          <p:nvPr/>
        </p:nvSpPr>
        <p:spPr>
          <a:xfrm>
            <a:off x="24960" y="1604210"/>
            <a:ext cx="229042" cy="229042"/>
          </a:xfrm>
          <a:prstGeom prst="ellipse">
            <a:avLst/>
          </a:prstGeom>
          <a:solidFill>
            <a:srgbClr val="2BC17F"/>
          </a:solidFill>
          <a:ln>
            <a:solidFill>
              <a:srgbClr val="2BC1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Ellipse 71"/>
          <p:cNvSpPr/>
          <p:nvPr/>
        </p:nvSpPr>
        <p:spPr>
          <a:xfrm>
            <a:off x="24960" y="3051258"/>
            <a:ext cx="229042" cy="229042"/>
          </a:xfrm>
          <a:prstGeom prst="ellipse">
            <a:avLst/>
          </a:prstGeom>
          <a:solidFill>
            <a:srgbClr val="2BC17F"/>
          </a:solidFill>
          <a:ln>
            <a:solidFill>
              <a:srgbClr val="2BC1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3" name="Ellipse 72"/>
          <p:cNvSpPr/>
          <p:nvPr/>
        </p:nvSpPr>
        <p:spPr>
          <a:xfrm>
            <a:off x="24960" y="4507321"/>
            <a:ext cx="229042" cy="229042"/>
          </a:xfrm>
          <a:prstGeom prst="ellipse">
            <a:avLst/>
          </a:prstGeom>
          <a:solidFill>
            <a:srgbClr val="2BC17F"/>
          </a:solidFill>
          <a:ln>
            <a:solidFill>
              <a:srgbClr val="2BC1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Ellipse 73"/>
          <p:cNvSpPr/>
          <p:nvPr/>
        </p:nvSpPr>
        <p:spPr>
          <a:xfrm>
            <a:off x="24960" y="5933657"/>
            <a:ext cx="229042" cy="229042"/>
          </a:xfrm>
          <a:prstGeom prst="ellipse">
            <a:avLst/>
          </a:prstGeom>
          <a:solidFill>
            <a:srgbClr val="2BC17F"/>
          </a:solidFill>
          <a:ln>
            <a:solidFill>
              <a:srgbClr val="2BC1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Triangle isocèle 74"/>
          <p:cNvSpPr/>
          <p:nvPr/>
        </p:nvSpPr>
        <p:spPr>
          <a:xfrm rot="5400000">
            <a:off x="202817" y="6552820"/>
            <a:ext cx="254000" cy="271697"/>
          </a:xfrm>
          <a:prstGeom prs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51</a:t>
            </a:fld>
            <a:endParaRPr lang="fr-FR" sz="1000" b="1" dirty="0">
              <a:solidFill>
                <a:schemeClr val="bg1"/>
              </a:solidFill>
            </a:endParaRPr>
          </a:p>
        </p:txBody>
      </p:sp>
    </p:spTree>
    <p:extLst>
      <p:ext uri="{BB962C8B-B14F-4D97-AF65-F5344CB8AC3E}">
        <p14:creationId xmlns:p14="http://schemas.microsoft.com/office/powerpoint/2010/main" val="35871724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2" name="Image 1" descr="SCOTA-PADD-ARMAT RES ET ECO 061017_Nouveaux.jpg"/>
          <p:cNvPicPr>
            <a:picLocks noChangeAspect="1"/>
          </p:cNvPicPr>
          <p:nvPr/>
        </p:nvPicPr>
        <p:blipFill rotWithShape="1">
          <a:blip r:embed="rId2">
            <a:extLst>
              <a:ext uri="{28A0092B-C50C-407E-A947-70E740481C1C}">
                <a14:useLocalDpi xmlns:a14="http://schemas.microsoft.com/office/drawing/2010/main" val="0"/>
              </a:ext>
            </a:extLst>
          </a:blip>
          <a:srcRect t="1318"/>
          <a:stretch/>
        </p:blipFill>
        <p:spPr>
          <a:xfrm>
            <a:off x="2370669" y="537490"/>
            <a:ext cx="6709327" cy="4763717"/>
          </a:xfrm>
          <a:prstGeom prst="rect">
            <a:avLst/>
          </a:prstGeom>
        </p:spPr>
      </p:pic>
      <p:sp>
        <p:nvSpPr>
          <p:cNvPr id="8" name="Rectangle 7"/>
          <p:cNvSpPr/>
          <p:nvPr/>
        </p:nvSpPr>
        <p:spPr>
          <a:xfrm>
            <a:off x="3022601" y="4022566"/>
            <a:ext cx="1563101" cy="1218936"/>
          </a:xfrm>
          <a:prstGeom prst="rect">
            <a:avLst/>
          </a:prstGeom>
          <a:solidFill>
            <a:schemeClr val="bg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8000" tIns="60960" rIns="108000" bIns="60960" numCol="1" spcCol="1270" anchor="ctr" anchorCtr="0">
            <a:noAutofit/>
          </a:bodyPr>
          <a:lstStyle/>
          <a:p>
            <a:pPr>
              <a:spcBef>
                <a:spcPts val="1200"/>
              </a:spcBef>
            </a:pPr>
            <a:endParaRPr lang="fr-FR" sz="1400" dirty="0">
              <a:solidFill>
                <a:schemeClr val="bg1"/>
              </a:solidFill>
              <a:latin typeface="Gill Sans"/>
              <a:cs typeface="Gill Sans"/>
            </a:endParaRPr>
          </a:p>
        </p:txBody>
      </p:sp>
      <p:sp>
        <p:nvSpPr>
          <p:cNvPr id="10" name="Rectangle 9"/>
          <p:cNvSpPr/>
          <p:nvPr/>
        </p:nvSpPr>
        <p:spPr>
          <a:xfrm>
            <a:off x="2370669" y="5702299"/>
            <a:ext cx="6773332" cy="1155701"/>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11" name="Rectangle 10"/>
          <p:cNvSpPr/>
          <p:nvPr/>
        </p:nvSpPr>
        <p:spPr>
          <a:xfrm>
            <a:off x="1" y="2743200"/>
            <a:ext cx="2370667" cy="4114800"/>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12" name="Rectangle 11"/>
          <p:cNvSpPr/>
          <p:nvPr/>
        </p:nvSpPr>
        <p:spPr>
          <a:xfrm>
            <a:off x="2" y="537490"/>
            <a:ext cx="2370667" cy="2133243"/>
          </a:xfrm>
          <a:prstGeom prst="rect">
            <a:avLst/>
          </a:prstGeom>
          <a:solidFill>
            <a:schemeClr val="bg1">
              <a:alpha val="24000"/>
            </a:schemeClr>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8000" tIns="60960" rIns="108000" bIns="60960" numCol="1" spcCol="1270" anchor="ctr" anchorCtr="0">
            <a:noAutofit/>
          </a:bodyPr>
          <a:lstStyle/>
          <a:p>
            <a:pPr>
              <a:spcBef>
                <a:spcPts val="1200"/>
              </a:spcBef>
            </a:pPr>
            <a:r>
              <a:rPr lang="fr-FR" sz="1400" dirty="0" smtClean="0">
                <a:solidFill>
                  <a:schemeClr val="bg1"/>
                </a:solidFill>
                <a:latin typeface="Gill Sans"/>
                <a:cs typeface="Gill Sans"/>
              </a:rPr>
              <a:t>Une armature qui </a:t>
            </a:r>
            <a:r>
              <a:rPr lang="fr-FR" sz="1400" dirty="0" smtClean="0">
                <a:solidFill>
                  <a:schemeClr val="bg1"/>
                </a:solidFill>
                <a:latin typeface="Gill Sans"/>
                <a:cs typeface="Gill Sans"/>
              </a:rPr>
              <a:t>renforce et structure </a:t>
            </a:r>
            <a:r>
              <a:rPr lang="fr-FR" sz="1400" dirty="0" smtClean="0">
                <a:solidFill>
                  <a:schemeClr val="bg1"/>
                </a:solidFill>
                <a:latin typeface="Gill Sans"/>
                <a:cs typeface="Gill Sans"/>
              </a:rPr>
              <a:t>la symbiose économique entre espaces </a:t>
            </a:r>
            <a:r>
              <a:rPr lang="fr-FR" sz="1400" dirty="0" smtClean="0">
                <a:solidFill>
                  <a:schemeClr val="bg1"/>
                </a:solidFill>
                <a:latin typeface="Gill Sans"/>
                <a:cs typeface="Gill Sans"/>
              </a:rPr>
              <a:t>agglomérés </a:t>
            </a:r>
            <a:r>
              <a:rPr lang="fr-FR" sz="1400" dirty="0" smtClean="0">
                <a:solidFill>
                  <a:schemeClr val="bg1"/>
                </a:solidFill>
                <a:latin typeface="Gill Sans"/>
                <a:cs typeface="Gill Sans"/>
              </a:rPr>
              <a:t>et </a:t>
            </a:r>
            <a:r>
              <a:rPr lang="fr-FR" sz="1400" dirty="0" smtClean="0">
                <a:solidFill>
                  <a:schemeClr val="bg1"/>
                </a:solidFill>
                <a:latin typeface="Gill Sans"/>
                <a:cs typeface="Gill Sans"/>
              </a:rPr>
              <a:t>le rural </a:t>
            </a:r>
            <a:r>
              <a:rPr lang="fr-FR" sz="1400" dirty="0" smtClean="0">
                <a:solidFill>
                  <a:schemeClr val="bg1"/>
                </a:solidFill>
                <a:latin typeface="Gill Sans"/>
                <a:cs typeface="Gill Sans"/>
              </a:rPr>
              <a:t>pour affirmer notre rayonnement économique avec des ancrages aux flux nationaux et régionaux pérennes et pour valoriser nos savoir-faire locaux</a:t>
            </a:r>
            <a:endParaRPr lang="fr-FR" sz="1400" dirty="0">
              <a:solidFill>
                <a:schemeClr val="bg1"/>
              </a:solidFill>
              <a:latin typeface="Gill Sans"/>
              <a:cs typeface="Gill Sans"/>
            </a:endParaRPr>
          </a:p>
        </p:txBody>
      </p:sp>
      <p:pic>
        <p:nvPicPr>
          <p:cNvPr id="13" name="Image 12" descr="Capture d’écran 2017-04-06 à 22.00.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976" y="2804371"/>
            <a:ext cx="685801" cy="465669"/>
          </a:xfrm>
          <a:prstGeom prst="rect">
            <a:avLst/>
          </a:prstGeom>
          <a:noFill/>
        </p:spPr>
      </p:pic>
      <p:sp>
        <p:nvSpPr>
          <p:cNvPr id="14" name="Rectangle 13"/>
          <p:cNvSpPr/>
          <p:nvPr/>
        </p:nvSpPr>
        <p:spPr>
          <a:xfrm>
            <a:off x="0" y="3211853"/>
            <a:ext cx="2323706" cy="1057251"/>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200" dirty="0">
                <a:solidFill>
                  <a:schemeClr val="bg1"/>
                </a:solidFill>
                <a:latin typeface="Arial Narrow"/>
                <a:cs typeface="Arial Narrow"/>
              </a:rPr>
              <a:t>Redéployer notre force de frappe économique </a:t>
            </a:r>
            <a:r>
              <a:rPr lang="fr-FR" sz="1200" dirty="0" smtClean="0">
                <a:solidFill>
                  <a:schemeClr val="bg1"/>
                </a:solidFill>
                <a:latin typeface="Arial Narrow"/>
                <a:cs typeface="Arial Narrow"/>
              </a:rPr>
              <a:t>sur </a:t>
            </a:r>
            <a:r>
              <a:rPr lang="fr-FR" sz="1200" dirty="0">
                <a:solidFill>
                  <a:schemeClr val="bg1"/>
                </a:solidFill>
                <a:latin typeface="Arial Narrow"/>
                <a:cs typeface="Arial Narrow"/>
              </a:rPr>
              <a:t>l’axe </a:t>
            </a:r>
            <a:r>
              <a:rPr lang="fr-FR" sz="1200" dirty="0" smtClean="0">
                <a:solidFill>
                  <a:schemeClr val="bg1"/>
                </a:solidFill>
                <a:latin typeface="Arial Narrow"/>
                <a:cs typeface="Arial Narrow"/>
              </a:rPr>
              <a:t>Europe </a:t>
            </a:r>
            <a:r>
              <a:rPr lang="fr-FR" sz="1200" dirty="0">
                <a:solidFill>
                  <a:schemeClr val="bg1"/>
                </a:solidFill>
                <a:latin typeface="Arial Narrow"/>
                <a:cs typeface="Arial Narrow"/>
              </a:rPr>
              <a:t>du nord / </a:t>
            </a:r>
            <a:r>
              <a:rPr lang="fr-FR" sz="1200" dirty="0" smtClean="0">
                <a:solidFill>
                  <a:schemeClr val="bg1"/>
                </a:solidFill>
                <a:latin typeface="Arial Narrow"/>
                <a:cs typeface="Arial Narrow"/>
              </a:rPr>
              <a:t>Paris </a:t>
            </a:r>
            <a:r>
              <a:rPr lang="fr-FR" sz="1200" dirty="0">
                <a:solidFill>
                  <a:schemeClr val="bg1"/>
                </a:solidFill>
                <a:latin typeface="Arial Narrow"/>
                <a:cs typeface="Arial Narrow"/>
              </a:rPr>
              <a:t>et </a:t>
            </a:r>
            <a:r>
              <a:rPr lang="fr-FR" sz="1200" dirty="0" smtClean="0">
                <a:solidFill>
                  <a:schemeClr val="bg1"/>
                </a:solidFill>
                <a:latin typeface="Arial Narrow"/>
                <a:cs typeface="Arial Narrow"/>
              </a:rPr>
              <a:t>affirmer </a:t>
            </a:r>
            <a:r>
              <a:rPr lang="fr-FR" sz="1200" dirty="0">
                <a:solidFill>
                  <a:schemeClr val="bg1"/>
                </a:solidFill>
                <a:latin typeface="Arial Narrow"/>
                <a:cs typeface="Arial Narrow"/>
              </a:rPr>
              <a:t>notre rôle dans le maillage régional des fonctions </a:t>
            </a:r>
            <a:r>
              <a:rPr lang="fr-FR" sz="1200" dirty="0" smtClean="0">
                <a:solidFill>
                  <a:schemeClr val="bg1"/>
                </a:solidFill>
                <a:latin typeface="Arial Narrow"/>
                <a:cs typeface="Arial Narrow"/>
              </a:rPr>
              <a:t>métropolitaines. </a:t>
            </a:r>
            <a:endParaRPr lang="fr-FR" sz="1200" dirty="0">
              <a:solidFill>
                <a:schemeClr val="bg1"/>
              </a:solidFill>
              <a:latin typeface="Arial Narrow"/>
              <a:cs typeface="Arial Narrow"/>
            </a:endParaRPr>
          </a:p>
        </p:txBody>
      </p:sp>
      <p:pic>
        <p:nvPicPr>
          <p:cNvPr id="15" name="Image 14" descr="Capture d’écran 2017-04-06 à 21.59.51.png"/>
          <p:cNvPicPr>
            <a:picLocks noChangeAspect="1"/>
          </p:cNvPicPr>
          <p:nvPr/>
        </p:nvPicPr>
        <p:blipFill rotWithShape="1">
          <a:blip r:embed="rId4">
            <a:extLst>
              <a:ext uri="{28A0092B-C50C-407E-A947-70E740481C1C}">
                <a14:useLocalDpi xmlns:a14="http://schemas.microsoft.com/office/drawing/2010/main" val="0"/>
              </a:ext>
            </a:extLst>
          </a:blip>
          <a:srcRect t="11683"/>
          <a:stretch/>
        </p:blipFill>
        <p:spPr>
          <a:xfrm>
            <a:off x="757377" y="4180207"/>
            <a:ext cx="660400" cy="346109"/>
          </a:xfrm>
          <a:prstGeom prst="rect">
            <a:avLst/>
          </a:prstGeom>
        </p:spPr>
      </p:pic>
      <p:sp>
        <p:nvSpPr>
          <p:cNvPr id="16" name="Rectangle 15"/>
          <p:cNvSpPr/>
          <p:nvPr/>
        </p:nvSpPr>
        <p:spPr>
          <a:xfrm>
            <a:off x="-13094" y="4526316"/>
            <a:ext cx="2336800" cy="1522917"/>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200" dirty="0" smtClean="0">
                <a:solidFill>
                  <a:srgbClr val="FFFFFF"/>
                </a:solidFill>
                <a:latin typeface="Arial Narrow"/>
                <a:cs typeface="Arial Narrow"/>
              </a:rPr>
              <a:t>Soutenir </a:t>
            </a:r>
            <a:r>
              <a:rPr lang="fr-FR" sz="1200" dirty="0">
                <a:solidFill>
                  <a:srgbClr val="FFFFFF"/>
                </a:solidFill>
                <a:latin typeface="Arial Narrow"/>
                <a:cs typeface="Arial Narrow"/>
              </a:rPr>
              <a:t>la route de </a:t>
            </a:r>
            <a:r>
              <a:rPr lang="fr-FR" sz="1200" dirty="0" smtClean="0">
                <a:solidFill>
                  <a:srgbClr val="FFFFFF"/>
                </a:solidFill>
                <a:latin typeface="Arial Narrow"/>
                <a:cs typeface="Arial Narrow"/>
              </a:rPr>
              <a:t>l’agroalimentaire… </a:t>
            </a:r>
          </a:p>
          <a:p>
            <a:pPr algn="just">
              <a:spcBef>
                <a:spcPts val="600"/>
              </a:spcBef>
            </a:pPr>
            <a:endParaRPr lang="fr-FR" sz="1400" dirty="0">
              <a:solidFill>
                <a:srgbClr val="FFFFFF"/>
              </a:solidFill>
              <a:latin typeface="Arial Narrow"/>
              <a:cs typeface="Arial Narrow"/>
            </a:endParaRPr>
          </a:p>
          <a:p>
            <a:pPr algn="just">
              <a:spcBef>
                <a:spcPts val="600"/>
              </a:spcBef>
            </a:pPr>
            <a:r>
              <a:rPr lang="fr-FR" sz="1200" dirty="0" smtClean="0">
                <a:solidFill>
                  <a:srgbClr val="FFFFFF"/>
                </a:solidFill>
                <a:latin typeface="Arial Narrow"/>
                <a:cs typeface="Arial Narrow"/>
              </a:rPr>
              <a:t>…et </a:t>
            </a:r>
            <a:r>
              <a:rPr lang="fr-FR" sz="1200" dirty="0">
                <a:solidFill>
                  <a:srgbClr val="FFFFFF"/>
                </a:solidFill>
                <a:latin typeface="Arial Narrow"/>
                <a:cs typeface="Arial Narrow"/>
              </a:rPr>
              <a:t>fortifier son ancrage aux bassins de productions et de savoir-faire vers </a:t>
            </a:r>
            <a:r>
              <a:rPr lang="fr-FR" sz="1200" dirty="0" smtClean="0">
                <a:solidFill>
                  <a:srgbClr val="FFFFFF"/>
                </a:solidFill>
                <a:latin typeface="Arial Narrow"/>
                <a:cs typeface="Arial Narrow"/>
              </a:rPr>
              <a:t>l’Ouest et le Sud (Amiens/pôle agroalimentaire, St-Quentin, Normandie…).</a:t>
            </a:r>
            <a:endParaRPr lang="fr-FR" sz="1200" dirty="0">
              <a:solidFill>
                <a:srgbClr val="FFFFFF"/>
              </a:solidFill>
              <a:latin typeface="Arial Narrow"/>
              <a:cs typeface="Arial Narrow"/>
            </a:endParaRPr>
          </a:p>
        </p:txBody>
      </p:sp>
      <p:pic>
        <p:nvPicPr>
          <p:cNvPr id="17" name="Image 16" descr="Capture d’écran 2017-04-06 à 22.01.5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377" y="4768462"/>
            <a:ext cx="660400" cy="343063"/>
          </a:xfrm>
          <a:prstGeom prst="rect">
            <a:avLst/>
          </a:prstGeom>
        </p:spPr>
      </p:pic>
      <p:pic>
        <p:nvPicPr>
          <p:cNvPr id="18" name="Image 17" descr="Capture d’écran 2017-04-11 à 19.15.5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10661" y="5980619"/>
            <a:ext cx="328430" cy="685801"/>
          </a:xfrm>
          <a:prstGeom prst="rect">
            <a:avLst/>
          </a:prstGeom>
        </p:spPr>
      </p:pic>
      <p:sp>
        <p:nvSpPr>
          <p:cNvPr id="19" name="Rectangle 18"/>
          <p:cNvSpPr/>
          <p:nvPr/>
        </p:nvSpPr>
        <p:spPr>
          <a:xfrm>
            <a:off x="0" y="6440054"/>
            <a:ext cx="2310612" cy="403277"/>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200" dirty="0" smtClean="0">
                <a:solidFill>
                  <a:schemeClr val="bg1"/>
                </a:solidFill>
                <a:latin typeface="Arial Narrow"/>
                <a:cs typeface="Arial Narrow"/>
              </a:rPr>
              <a:t>Liens fonctionnels et des savoir-faire industriels</a:t>
            </a:r>
            <a:endParaRPr lang="fr-FR" sz="1200" dirty="0">
              <a:solidFill>
                <a:schemeClr val="bg1"/>
              </a:solidFill>
              <a:latin typeface="Arial Narrow"/>
              <a:cs typeface="Arial Narrow"/>
            </a:endParaRPr>
          </a:p>
        </p:txBody>
      </p:sp>
      <p:sp>
        <p:nvSpPr>
          <p:cNvPr id="20" name="Rectangle 19"/>
          <p:cNvSpPr/>
          <p:nvPr/>
        </p:nvSpPr>
        <p:spPr>
          <a:xfrm>
            <a:off x="3022601" y="5498902"/>
            <a:ext cx="4715932" cy="1199567"/>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marL="171450" indent="-171450" algn="just">
              <a:spcBef>
                <a:spcPts val="600"/>
              </a:spcBef>
              <a:buFont typeface="Arial"/>
              <a:buChar char="•"/>
            </a:pPr>
            <a:r>
              <a:rPr lang="fr-FR" sz="1200" dirty="0" smtClean="0">
                <a:solidFill>
                  <a:srgbClr val="FFFFFF"/>
                </a:solidFill>
                <a:latin typeface="Arial Narrow"/>
                <a:cs typeface="Arial Narrow"/>
              </a:rPr>
              <a:t>Accompagner </a:t>
            </a:r>
            <a:r>
              <a:rPr lang="fr-FR" sz="1200" dirty="0">
                <a:solidFill>
                  <a:srgbClr val="FFFFFF"/>
                </a:solidFill>
                <a:latin typeface="Arial Narrow"/>
                <a:cs typeface="Arial Narrow"/>
              </a:rPr>
              <a:t>la diversification de notre économie productive </a:t>
            </a:r>
            <a:r>
              <a:rPr lang="fr-FR" sz="1200" dirty="0" smtClean="0">
                <a:solidFill>
                  <a:srgbClr val="FFFFFF"/>
                </a:solidFill>
                <a:latin typeface="Arial Narrow"/>
                <a:cs typeface="Arial Narrow"/>
              </a:rPr>
              <a:t>: vers des filières innovantes, des </a:t>
            </a:r>
            <a:r>
              <a:rPr lang="fr-FR" sz="1200" dirty="0" smtClean="0">
                <a:solidFill>
                  <a:srgbClr val="FFFFFF"/>
                </a:solidFill>
                <a:latin typeface="Arial Narrow"/>
                <a:cs typeface="Arial Narrow"/>
              </a:rPr>
              <a:t>activités utilisant nos atouts pour développer des boucles locales : circuits-courts, NTIC énergie - 3eme révolution industrielle, </a:t>
            </a:r>
            <a:r>
              <a:rPr lang="fr-FR" sz="1200" dirty="0" err="1" smtClean="0">
                <a:solidFill>
                  <a:srgbClr val="FFFFFF"/>
                </a:solidFill>
                <a:latin typeface="Arial Narrow"/>
                <a:cs typeface="Arial Narrow"/>
              </a:rPr>
              <a:t>écoconstruction</a:t>
            </a:r>
            <a:r>
              <a:rPr lang="fr-FR" sz="1200" dirty="0" smtClean="0">
                <a:solidFill>
                  <a:srgbClr val="FFFFFF"/>
                </a:solidFill>
                <a:latin typeface="Arial Narrow"/>
                <a:cs typeface="Arial Narrow"/>
              </a:rPr>
              <a:t>…</a:t>
            </a:r>
          </a:p>
          <a:p>
            <a:pPr marL="171450" indent="-171450" algn="just">
              <a:spcBef>
                <a:spcPts val="600"/>
              </a:spcBef>
              <a:buFont typeface="Arial"/>
              <a:buChar char="•"/>
            </a:pPr>
            <a:r>
              <a:rPr lang="fr-FR" sz="1200" dirty="0">
                <a:solidFill>
                  <a:srgbClr val="FFFFFF"/>
                </a:solidFill>
                <a:latin typeface="Arial Narrow"/>
                <a:cs typeface="Arial Narrow"/>
              </a:rPr>
              <a:t>Soutenir l’irrigation économique de </a:t>
            </a:r>
            <a:r>
              <a:rPr lang="fr-FR" sz="1200" dirty="0" smtClean="0">
                <a:solidFill>
                  <a:srgbClr val="FFFFFF"/>
                </a:solidFill>
                <a:latin typeface="Arial Narrow"/>
                <a:cs typeface="Arial Narrow"/>
              </a:rPr>
              <a:t>proximité, </a:t>
            </a:r>
            <a:r>
              <a:rPr lang="fr-FR" sz="1200" dirty="0">
                <a:solidFill>
                  <a:srgbClr val="FFFFFF"/>
                </a:solidFill>
                <a:latin typeface="Arial Narrow"/>
                <a:cs typeface="Arial Narrow"/>
              </a:rPr>
              <a:t>en particulier </a:t>
            </a:r>
            <a:r>
              <a:rPr lang="fr-FR" sz="1200" dirty="0" smtClean="0">
                <a:solidFill>
                  <a:srgbClr val="FFFFFF"/>
                </a:solidFill>
                <a:latin typeface="Arial Narrow"/>
                <a:cs typeface="Arial Narrow"/>
              </a:rPr>
              <a:t>dans </a:t>
            </a:r>
            <a:r>
              <a:rPr lang="fr-FR" sz="1200" dirty="0">
                <a:solidFill>
                  <a:srgbClr val="FFFFFF"/>
                </a:solidFill>
                <a:latin typeface="Arial Narrow"/>
                <a:cs typeface="Arial Narrow"/>
              </a:rPr>
              <a:t>le </a:t>
            </a:r>
            <a:r>
              <a:rPr lang="fr-FR" sz="1200" dirty="0" smtClean="0">
                <a:solidFill>
                  <a:srgbClr val="FFFFFF"/>
                </a:solidFill>
                <a:latin typeface="Arial Narrow"/>
                <a:cs typeface="Arial Narrow"/>
              </a:rPr>
              <a:t>rural : artisanat, </a:t>
            </a:r>
            <a:r>
              <a:rPr lang="fr-FR" sz="1200" dirty="0">
                <a:solidFill>
                  <a:schemeClr val="bg1"/>
                </a:solidFill>
                <a:latin typeface="Arial Narrow"/>
                <a:cs typeface="Arial Narrow"/>
              </a:rPr>
              <a:t>activités de </a:t>
            </a:r>
            <a:r>
              <a:rPr lang="fr-FR" sz="1200" dirty="0" smtClean="0">
                <a:solidFill>
                  <a:schemeClr val="bg1"/>
                </a:solidFill>
                <a:latin typeface="Arial Narrow"/>
                <a:cs typeface="Arial Narrow"/>
              </a:rPr>
              <a:t>transformation agricole…</a:t>
            </a:r>
            <a:endParaRPr lang="fr-FR" sz="1200" dirty="0">
              <a:solidFill>
                <a:srgbClr val="FFFFFF"/>
              </a:solidFill>
              <a:latin typeface="Arial Narrow"/>
              <a:cs typeface="Arial Narrow"/>
            </a:endParaRPr>
          </a:p>
          <a:p>
            <a:pPr algn="just">
              <a:spcBef>
                <a:spcPts val="600"/>
              </a:spcBef>
            </a:pPr>
            <a:endParaRPr lang="fr-FR" sz="1200" dirty="0">
              <a:solidFill>
                <a:srgbClr val="FFFFFF"/>
              </a:solidFill>
              <a:latin typeface="Arial Narrow"/>
              <a:cs typeface="Arial Narrow"/>
            </a:endParaRPr>
          </a:p>
        </p:txBody>
      </p:sp>
      <p:pic>
        <p:nvPicPr>
          <p:cNvPr id="22" name="Image 21" descr="Capture d’écran 2017-04-06 à 22.00.5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211622" y="5911956"/>
            <a:ext cx="1085463" cy="310158"/>
          </a:xfrm>
          <a:prstGeom prst="rect">
            <a:avLst/>
          </a:prstGeom>
        </p:spPr>
      </p:pic>
      <p:sp>
        <p:nvSpPr>
          <p:cNvPr id="23" name="Rectangle 22"/>
          <p:cNvSpPr/>
          <p:nvPr/>
        </p:nvSpPr>
        <p:spPr>
          <a:xfrm>
            <a:off x="7945464" y="5621866"/>
            <a:ext cx="1134532" cy="987901"/>
          </a:xfrm>
          <a:prstGeom prst="rect">
            <a:avLst/>
          </a:prstGeom>
          <a:solidFill>
            <a:srgbClr val="8AB19C"/>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200" b="1" dirty="0" smtClean="0">
                <a:solidFill>
                  <a:srgbClr val="195D72"/>
                </a:solidFill>
                <a:latin typeface="Gill Sans"/>
                <a:cs typeface="Gill Sans"/>
              </a:rPr>
              <a:t>Soutenir toutes les formes d’agricultures</a:t>
            </a:r>
            <a:endParaRPr lang="fr-FR" sz="1200" b="1" dirty="0">
              <a:solidFill>
                <a:srgbClr val="195D72"/>
              </a:solidFill>
              <a:latin typeface="Gill Sans"/>
              <a:cs typeface="Gill Sans"/>
            </a:endParaRPr>
          </a:p>
        </p:txBody>
      </p:sp>
      <p:pic>
        <p:nvPicPr>
          <p:cNvPr id="24" name="Image 23" descr="1- RESEAU ACTIVITE EXISTANT-leg.jpg"/>
          <p:cNvPicPr>
            <a:picLocks noChangeAspect="1"/>
          </p:cNvPicPr>
          <p:nvPr/>
        </p:nvPicPr>
        <p:blipFill rotWithShape="1">
          <a:blip r:embed="rId8">
            <a:extLst>
              <a:ext uri="{28A0092B-C50C-407E-A947-70E740481C1C}">
                <a14:useLocalDpi xmlns:a14="http://schemas.microsoft.com/office/drawing/2010/main" val="0"/>
              </a:ext>
            </a:extLst>
          </a:blip>
          <a:srcRect b="51816"/>
          <a:stretch/>
        </p:blipFill>
        <p:spPr>
          <a:xfrm>
            <a:off x="3022600" y="4022565"/>
            <a:ext cx="758771" cy="1218157"/>
          </a:xfrm>
          <a:prstGeom prst="rect">
            <a:avLst/>
          </a:prstGeom>
        </p:spPr>
      </p:pic>
      <p:pic>
        <p:nvPicPr>
          <p:cNvPr id="25" name="Image 24" descr="1- RESEAU ACTIVITE EXISTANT-leg.jpg"/>
          <p:cNvPicPr>
            <a:picLocks noChangeAspect="1"/>
          </p:cNvPicPr>
          <p:nvPr/>
        </p:nvPicPr>
        <p:blipFill rotWithShape="1">
          <a:blip r:embed="rId8">
            <a:extLst>
              <a:ext uri="{28A0092B-C50C-407E-A947-70E740481C1C}">
                <a14:useLocalDpi xmlns:a14="http://schemas.microsoft.com/office/drawing/2010/main" val="0"/>
              </a:ext>
            </a:extLst>
          </a:blip>
          <a:srcRect t="50235"/>
          <a:stretch/>
        </p:blipFill>
        <p:spPr>
          <a:xfrm>
            <a:off x="3781371" y="4008822"/>
            <a:ext cx="742950" cy="1231900"/>
          </a:xfrm>
          <a:prstGeom prst="rect">
            <a:avLst/>
          </a:prstGeom>
        </p:spPr>
      </p:pic>
      <p:sp>
        <p:nvSpPr>
          <p:cNvPr id="26" name="Titre 1"/>
          <p:cNvSpPr txBox="1">
            <a:spLocks/>
          </p:cNvSpPr>
          <p:nvPr/>
        </p:nvSpPr>
        <p:spPr>
          <a:xfrm>
            <a:off x="1422399" y="158227"/>
            <a:ext cx="7721602" cy="3894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800" b="1" dirty="0" smtClean="0">
                <a:solidFill>
                  <a:schemeClr val="bg1"/>
                </a:solidFill>
              </a:rPr>
              <a:t>Armature économique 1/2</a:t>
            </a:r>
          </a:p>
        </p:txBody>
      </p:sp>
      <p:sp>
        <p:nvSpPr>
          <p:cNvPr id="2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52</a:t>
            </a:fld>
            <a:endParaRPr lang="fr-FR" sz="1000" b="1" dirty="0">
              <a:solidFill>
                <a:schemeClr val="bg1"/>
              </a:solidFill>
            </a:endParaRPr>
          </a:p>
        </p:txBody>
      </p:sp>
    </p:spTree>
    <p:extLst>
      <p:ext uri="{BB962C8B-B14F-4D97-AF65-F5344CB8AC3E}">
        <p14:creationId xmlns:p14="http://schemas.microsoft.com/office/powerpoint/2010/main" val="8861786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27" name="Rectangle 26"/>
          <p:cNvSpPr/>
          <p:nvPr/>
        </p:nvSpPr>
        <p:spPr>
          <a:xfrm>
            <a:off x="1" y="537490"/>
            <a:ext cx="2370667" cy="2197243"/>
          </a:xfrm>
          <a:prstGeom prst="rect">
            <a:avLst/>
          </a:prstGeom>
          <a:solidFill>
            <a:srgbClr val="FFFFFF">
              <a:alpha val="24000"/>
            </a:srgbClr>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8000" tIns="60960" rIns="108000" bIns="60960" numCol="1" spcCol="1270" anchor="ctr" anchorCtr="0">
            <a:noAutofit/>
          </a:bodyPr>
          <a:lstStyle/>
          <a:p>
            <a:pPr>
              <a:spcBef>
                <a:spcPts val="1200"/>
              </a:spcBef>
            </a:pPr>
            <a:r>
              <a:rPr lang="fr-FR" sz="1400" dirty="0" smtClean="0">
                <a:solidFill>
                  <a:schemeClr val="bg1"/>
                </a:solidFill>
                <a:latin typeface="Gill Sans"/>
                <a:cs typeface="Gill Sans"/>
              </a:rPr>
              <a:t>Un </a:t>
            </a:r>
            <a:r>
              <a:rPr lang="fr-FR" sz="1400" dirty="0">
                <a:solidFill>
                  <a:schemeClr val="bg1"/>
                </a:solidFill>
                <a:latin typeface="Gill Sans"/>
                <a:cs typeface="Gill Sans"/>
              </a:rPr>
              <a:t>réseau de pôles </a:t>
            </a:r>
            <a:r>
              <a:rPr lang="fr-FR" sz="1400" dirty="0" smtClean="0">
                <a:solidFill>
                  <a:schemeClr val="bg1"/>
                </a:solidFill>
                <a:latin typeface="Gill Sans"/>
                <a:cs typeface="Gill Sans"/>
              </a:rPr>
              <a:t>économiques </a:t>
            </a:r>
            <a:r>
              <a:rPr lang="fr-FR" sz="1400" b="1" dirty="0" smtClean="0">
                <a:solidFill>
                  <a:schemeClr val="bg1"/>
                </a:solidFill>
                <a:latin typeface="Gill Sans"/>
                <a:cs typeface="Gill Sans"/>
              </a:rPr>
              <a:t>structurants et identifiés</a:t>
            </a:r>
            <a:r>
              <a:rPr lang="fr-FR" sz="1400" dirty="0" smtClean="0">
                <a:solidFill>
                  <a:schemeClr val="bg1"/>
                </a:solidFill>
                <a:latin typeface="Gill Sans"/>
                <a:cs typeface="Gill Sans"/>
              </a:rPr>
              <a:t> </a:t>
            </a:r>
            <a:r>
              <a:rPr lang="fr-FR" sz="1400" dirty="0" smtClean="0">
                <a:solidFill>
                  <a:schemeClr val="bg1"/>
                </a:solidFill>
                <a:latin typeface="Gill Sans"/>
                <a:cs typeface="Gill Sans"/>
              </a:rPr>
              <a:t>s’appuyant sur des parcs d’activités au rôle et rayonnement complémentaires </a:t>
            </a:r>
            <a:r>
              <a:rPr lang="fr-FR" sz="1400" dirty="0" smtClean="0">
                <a:solidFill>
                  <a:schemeClr val="bg1"/>
                </a:solidFill>
                <a:latin typeface="Gill Sans"/>
                <a:cs typeface="Gill Sans"/>
              </a:rPr>
              <a:t>pour </a:t>
            </a:r>
            <a:r>
              <a:rPr lang="fr-FR" sz="1400" dirty="0">
                <a:solidFill>
                  <a:schemeClr val="bg1"/>
                </a:solidFill>
                <a:latin typeface="Gill Sans"/>
                <a:cs typeface="Gill Sans"/>
              </a:rPr>
              <a:t>répondre à la diversité des besoins </a:t>
            </a:r>
            <a:r>
              <a:rPr lang="fr-FR" sz="1400" dirty="0" smtClean="0">
                <a:solidFill>
                  <a:schemeClr val="bg1"/>
                </a:solidFill>
                <a:latin typeface="Gill Sans"/>
                <a:cs typeface="Gill Sans"/>
              </a:rPr>
              <a:t>des entreprises </a:t>
            </a:r>
            <a:r>
              <a:rPr lang="fr-FR" sz="1300" dirty="0" smtClean="0">
                <a:solidFill>
                  <a:schemeClr val="bg1"/>
                </a:solidFill>
                <a:latin typeface="Gill Sans"/>
                <a:cs typeface="Gill Sans"/>
              </a:rPr>
              <a:t>(accès aux </a:t>
            </a:r>
            <a:r>
              <a:rPr lang="fr-FR" sz="1300" dirty="0">
                <a:solidFill>
                  <a:schemeClr val="bg1"/>
                </a:solidFill>
                <a:latin typeface="Gill Sans"/>
                <a:cs typeface="Gill Sans"/>
              </a:rPr>
              <a:t>flux, services et bassins de </a:t>
            </a:r>
            <a:r>
              <a:rPr lang="fr-FR" sz="1300" dirty="0" smtClean="0">
                <a:solidFill>
                  <a:schemeClr val="bg1"/>
                </a:solidFill>
                <a:latin typeface="Gill Sans"/>
                <a:cs typeface="Gill Sans"/>
              </a:rPr>
              <a:t>production).</a:t>
            </a:r>
          </a:p>
        </p:txBody>
      </p:sp>
      <p:sp>
        <p:nvSpPr>
          <p:cNvPr id="29" name="Rectangle 28"/>
          <p:cNvSpPr/>
          <p:nvPr/>
        </p:nvSpPr>
        <p:spPr>
          <a:xfrm>
            <a:off x="1" y="3513667"/>
            <a:ext cx="2370667" cy="3344332"/>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sp>
        <p:nvSpPr>
          <p:cNvPr id="30" name="Rectangle 29"/>
          <p:cNvSpPr/>
          <p:nvPr/>
        </p:nvSpPr>
        <p:spPr>
          <a:xfrm>
            <a:off x="0" y="3378391"/>
            <a:ext cx="2323706" cy="1057251"/>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340"/>
              </a:lnSpc>
              <a:spcBef>
                <a:spcPts val="600"/>
              </a:spcBef>
            </a:pPr>
            <a:r>
              <a:rPr lang="fr-FR" sz="1200" dirty="0" smtClean="0">
                <a:solidFill>
                  <a:schemeClr val="bg1"/>
                </a:solidFill>
                <a:latin typeface="Arial Narrow"/>
                <a:cs typeface="Arial Narrow"/>
              </a:rPr>
              <a:t>Espaces </a:t>
            </a:r>
            <a:r>
              <a:rPr lang="fr-FR" sz="1200" dirty="0">
                <a:solidFill>
                  <a:schemeClr val="bg1"/>
                </a:solidFill>
                <a:latin typeface="Arial Narrow"/>
                <a:cs typeface="Arial Narrow"/>
              </a:rPr>
              <a:t>d’activités « de grands flux » et services </a:t>
            </a:r>
            <a:r>
              <a:rPr lang="fr-FR" sz="1200" dirty="0" smtClean="0">
                <a:solidFill>
                  <a:schemeClr val="bg1"/>
                </a:solidFill>
                <a:latin typeface="Arial Narrow"/>
                <a:cs typeface="Arial Narrow"/>
              </a:rPr>
              <a:t>métropolitains associés </a:t>
            </a:r>
            <a:r>
              <a:rPr lang="fr-FR" sz="1200" dirty="0">
                <a:solidFill>
                  <a:schemeClr val="bg1"/>
                </a:solidFill>
                <a:latin typeface="Arial Narrow"/>
                <a:cs typeface="Arial Narrow"/>
              </a:rPr>
              <a:t>à des infrastructures « internationales » </a:t>
            </a:r>
            <a:r>
              <a:rPr lang="fr-FR" sz="1200" dirty="0" smtClean="0">
                <a:solidFill>
                  <a:schemeClr val="bg1"/>
                </a:solidFill>
                <a:latin typeface="Arial Narrow"/>
                <a:cs typeface="Arial Narrow"/>
              </a:rPr>
              <a:t>structurantes : filières d’excellence, innovation, rayonnement durable du réseau industriel (polymorphe), valorisation de tous les potentiels du CSNE</a:t>
            </a:r>
            <a:endParaRPr lang="fr-FR" sz="1200" dirty="0">
              <a:solidFill>
                <a:schemeClr val="bg1"/>
              </a:solidFill>
              <a:latin typeface="Arial Narrow"/>
              <a:cs typeface="Arial Narrow"/>
            </a:endParaRPr>
          </a:p>
        </p:txBody>
      </p:sp>
      <p:sp>
        <p:nvSpPr>
          <p:cNvPr id="31" name="Rectangle 30"/>
          <p:cNvSpPr/>
          <p:nvPr/>
        </p:nvSpPr>
        <p:spPr>
          <a:xfrm>
            <a:off x="0" y="5401920"/>
            <a:ext cx="2323706" cy="1594454"/>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340"/>
              </a:lnSpc>
              <a:spcBef>
                <a:spcPts val="600"/>
              </a:spcBef>
            </a:pPr>
            <a:r>
              <a:rPr lang="fr-FR" sz="1200" dirty="0" smtClean="0">
                <a:solidFill>
                  <a:schemeClr val="bg1"/>
                </a:solidFill>
                <a:latin typeface="Arial Narrow"/>
                <a:cs typeface="Arial Narrow"/>
              </a:rPr>
              <a:t>Espaces </a:t>
            </a:r>
            <a:r>
              <a:rPr lang="fr-FR" sz="1200" dirty="0">
                <a:solidFill>
                  <a:schemeClr val="bg1"/>
                </a:solidFill>
                <a:latin typeface="Arial Narrow"/>
                <a:cs typeface="Arial Narrow"/>
              </a:rPr>
              <a:t>d’activités de connexion régionale </a:t>
            </a:r>
            <a:r>
              <a:rPr lang="fr-FR" sz="1200" dirty="0" smtClean="0">
                <a:solidFill>
                  <a:schemeClr val="bg1"/>
                </a:solidFill>
                <a:latin typeface="Arial Narrow"/>
                <a:cs typeface="Arial Narrow"/>
              </a:rPr>
              <a:t>/ inter- régionale &amp; CSNE : valorisant les spécificités </a:t>
            </a:r>
            <a:r>
              <a:rPr lang="fr-FR" sz="1200" dirty="0">
                <a:solidFill>
                  <a:schemeClr val="bg1"/>
                </a:solidFill>
                <a:latin typeface="Arial Narrow"/>
                <a:cs typeface="Arial Narrow"/>
              </a:rPr>
              <a:t>et </a:t>
            </a:r>
            <a:r>
              <a:rPr lang="fr-FR" sz="1200" dirty="0" smtClean="0">
                <a:solidFill>
                  <a:schemeClr val="bg1"/>
                </a:solidFill>
                <a:latin typeface="Arial Narrow"/>
                <a:cs typeface="Arial Narrow"/>
              </a:rPr>
              <a:t>savoir</a:t>
            </a:r>
            <a:r>
              <a:rPr lang="fr-FR" sz="1200" dirty="0">
                <a:solidFill>
                  <a:schemeClr val="bg1"/>
                </a:solidFill>
                <a:latin typeface="Arial Narrow"/>
                <a:cs typeface="Arial Narrow"/>
              </a:rPr>
              <a:t>-faire économiques emblématiques </a:t>
            </a:r>
            <a:r>
              <a:rPr lang="fr-FR" sz="1200" dirty="0" smtClean="0">
                <a:solidFill>
                  <a:schemeClr val="bg1"/>
                </a:solidFill>
                <a:latin typeface="Arial Narrow"/>
                <a:cs typeface="Arial Narrow"/>
              </a:rPr>
              <a:t>(</a:t>
            </a:r>
            <a:r>
              <a:rPr lang="fr-FR" sz="1200" dirty="0">
                <a:solidFill>
                  <a:schemeClr val="bg1"/>
                </a:solidFill>
                <a:latin typeface="Arial Narrow"/>
                <a:cs typeface="Arial Narrow"/>
              </a:rPr>
              <a:t>IAA, énergie, logistique...</a:t>
            </a:r>
            <a:r>
              <a:rPr lang="fr-FR" sz="1200" dirty="0" smtClean="0">
                <a:solidFill>
                  <a:schemeClr val="bg1"/>
                </a:solidFill>
                <a:latin typeface="Arial Narrow"/>
                <a:cs typeface="Arial Narrow"/>
              </a:rPr>
              <a:t>), développant l’innovation et la diversification économique. Services métropolitains </a:t>
            </a:r>
            <a:r>
              <a:rPr lang="fr-FR" sz="1200" dirty="0">
                <a:solidFill>
                  <a:schemeClr val="bg1"/>
                </a:solidFill>
                <a:latin typeface="Arial Narrow"/>
                <a:cs typeface="Arial Narrow"/>
              </a:rPr>
              <a:t>de </a:t>
            </a:r>
            <a:r>
              <a:rPr lang="fr-FR" sz="1200" dirty="0" smtClean="0">
                <a:solidFill>
                  <a:schemeClr val="bg1"/>
                </a:solidFill>
                <a:latin typeface="Arial Narrow"/>
                <a:cs typeface="Arial Narrow"/>
              </a:rPr>
              <a:t>niche / relais des parcs grands flux.</a:t>
            </a:r>
            <a:endParaRPr lang="fr-FR" sz="1200" dirty="0">
              <a:solidFill>
                <a:schemeClr val="bg1"/>
              </a:solidFill>
              <a:latin typeface="Arial Narrow"/>
              <a:cs typeface="Arial Narrow"/>
            </a:endParaRPr>
          </a:p>
        </p:txBody>
      </p:sp>
      <p:sp>
        <p:nvSpPr>
          <p:cNvPr id="32" name="Rectangle 31"/>
          <p:cNvSpPr/>
          <p:nvPr/>
        </p:nvSpPr>
        <p:spPr>
          <a:xfrm>
            <a:off x="3483613" y="5628063"/>
            <a:ext cx="3814654" cy="969432"/>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r>
              <a:rPr lang="fr-FR" sz="1200" dirty="0" smtClean="0">
                <a:solidFill>
                  <a:schemeClr val="bg1"/>
                </a:solidFill>
                <a:latin typeface="Arial Narrow"/>
                <a:cs typeface="Arial Narrow"/>
              </a:rPr>
              <a:t>Espaces </a:t>
            </a:r>
            <a:r>
              <a:rPr lang="fr-FR" sz="1200" dirty="0">
                <a:solidFill>
                  <a:schemeClr val="bg1"/>
                </a:solidFill>
                <a:latin typeface="Arial Narrow"/>
                <a:cs typeface="Arial Narrow"/>
              </a:rPr>
              <a:t>d’activités mixtes de rayonnement local et régional </a:t>
            </a:r>
            <a:r>
              <a:rPr lang="fr-FR" sz="1200" dirty="0" smtClean="0">
                <a:solidFill>
                  <a:schemeClr val="bg1"/>
                </a:solidFill>
                <a:latin typeface="Arial Narrow"/>
                <a:cs typeface="Arial Narrow"/>
              </a:rPr>
              <a:t>s’appuyant </a:t>
            </a:r>
            <a:r>
              <a:rPr lang="fr-FR" sz="1200" dirty="0">
                <a:solidFill>
                  <a:schemeClr val="bg1"/>
                </a:solidFill>
                <a:latin typeface="Arial Narrow"/>
                <a:cs typeface="Arial Narrow"/>
              </a:rPr>
              <a:t>sur le maillage des savoir-faire </a:t>
            </a:r>
            <a:r>
              <a:rPr lang="fr-FR" sz="1200" dirty="0" smtClean="0">
                <a:solidFill>
                  <a:schemeClr val="bg1"/>
                </a:solidFill>
                <a:latin typeface="Arial Narrow"/>
                <a:cs typeface="Arial Narrow"/>
              </a:rPr>
              <a:t>locaux et les </a:t>
            </a:r>
            <a:r>
              <a:rPr lang="fr-FR" sz="1200" dirty="0">
                <a:solidFill>
                  <a:schemeClr val="bg1"/>
                </a:solidFill>
                <a:latin typeface="Arial Narrow"/>
                <a:cs typeface="Arial Narrow"/>
              </a:rPr>
              <a:t>ramifications viaires de la route de l’agroalimentaire </a:t>
            </a:r>
            <a:r>
              <a:rPr lang="fr-FR" sz="1200" dirty="0" smtClean="0">
                <a:solidFill>
                  <a:schemeClr val="bg1"/>
                </a:solidFill>
                <a:latin typeface="Arial Narrow"/>
                <a:cs typeface="Arial Narrow"/>
              </a:rPr>
              <a:t>qu’ils contribuent à développer. Ils confortent l’ancrage local de nos activités d’excellence, et la diversification économique notamment sur les activités liées </a:t>
            </a:r>
            <a:r>
              <a:rPr lang="fr-FR" sz="1200" dirty="0">
                <a:solidFill>
                  <a:schemeClr val="bg1"/>
                </a:solidFill>
                <a:latin typeface="Arial Narrow"/>
                <a:cs typeface="Arial Narrow"/>
              </a:rPr>
              <a:t>aux IAA, à l’énergie, l’éco-construction, ..</a:t>
            </a:r>
            <a:r>
              <a:rPr lang="fr-FR" sz="1200" dirty="0" smtClean="0">
                <a:solidFill>
                  <a:schemeClr val="bg1"/>
                </a:solidFill>
                <a:latin typeface="Arial Narrow"/>
                <a:cs typeface="Arial Narrow"/>
              </a:rPr>
              <a:t>. </a:t>
            </a:r>
            <a:endParaRPr lang="fr-FR" sz="1200" dirty="0">
              <a:solidFill>
                <a:schemeClr val="bg1"/>
              </a:solidFill>
              <a:latin typeface="Arial Narrow"/>
              <a:cs typeface="Arial Narrow"/>
            </a:endParaRPr>
          </a:p>
        </p:txBody>
      </p:sp>
      <p:pic>
        <p:nvPicPr>
          <p:cNvPr id="33" name="Image 32" descr="Capture d’écran 2017-04-11 à 20.44.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7" y="2892015"/>
            <a:ext cx="870641" cy="486376"/>
          </a:xfrm>
          <a:prstGeom prst="rect">
            <a:avLst/>
          </a:prstGeom>
        </p:spPr>
      </p:pic>
      <p:pic>
        <p:nvPicPr>
          <p:cNvPr id="34" name="Image 33" descr="Capture d’écran 2017-04-11 à 20.44.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7" y="4935198"/>
            <a:ext cx="477626" cy="466722"/>
          </a:xfrm>
          <a:prstGeom prst="rect">
            <a:avLst/>
          </a:prstGeom>
        </p:spPr>
      </p:pic>
      <p:pic>
        <p:nvPicPr>
          <p:cNvPr id="35" name="Image 34" descr="Capture d’écran 2017-04-07 à 09.16.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47336" y="6001917"/>
            <a:ext cx="1312928" cy="275757"/>
          </a:xfrm>
          <a:prstGeom prst="rect">
            <a:avLst/>
          </a:prstGeom>
        </p:spPr>
      </p:pic>
      <p:pic>
        <p:nvPicPr>
          <p:cNvPr id="37" name="Image 36" descr="Capture d’écran 2017-04-11 à 20.45.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853" y="6061165"/>
            <a:ext cx="447705" cy="386255"/>
          </a:xfrm>
          <a:prstGeom prst="rect">
            <a:avLst/>
          </a:prstGeom>
        </p:spPr>
      </p:pic>
      <p:pic>
        <p:nvPicPr>
          <p:cNvPr id="38" name="Image 37" descr="Capture d’écran 2017-04-11 à 20.45.0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856" y="5628063"/>
            <a:ext cx="543478" cy="356744"/>
          </a:xfrm>
          <a:prstGeom prst="rect">
            <a:avLst/>
          </a:prstGeom>
        </p:spPr>
      </p:pic>
      <p:pic>
        <p:nvPicPr>
          <p:cNvPr id="39" name="Image 38" descr="Capture d’écran 2017-04-11 à 20.45.1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5911" y="5628063"/>
            <a:ext cx="403476" cy="360873"/>
          </a:xfrm>
          <a:prstGeom prst="rect">
            <a:avLst/>
          </a:prstGeom>
        </p:spPr>
      </p:pic>
      <p:sp>
        <p:nvSpPr>
          <p:cNvPr id="40" name="Rectangle 39"/>
          <p:cNvSpPr/>
          <p:nvPr/>
        </p:nvSpPr>
        <p:spPr>
          <a:xfrm>
            <a:off x="7653867" y="5449792"/>
            <a:ext cx="1426129" cy="863600"/>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r>
              <a:rPr lang="fr-FR" sz="1200" dirty="0" smtClean="0">
                <a:solidFill>
                  <a:srgbClr val="DC6F3E"/>
                </a:solidFill>
                <a:latin typeface="Arial Narrow"/>
                <a:cs typeface="Arial Narrow"/>
              </a:rPr>
              <a:t>Réseau actionnant la complémentarité entre les pôles et structurant l’irrigation économique de proximité </a:t>
            </a:r>
            <a:r>
              <a:rPr lang="fr-FR" sz="1200" dirty="0" smtClean="0">
                <a:solidFill>
                  <a:srgbClr val="FFFFFF"/>
                </a:solidFill>
                <a:latin typeface="Arial Narrow"/>
                <a:cs typeface="Arial Narrow"/>
              </a:rPr>
              <a:t>(</a:t>
            </a:r>
            <a:r>
              <a:rPr lang="fr-FR" sz="1200" dirty="0" smtClean="0">
                <a:solidFill>
                  <a:schemeClr val="bg1"/>
                </a:solidFill>
                <a:latin typeface="Arial Narrow"/>
                <a:cs typeface="Arial Narrow"/>
              </a:rPr>
              <a:t>artisanat</a:t>
            </a:r>
            <a:r>
              <a:rPr lang="fr-FR" sz="1200" dirty="0">
                <a:solidFill>
                  <a:schemeClr val="bg1"/>
                </a:solidFill>
                <a:latin typeface="Arial Narrow"/>
                <a:cs typeface="Arial Narrow"/>
              </a:rPr>
              <a:t>, activités de </a:t>
            </a:r>
            <a:r>
              <a:rPr lang="fr-FR" sz="1200" dirty="0" err="1" smtClean="0">
                <a:solidFill>
                  <a:schemeClr val="bg1"/>
                </a:solidFill>
                <a:latin typeface="Arial Narrow"/>
                <a:cs typeface="Arial Narrow"/>
              </a:rPr>
              <a:t>transfor-mation</a:t>
            </a:r>
            <a:r>
              <a:rPr lang="fr-FR" sz="1200" dirty="0" smtClean="0">
                <a:solidFill>
                  <a:schemeClr val="bg1"/>
                </a:solidFill>
                <a:latin typeface="Arial Narrow"/>
                <a:cs typeface="Arial Narrow"/>
              </a:rPr>
              <a:t> </a:t>
            </a:r>
            <a:r>
              <a:rPr lang="fr-FR" sz="1200" dirty="0">
                <a:solidFill>
                  <a:schemeClr val="bg1"/>
                </a:solidFill>
                <a:latin typeface="Arial Narrow"/>
                <a:cs typeface="Arial Narrow"/>
              </a:rPr>
              <a:t>agricole…)</a:t>
            </a:r>
            <a:endParaRPr lang="fr-FR" sz="1200" dirty="0">
              <a:solidFill>
                <a:srgbClr val="FFFFFF"/>
              </a:solidFill>
              <a:latin typeface="Arial Narrow"/>
              <a:cs typeface="Arial Narrow"/>
            </a:endParaRPr>
          </a:p>
        </p:txBody>
      </p:sp>
      <p:sp>
        <p:nvSpPr>
          <p:cNvPr id="41" name="Titre 1"/>
          <p:cNvSpPr txBox="1">
            <a:spLocks/>
          </p:cNvSpPr>
          <p:nvPr/>
        </p:nvSpPr>
        <p:spPr>
          <a:xfrm>
            <a:off x="1422398" y="148024"/>
            <a:ext cx="7721602" cy="3894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800" b="1" dirty="0" smtClean="0">
                <a:solidFill>
                  <a:schemeClr val="bg1"/>
                </a:solidFill>
              </a:rPr>
              <a:t>Armature économique 2/2</a:t>
            </a:r>
          </a:p>
        </p:txBody>
      </p:sp>
      <p:pic>
        <p:nvPicPr>
          <p:cNvPr id="2" name="Image 1" descr="Capture d’écran 2017-10-08 à 11.03.1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0334" y="6061166"/>
            <a:ext cx="419053" cy="385878"/>
          </a:xfrm>
          <a:prstGeom prst="rect">
            <a:avLst/>
          </a:prstGeom>
        </p:spPr>
      </p:pic>
      <p:pic>
        <p:nvPicPr>
          <p:cNvPr id="3" name="Image 2" descr="Capture d’écran 2017-10-08 à 11.06.3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503" y="5088475"/>
            <a:ext cx="425389" cy="313445"/>
          </a:xfrm>
          <a:prstGeom prst="rect">
            <a:avLst/>
          </a:prstGeom>
        </p:spPr>
      </p:pic>
      <p:pic>
        <p:nvPicPr>
          <p:cNvPr id="42" name="Image 41" descr="Capture d’écran 2017-10-08 à 11.13.5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6856" y="6472622"/>
            <a:ext cx="336003" cy="323635"/>
          </a:xfrm>
          <a:prstGeom prst="rect">
            <a:avLst/>
          </a:prstGeom>
        </p:spPr>
      </p:pic>
      <p:pic>
        <p:nvPicPr>
          <p:cNvPr id="43" name="Image 42" descr="SCOTA-PADD-ARMAT RES ET ECO 061017_Nouveaux.jpg"/>
          <p:cNvPicPr>
            <a:picLocks noChangeAspect="1"/>
          </p:cNvPicPr>
          <p:nvPr/>
        </p:nvPicPr>
        <p:blipFill rotWithShape="1">
          <a:blip r:embed="rId11">
            <a:extLst>
              <a:ext uri="{28A0092B-C50C-407E-A947-70E740481C1C}">
                <a14:useLocalDpi xmlns:a14="http://schemas.microsoft.com/office/drawing/2010/main" val="0"/>
              </a:ext>
            </a:extLst>
          </a:blip>
          <a:srcRect t="1318"/>
          <a:stretch/>
        </p:blipFill>
        <p:spPr>
          <a:xfrm>
            <a:off x="2370669" y="537490"/>
            <a:ext cx="6709327" cy="4763717"/>
          </a:xfrm>
          <a:prstGeom prst="rect">
            <a:avLst/>
          </a:prstGeom>
        </p:spPr>
      </p:pic>
      <p:sp>
        <p:nvSpPr>
          <p:cNvPr id="21"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53</a:t>
            </a:fld>
            <a:endParaRPr lang="fr-FR" sz="1000" b="1" dirty="0">
              <a:solidFill>
                <a:schemeClr val="bg1"/>
              </a:solidFill>
            </a:endParaRPr>
          </a:p>
        </p:txBody>
      </p:sp>
      <p:sp>
        <p:nvSpPr>
          <p:cNvPr id="22" name="Rectangle 21"/>
          <p:cNvSpPr/>
          <p:nvPr/>
        </p:nvSpPr>
        <p:spPr>
          <a:xfrm>
            <a:off x="892518" y="2912038"/>
            <a:ext cx="1394676" cy="466354"/>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340"/>
              </a:lnSpc>
              <a:spcBef>
                <a:spcPts val="600"/>
              </a:spcBef>
            </a:pPr>
            <a:r>
              <a:rPr lang="fr-FR" sz="1200" b="1" dirty="0" smtClean="0">
                <a:solidFill>
                  <a:srgbClr val="DC6F3E"/>
                </a:solidFill>
                <a:latin typeface="Arial Narrow"/>
                <a:cs typeface="Arial Narrow"/>
              </a:rPr>
              <a:t>Arras et le p</a:t>
            </a:r>
            <a:r>
              <a:rPr lang="fr-FR" sz="1200" b="1" dirty="0" smtClean="0">
                <a:solidFill>
                  <a:srgbClr val="DC6F3E"/>
                </a:solidFill>
                <a:latin typeface="Arial Narrow"/>
                <a:cs typeface="Arial Narrow"/>
              </a:rPr>
              <a:t>ôle économique Est</a:t>
            </a:r>
            <a:endParaRPr lang="fr-FR" sz="1200" b="1" dirty="0">
              <a:solidFill>
                <a:srgbClr val="DC6F3E"/>
              </a:solidFill>
              <a:latin typeface="Arial Narrow"/>
              <a:cs typeface="Arial Narrow"/>
            </a:endParaRPr>
          </a:p>
        </p:txBody>
      </p:sp>
      <p:sp>
        <p:nvSpPr>
          <p:cNvPr id="23" name="Rectangle 22"/>
          <p:cNvSpPr/>
          <p:nvPr/>
        </p:nvSpPr>
        <p:spPr>
          <a:xfrm>
            <a:off x="924893" y="4850900"/>
            <a:ext cx="1362302" cy="466354"/>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340"/>
              </a:lnSpc>
              <a:spcBef>
                <a:spcPts val="600"/>
              </a:spcBef>
            </a:pPr>
            <a:r>
              <a:rPr lang="fr-FR" sz="1200" b="1" dirty="0" smtClean="0">
                <a:solidFill>
                  <a:srgbClr val="DC6F3E"/>
                </a:solidFill>
                <a:latin typeface="Arial Narrow"/>
                <a:cs typeface="Arial Narrow"/>
              </a:rPr>
              <a:t>Bapaume avec l’appui d’</a:t>
            </a:r>
            <a:r>
              <a:rPr lang="fr-FR" sz="1200" b="1" dirty="0" err="1" smtClean="0">
                <a:solidFill>
                  <a:srgbClr val="DC6F3E"/>
                </a:solidFill>
                <a:latin typeface="Arial Narrow"/>
                <a:cs typeface="Arial Narrow"/>
              </a:rPr>
              <a:t>Achiet</a:t>
            </a:r>
            <a:r>
              <a:rPr lang="fr-FR" sz="1200" b="1" dirty="0" smtClean="0">
                <a:solidFill>
                  <a:srgbClr val="DC6F3E"/>
                </a:solidFill>
                <a:latin typeface="Arial Narrow"/>
                <a:cs typeface="Arial Narrow"/>
              </a:rPr>
              <a:t>-le-Gd (lien avec la gare)</a:t>
            </a:r>
            <a:endParaRPr lang="fr-FR" sz="1200" b="1" dirty="0">
              <a:solidFill>
                <a:srgbClr val="DC6F3E"/>
              </a:solidFill>
              <a:latin typeface="Arial Narrow"/>
              <a:cs typeface="Arial Narrow"/>
            </a:endParaRPr>
          </a:p>
        </p:txBody>
      </p:sp>
      <p:sp>
        <p:nvSpPr>
          <p:cNvPr id="24" name="Rectangle 23"/>
          <p:cNvSpPr/>
          <p:nvPr/>
        </p:nvSpPr>
        <p:spPr>
          <a:xfrm>
            <a:off x="2476856" y="5394886"/>
            <a:ext cx="4821414" cy="337047"/>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340"/>
              </a:lnSpc>
              <a:spcBef>
                <a:spcPts val="600"/>
              </a:spcBef>
            </a:pPr>
            <a:r>
              <a:rPr lang="fr-FR" sz="1200" b="1" dirty="0" err="1" smtClean="0">
                <a:solidFill>
                  <a:srgbClr val="DC6F3E"/>
                </a:solidFill>
                <a:latin typeface="Arial Narrow"/>
                <a:cs typeface="Arial Narrow"/>
              </a:rPr>
              <a:t>Duisans</a:t>
            </a:r>
            <a:r>
              <a:rPr lang="fr-FR" sz="1200" b="1" dirty="0" smtClean="0">
                <a:solidFill>
                  <a:srgbClr val="DC6F3E"/>
                </a:solidFill>
                <a:latin typeface="Arial Narrow"/>
                <a:cs typeface="Arial Narrow"/>
              </a:rPr>
              <a:t>, </a:t>
            </a:r>
            <a:r>
              <a:rPr lang="fr-FR" sz="1200" b="1" dirty="0" err="1" smtClean="0">
                <a:solidFill>
                  <a:srgbClr val="DC6F3E"/>
                </a:solidFill>
                <a:latin typeface="Arial Narrow"/>
                <a:cs typeface="Arial Narrow"/>
              </a:rPr>
              <a:t>Savy-Berlette</a:t>
            </a:r>
            <a:r>
              <a:rPr lang="fr-FR" sz="1200" b="1" dirty="0" smtClean="0">
                <a:solidFill>
                  <a:srgbClr val="DC6F3E"/>
                </a:solidFill>
                <a:latin typeface="Arial Narrow"/>
                <a:cs typeface="Arial Narrow"/>
              </a:rPr>
              <a:t>/Aubigny, </a:t>
            </a:r>
            <a:r>
              <a:rPr lang="fr-FR" sz="1200" b="1" dirty="0" err="1" smtClean="0">
                <a:solidFill>
                  <a:srgbClr val="DC6F3E"/>
                </a:solidFill>
                <a:latin typeface="Arial Narrow"/>
                <a:cs typeface="Arial Narrow"/>
              </a:rPr>
              <a:t>Tincques</a:t>
            </a:r>
            <a:r>
              <a:rPr lang="fr-FR" sz="1200" b="1" dirty="0" smtClean="0">
                <a:solidFill>
                  <a:srgbClr val="DC6F3E"/>
                </a:solidFill>
                <a:latin typeface="Arial Narrow"/>
                <a:cs typeface="Arial Narrow"/>
              </a:rPr>
              <a:t>, Avesnes-le-Comte, secteur de </a:t>
            </a:r>
            <a:r>
              <a:rPr lang="fr-FR" sz="1200" b="1" dirty="0" err="1" smtClean="0">
                <a:solidFill>
                  <a:srgbClr val="DC6F3E"/>
                </a:solidFill>
                <a:latin typeface="Arial Narrow"/>
                <a:cs typeface="Arial Narrow"/>
              </a:rPr>
              <a:t>Saulty</a:t>
            </a:r>
            <a:endParaRPr lang="fr-FR" sz="1200" b="1" dirty="0">
              <a:solidFill>
                <a:srgbClr val="DC6F3E"/>
              </a:solidFill>
              <a:latin typeface="Arial Narrow"/>
              <a:cs typeface="Arial Narrow"/>
            </a:endParaRPr>
          </a:p>
        </p:txBody>
      </p:sp>
      <p:sp>
        <p:nvSpPr>
          <p:cNvPr id="25" name="Rectangle 24"/>
          <p:cNvSpPr/>
          <p:nvPr/>
        </p:nvSpPr>
        <p:spPr>
          <a:xfrm>
            <a:off x="3020333" y="3793067"/>
            <a:ext cx="2093533" cy="1481952"/>
          </a:xfrm>
          <a:prstGeom prst="rect">
            <a:avLst/>
          </a:prstGeom>
          <a:solidFill>
            <a:srgbClr val="8AB19C"/>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60960" rIns="36000" bIns="60960" numCol="1" spcCol="1270" anchor="ctr" anchorCtr="0">
            <a:noAutofit/>
          </a:bodyPr>
          <a:lstStyle/>
          <a:p>
            <a:pPr>
              <a:lnSpc>
                <a:spcPts val="1420"/>
              </a:lnSpc>
              <a:spcBef>
                <a:spcPts val="1200"/>
              </a:spcBef>
            </a:pPr>
            <a:r>
              <a:rPr lang="fr-FR" sz="1200" dirty="0">
                <a:solidFill>
                  <a:schemeClr val="bg1"/>
                </a:solidFill>
                <a:latin typeface="Gill Sans"/>
                <a:cs typeface="Gill Sans"/>
              </a:rPr>
              <a:t>Ces pôles </a:t>
            </a:r>
            <a:r>
              <a:rPr lang="fr-FR" sz="1200" dirty="0" smtClean="0">
                <a:solidFill>
                  <a:schemeClr val="bg1"/>
                </a:solidFill>
                <a:latin typeface="Gill Sans"/>
                <a:cs typeface="Gill Sans"/>
              </a:rPr>
              <a:t>structurent </a:t>
            </a:r>
            <a:r>
              <a:rPr lang="fr-FR" sz="1200" dirty="0">
                <a:solidFill>
                  <a:schemeClr val="bg1"/>
                </a:solidFill>
                <a:latin typeface="Gill Sans"/>
                <a:cs typeface="Gill Sans"/>
              </a:rPr>
              <a:t>le développement de l’offre foncière et immobilière principal du territoire, pour une </a:t>
            </a:r>
            <a:r>
              <a:rPr lang="fr-FR" sz="1200" dirty="0" smtClean="0">
                <a:solidFill>
                  <a:schemeClr val="bg1"/>
                </a:solidFill>
                <a:latin typeface="Gill Sans"/>
                <a:cs typeface="Gill Sans"/>
              </a:rPr>
              <a:t>lisibilité </a:t>
            </a:r>
            <a:r>
              <a:rPr lang="fr-FR" sz="1200" dirty="0">
                <a:solidFill>
                  <a:schemeClr val="bg1"/>
                </a:solidFill>
                <a:latin typeface="Gill Sans"/>
                <a:cs typeface="Gill Sans"/>
              </a:rPr>
              <a:t>accrue de </a:t>
            </a:r>
            <a:r>
              <a:rPr lang="fr-FR" sz="1200" dirty="0" smtClean="0">
                <a:solidFill>
                  <a:schemeClr val="bg1"/>
                </a:solidFill>
                <a:latin typeface="Gill Sans"/>
                <a:cs typeface="Gill Sans"/>
              </a:rPr>
              <a:t>l’offre </a:t>
            </a:r>
            <a:r>
              <a:rPr lang="fr-FR" sz="1200" dirty="0">
                <a:solidFill>
                  <a:schemeClr val="bg1"/>
                </a:solidFill>
                <a:latin typeface="Gill Sans"/>
                <a:cs typeface="Gill Sans"/>
              </a:rPr>
              <a:t>et une efficacité foncière </a:t>
            </a:r>
            <a:r>
              <a:rPr lang="fr-FR" sz="1200" dirty="0" smtClean="0">
                <a:solidFill>
                  <a:schemeClr val="bg1"/>
                </a:solidFill>
                <a:latin typeface="Gill Sans"/>
                <a:cs typeface="Gill Sans"/>
              </a:rPr>
              <a:t>optimisée. Le p</a:t>
            </a:r>
            <a:r>
              <a:rPr lang="fr-FR" sz="1200" dirty="0" smtClean="0">
                <a:solidFill>
                  <a:schemeClr val="bg1"/>
                </a:solidFill>
                <a:latin typeface="Gill Sans"/>
                <a:cs typeface="Gill Sans"/>
              </a:rPr>
              <a:t>ôle Economique Est d’Arras est le pôle majeur.</a:t>
            </a:r>
            <a:endParaRPr lang="fr-FR" sz="1200" dirty="0">
              <a:solidFill>
                <a:schemeClr val="bg1"/>
              </a:solidFill>
              <a:latin typeface="Gill Sans"/>
              <a:cs typeface="Gill Sans"/>
            </a:endParaRPr>
          </a:p>
        </p:txBody>
      </p:sp>
    </p:spTree>
    <p:extLst>
      <p:ext uri="{BB962C8B-B14F-4D97-AF65-F5344CB8AC3E}">
        <p14:creationId xmlns:p14="http://schemas.microsoft.com/office/powerpoint/2010/main" val="355931985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a:t> Soutenir les productions agricoles en lien avec toutes les échelles de consommation </a:t>
            </a:r>
          </a:p>
        </p:txBody>
      </p:sp>
      <p:sp>
        <p:nvSpPr>
          <p:cNvPr id="7" name="ZoneTexte 6"/>
          <p:cNvSpPr txBox="1"/>
          <p:nvPr/>
        </p:nvSpPr>
        <p:spPr>
          <a:xfrm>
            <a:off x="93132" y="1309713"/>
            <a:ext cx="2277535" cy="4981020"/>
          </a:xfrm>
          <a:prstGeom prst="rect">
            <a:avLst/>
          </a:prstGeom>
          <a:solidFill>
            <a:srgbClr val="195D72"/>
          </a:solidFill>
        </p:spPr>
        <p:txBody>
          <a:bodyPr wrap="square" rtlCol="0">
            <a:noAutofit/>
          </a:bodyPr>
          <a:lstStyle/>
          <a:p>
            <a:pPr marL="285750" indent="-285750">
              <a:spcBef>
                <a:spcPts val="600"/>
              </a:spcBef>
              <a:buFont typeface="Arial"/>
              <a:buChar char="•"/>
            </a:pPr>
            <a:r>
              <a:rPr lang="fr-FR" sz="2000" dirty="0" smtClean="0">
                <a:solidFill>
                  <a:schemeClr val="bg1"/>
                </a:solidFill>
                <a:latin typeface="Gill Sans"/>
                <a:cs typeface="Gill Sans"/>
              </a:rPr>
              <a:t>Créer </a:t>
            </a:r>
            <a:r>
              <a:rPr lang="fr-FR" sz="2000" dirty="0">
                <a:solidFill>
                  <a:schemeClr val="bg1"/>
                </a:solidFill>
                <a:latin typeface="Gill Sans"/>
                <a:cs typeface="Gill Sans"/>
              </a:rPr>
              <a:t>les conditions pour </a:t>
            </a:r>
            <a:r>
              <a:rPr lang="fr-FR" sz="2000" dirty="0" smtClean="0">
                <a:solidFill>
                  <a:schemeClr val="bg1"/>
                </a:solidFill>
                <a:latin typeface="Gill Sans"/>
                <a:cs typeface="Gill Sans"/>
              </a:rPr>
              <a:t>valoriser </a:t>
            </a:r>
            <a:r>
              <a:rPr lang="fr-FR" sz="2000" dirty="0">
                <a:solidFill>
                  <a:schemeClr val="bg1"/>
                </a:solidFill>
                <a:latin typeface="Gill Sans"/>
                <a:cs typeface="Gill Sans"/>
              </a:rPr>
              <a:t>la </a:t>
            </a:r>
            <a:r>
              <a:rPr lang="fr-FR" sz="2000" dirty="0" smtClean="0">
                <a:solidFill>
                  <a:schemeClr val="bg1"/>
                </a:solidFill>
                <a:latin typeface="Gill Sans"/>
                <a:cs typeface="Gill Sans"/>
              </a:rPr>
              <a:t>qualité́ </a:t>
            </a:r>
            <a:r>
              <a:rPr lang="fr-FR" sz="2000" dirty="0">
                <a:solidFill>
                  <a:schemeClr val="bg1"/>
                </a:solidFill>
                <a:latin typeface="Gill Sans"/>
                <a:cs typeface="Gill Sans"/>
              </a:rPr>
              <a:t>des productions </a:t>
            </a:r>
            <a:r>
              <a:rPr lang="fr-FR" sz="2000" dirty="0" smtClean="0">
                <a:solidFill>
                  <a:schemeClr val="bg1"/>
                </a:solidFill>
                <a:latin typeface="Gill Sans"/>
                <a:cs typeface="Gill Sans"/>
              </a:rPr>
              <a:t>primaires, faciliter l’accès aux bassins de production et consommation </a:t>
            </a:r>
            <a:r>
              <a:rPr lang="fr-FR" sz="2000" dirty="0">
                <a:solidFill>
                  <a:schemeClr val="bg1"/>
                </a:solidFill>
                <a:latin typeface="Gill Sans"/>
                <a:cs typeface="Gill Sans"/>
              </a:rPr>
              <a:t>et </a:t>
            </a:r>
            <a:r>
              <a:rPr lang="fr-FR" sz="2000" dirty="0" smtClean="0">
                <a:solidFill>
                  <a:schemeClr val="bg1"/>
                </a:solidFill>
                <a:latin typeface="Gill Sans"/>
                <a:cs typeface="Gill Sans"/>
              </a:rPr>
              <a:t>développer </a:t>
            </a:r>
            <a:r>
              <a:rPr lang="fr-FR" sz="2000" dirty="0">
                <a:solidFill>
                  <a:schemeClr val="bg1"/>
                </a:solidFill>
                <a:latin typeface="Gill Sans"/>
                <a:cs typeface="Gill Sans"/>
              </a:rPr>
              <a:t>la valeur </a:t>
            </a:r>
            <a:r>
              <a:rPr lang="fr-FR" sz="2000" dirty="0" smtClean="0">
                <a:solidFill>
                  <a:schemeClr val="bg1"/>
                </a:solidFill>
                <a:latin typeface="Gill Sans"/>
                <a:cs typeface="Gill Sans"/>
              </a:rPr>
              <a:t>ajoutée liée </a:t>
            </a:r>
            <a:r>
              <a:rPr lang="fr-FR" sz="2000" dirty="0">
                <a:solidFill>
                  <a:schemeClr val="bg1"/>
                </a:solidFill>
                <a:latin typeface="Gill Sans"/>
                <a:cs typeface="Gill Sans"/>
              </a:rPr>
              <a:t>aux </a:t>
            </a:r>
            <a:r>
              <a:rPr lang="fr-FR" sz="2000" dirty="0" smtClean="0">
                <a:solidFill>
                  <a:schemeClr val="bg1"/>
                </a:solidFill>
                <a:latin typeface="Gill Sans"/>
                <a:cs typeface="Gill Sans"/>
              </a:rPr>
              <a:t>activités </a:t>
            </a:r>
            <a:r>
              <a:rPr lang="fr-FR" sz="2000" dirty="0">
                <a:solidFill>
                  <a:schemeClr val="bg1"/>
                </a:solidFill>
                <a:latin typeface="Gill Sans"/>
                <a:cs typeface="Gill Sans"/>
              </a:rPr>
              <a:t>de transformation </a:t>
            </a:r>
          </a:p>
        </p:txBody>
      </p:sp>
      <p:sp>
        <p:nvSpPr>
          <p:cNvPr id="9" name="ZoneTexte 8"/>
          <p:cNvSpPr txBox="1"/>
          <p:nvPr/>
        </p:nvSpPr>
        <p:spPr>
          <a:xfrm>
            <a:off x="2370667" y="1018924"/>
            <a:ext cx="6705599" cy="5745943"/>
          </a:xfrm>
          <a:prstGeom prst="rect">
            <a:avLst/>
          </a:prstGeom>
          <a:noFill/>
          <a:ln>
            <a:noFill/>
          </a:ln>
        </p:spPr>
        <p:txBody>
          <a:bodyPr wrap="square" rtlCol="0">
            <a:noAutofit/>
          </a:bodyPr>
          <a:lstStyle/>
          <a:p>
            <a:pPr marL="285750" indent="-285750">
              <a:spcBef>
                <a:spcPts val="1200"/>
              </a:spcBef>
              <a:buFont typeface="Lucida Grande"/>
              <a:buChar char="-"/>
            </a:pPr>
            <a:r>
              <a:rPr lang="fr-FR" sz="1600" b="1" dirty="0" smtClean="0">
                <a:solidFill>
                  <a:srgbClr val="564B5C"/>
                </a:solidFill>
                <a:latin typeface="Gill Sans"/>
                <a:cs typeface="Gill Sans"/>
              </a:rPr>
              <a:t>Lisibilité des espaces dévolus à ces activités </a:t>
            </a:r>
            <a:r>
              <a:rPr lang="fr-FR" sz="1600" dirty="0" smtClean="0">
                <a:solidFill>
                  <a:srgbClr val="564B5C"/>
                </a:solidFill>
                <a:latin typeface="Gill Sans"/>
                <a:cs typeface="Gill Sans"/>
              </a:rPr>
              <a:t>(limitation de la consommation d’espace, fonctionnalité des terres agricole, remembrement liés au CSNE et évolution des grandes infrastructures...)</a:t>
            </a:r>
          </a:p>
          <a:p>
            <a:pPr marL="285750" indent="-285750">
              <a:spcBef>
                <a:spcPts val="1200"/>
              </a:spcBef>
              <a:buFont typeface="Lucida Grande"/>
              <a:buChar char="-"/>
            </a:pPr>
            <a:r>
              <a:rPr lang="fr-FR" sz="1600" b="1" dirty="0" smtClean="0">
                <a:solidFill>
                  <a:srgbClr val="564B5C"/>
                </a:solidFill>
                <a:latin typeface="Gill Sans"/>
                <a:cs typeface="Gill Sans"/>
              </a:rPr>
              <a:t>Qualité de l’eau et de l’armature écologique </a:t>
            </a:r>
          </a:p>
          <a:p>
            <a:pPr marL="285750" indent="-285750">
              <a:spcBef>
                <a:spcPts val="1200"/>
              </a:spcBef>
              <a:buFont typeface="Lucida Grande"/>
              <a:buChar char="-"/>
            </a:pPr>
            <a:r>
              <a:rPr lang="fr-FR" sz="1600" b="1" dirty="0" smtClean="0">
                <a:solidFill>
                  <a:srgbClr val="564B5C"/>
                </a:solidFill>
                <a:latin typeface="Gill Sans"/>
                <a:cs typeface="Gill Sans"/>
              </a:rPr>
              <a:t>Soutien aux fonctions de R&amp;D et d’expérimentation pour les productions agricoles, y compris dans le rural</a:t>
            </a:r>
            <a:endParaRPr lang="fr-FR" dirty="0" smtClean="0">
              <a:solidFill>
                <a:srgbClr val="564B5C"/>
              </a:solidFill>
              <a:latin typeface="Gill Sans"/>
              <a:cs typeface="Gill Sans"/>
            </a:endParaRPr>
          </a:p>
          <a:p>
            <a:pPr marL="285750" lvl="0" indent="-285750" algn="just">
              <a:spcBef>
                <a:spcPts val="1200"/>
              </a:spcBef>
              <a:buFont typeface="Lucida Grande"/>
              <a:buChar char="-"/>
            </a:pPr>
            <a:r>
              <a:rPr lang="fr-FR" sz="1600" b="1" dirty="0" smtClean="0">
                <a:solidFill>
                  <a:srgbClr val="564B5C"/>
                </a:solidFill>
                <a:latin typeface="Gill Sans"/>
                <a:cs typeface="Gill Sans"/>
              </a:rPr>
              <a:t>Prise </a:t>
            </a:r>
            <a:r>
              <a:rPr lang="fr-FR" sz="1600" b="1" dirty="0">
                <a:solidFill>
                  <a:srgbClr val="564B5C"/>
                </a:solidFill>
                <a:latin typeface="Gill Sans"/>
                <a:cs typeface="Gill Sans"/>
              </a:rPr>
              <a:t>en compte </a:t>
            </a:r>
            <a:r>
              <a:rPr lang="fr-FR" sz="1600" b="1" dirty="0" smtClean="0">
                <a:solidFill>
                  <a:srgbClr val="564B5C"/>
                </a:solidFill>
                <a:latin typeface="Gill Sans"/>
                <a:cs typeface="Gill Sans"/>
              </a:rPr>
              <a:t>anticipée </a:t>
            </a:r>
            <a:r>
              <a:rPr lang="fr-FR" sz="1600" b="1" dirty="0">
                <a:solidFill>
                  <a:srgbClr val="564B5C"/>
                </a:solidFill>
                <a:latin typeface="Gill Sans"/>
                <a:cs typeface="Gill Sans"/>
              </a:rPr>
              <a:t>des besoins en installations et constructions </a:t>
            </a:r>
            <a:r>
              <a:rPr lang="fr-FR" sz="1600" b="1" dirty="0" smtClean="0">
                <a:solidFill>
                  <a:srgbClr val="564B5C"/>
                </a:solidFill>
                <a:latin typeface="Gill Sans"/>
                <a:cs typeface="Gill Sans"/>
              </a:rPr>
              <a:t>nécessaires </a:t>
            </a:r>
            <a:r>
              <a:rPr lang="fr-FR" sz="1600" b="1" dirty="0">
                <a:solidFill>
                  <a:srgbClr val="564B5C"/>
                </a:solidFill>
                <a:latin typeface="Gill Sans"/>
                <a:cs typeface="Gill Sans"/>
              </a:rPr>
              <a:t>au stockage, à la transformation et au conditionnement </a:t>
            </a:r>
            <a:r>
              <a:rPr lang="fr-FR" sz="1600" dirty="0">
                <a:solidFill>
                  <a:srgbClr val="564B5C"/>
                </a:solidFill>
                <a:latin typeface="Gill Sans"/>
                <a:cs typeface="Gill Sans"/>
              </a:rPr>
              <a:t>soit au titre </a:t>
            </a:r>
            <a:r>
              <a:rPr lang="fr-FR" sz="1600" dirty="0" smtClean="0">
                <a:solidFill>
                  <a:srgbClr val="564B5C"/>
                </a:solidFill>
                <a:latin typeface="Gill Sans"/>
                <a:cs typeface="Gill Sans"/>
              </a:rPr>
              <a:t>d’activités </a:t>
            </a:r>
            <a:r>
              <a:rPr lang="fr-FR" sz="1600" dirty="0">
                <a:solidFill>
                  <a:srgbClr val="564B5C"/>
                </a:solidFill>
                <a:latin typeface="Gill Sans"/>
                <a:cs typeface="Gill Sans"/>
              </a:rPr>
              <a:t>accessoires soit en </a:t>
            </a:r>
            <a:r>
              <a:rPr lang="fr-FR" sz="1600" dirty="0" smtClean="0">
                <a:solidFill>
                  <a:srgbClr val="564B5C"/>
                </a:solidFill>
                <a:latin typeface="Gill Sans"/>
                <a:cs typeface="Gill Sans"/>
              </a:rPr>
              <a:t>prévoyant </a:t>
            </a:r>
            <a:r>
              <a:rPr lang="fr-FR" sz="1600" dirty="0">
                <a:solidFill>
                  <a:srgbClr val="564B5C"/>
                </a:solidFill>
                <a:latin typeface="Gill Sans"/>
                <a:cs typeface="Gill Sans"/>
              </a:rPr>
              <a:t>des </a:t>
            </a:r>
            <a:r>
              <a:rPr lang="fr-FR" sz="1600" dirty="0" smtClean="0">
                <a:solidFill>
                  <a:srgbClr val="564B5C"/>
                </a:solidFill>
                <a:latin typeface="Gill Sans"/>
                <a:cs typeface="Gill Sans"/>
              </a:rPr>
              <a:t>possibilités </a:t>
            </a:r>
            <a:r>
              <a:rPr lang="fr-FR" sz="1600" dirty="0">
                <a:solidFill>
                  <a:srgbClr val="564B5C"/>
                </a:solidFill>
                <a:latin typeface="Gill Sans"/>
                <a:cs typeface="Gill Sans"/>
              </a:rPr>
              <a:t>d’implantations dans les parcs </a:t>
            </a:r>
            <a:r>
              <a:rPr lang="fr-FR" sz="1600" dirty="0" smtClean="0">
                <a:solidFill>
                  <a:srgbClr val="564B5C"/>
                </a:solidFill>
                <a:latin typeface="Gill Sans"/>
                <a:cs typeface="Gill Sans"/>
              </a:rPr>
              <a:t>d’activité</a:t>
            </a:r>
          </a:p>
          <a:p>
            <a:pPr marL="285750" lvl="0" indent="-285750" algn="just">
              <a:spcBef>
                <a:spcPts val="1200"/>
              </a:spcBef>
              <a:buFont typeface="Lucida Grande"/>
              <a:buChar char="-"/>
            </a:pPr>
            <a:r>
              <a:rPr lang="fr-FR" sz="1600" b="1" dirty="0" smtClean="0">
                <a:solidFill>
                  <a:srgbClr val="564B5C"/>
                </a:solidFill>
                <a:latin typeface="Gill Sans"/>
                <a:cs typeface="Gill Sans"/>
              </a:rPr>
              <a:t>Prise en compte des enjeux d’accès optimisés </a:t>
            </a:r>
            <a:r>
              <a:rPr lang="fr-FR" sz="1600" dirty="0" smtClean="0">
                <a:solidFill>
                  <a:srgbClr val="564B5C"/>
                </a:solidFill>
                <a:latin typeface="Gill Sans"/>
                <a:cs typeface="Gill Sans"/>
              </a:rPr>
              <a:t>des productions en circuit-long avec les fonctions industrielles et les infrastructures (compétitivité de l’appareil économique agricole)</a:t>
            </a:r>
          </a:p>
          <a:p>
            <a:pPr marL="285750" lvl="0" indent="-285750" algn="just">
              <a:spcBef>
                <a:spcPts val="1200"/>
              </a:spcBef>
              <a:buFont typeface="Lucida Grande"/>
              <a:buChar char="-"/>
            </a:pPr>
            <a:r>
              <a:rPr lang="fr-FR" sz="1600" b="1" dirty="0" smtClean="0">
                <a:solidFill>
                  <a:srgbClr val="564B5C"/>
                </a:solidFill>
                <a:latin typeface="Gill Sans"/>
                <a:cs typeface="Gill Sans"/>
              </a:rPr>
              <a:t>Soutien à l’agriculture de proximité &amp; circuits-courts</a:t>
            </a:r>
            <a:r>
              <a:rPr lang="fr-FR" sz="1600" dirty="0" smtClean="0">
                <a:solidFill>
                  <a:srgbClr val="564B5C"/>
                </a:solidFill>
                <a:latin typeface="Gill Sans"/>
                <a:cs typeface="Gill Sans"/>
              </a:rPr>
              <a:t> :  espace de commercialisation, agriculture périurbaine, agriculture/gestion qualitative des bassins d’alimentation pour l’eau potable…</a:t>
            </a:r>
          </a:p>
          <a:p>
            <a:pPr marL="285750" indent="-285750" algn="just">
              <a:spcBef>
                <a:spcPts val="1200"/>
              </a:spcBef>
              <a:buFont typeface="Lucida Grande"/>
              <a:buChar char="-"/>
            </a:pPr>
            <a:r>
              <a:rPr lang="fr-FR" sz="1600" b="1" dirty="0">
                <a:solidFill>
                  <a:srgbClr val="564B5C"/>
                </a:solidFill>
                <a:latin typeface="Gill Sans"/>
                <a:cs typeface="Gill Sans"/>
              </a:rPr>
              <a:t>Soutien </a:t>
            </a:r>
            <a:r>
              <a:rPr lang="fr-FR" sz="1600" b="1" dirty="0" smtClean="0">
                <a:solidFill>
                  <a:srgbClr val="564B5C"/>
                </a:solidFill>
                <a:latin typeface="Gill Sans"/>
                <a:cs typeface="Gill Sans"/>
              </a:rPr>
              <a:t>à la diversification économique </a:t>
            </a:r>
            <a:r>
              <a:rPr lang="fr-FR" sz="1600" dirty="0" smtClean="0">
                <a:solidFill>
                  <a:srgbClr val="564B5C"/>
                </a:solidFill>
                <a:latin typeface="Gill Sans"/>
                <a:cs typeface="Gill Sans"/>
              </a:rPr>
              <a:t>des exploitations qui le souhaite : tourisme, culture-pédagogie, services, énergie… </a:t>
            </a:r>
          </a:p>
          <a:p>
            <a:pPr marL="285750" indent="-285750" algn="just">
              <a:spcBef>
                <a:spcPts val="1200"/>
              </a:spcBef>
              <a:buFont typeface="Lucida Grande"/>
              <a:buChar char="-"/>
            </a:pPr>
            <a:r>
              <a:rPr lang="fr-FR" sz="1600" b="1" dirty="0">
                <a:solidFill>
                  <a:srgbClr val="564B5C"/>
                </a:solidFill>
                <a:latin typeface="Gill Sans"/>
                <a:cs typeface="Gill Sans"/>
              </a:rPr>
              <a:t>Soutien et promotion des labels</a:t>
            </a:r>
          </a:p>
          <a:p>
            <a:pPr marL="285750" lvl="0" indent="-285750" algn="just">
              <a:spcBef>
                <a:spcPts val="1200"/>
              </a:spcBef>
              <a:buFont typeface="Lucida Grande"/>
              <a:buChar char="-"/>
            </a:pPr>
            <a:endParaRPr lang="fr-FR" sz="1600" dirty="0" smtClean="0">
              <a:solidFill>
                <a:srgbClr val="564B5C"/>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54</a:t>
            </a:fld>
            <a:endParaRPr lang="fr-FR" sz="1000" b="1" dirty="0">
              <a:solidFill>
                <a:schemeClr val="bg1"/>
              </a:solidFill>
            </a:endParaRPr>
          </a:p>
        </p:txBody>
      </p:sp>
    </p:spTree>
    <p:extLst>
      <p:ext uri="{BB962C8B-B14F-4D97-AF65-F5344CB8AC3E}">
        <p14:creationId xmlns:p14="http://schemas.microsoft.com/office/powerpoint/2010/main" val="48076135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7" name="Image 6"/>
          <p:cNvPicPr>
            <a:picLocks noChangeAspect="1"/>
          </p:cNvPicPr>
          <p:nvPr/>
        </p:nvPicPr>
        <p:blipFill>
          <a:blip r:embed="rId2"/>
          <a:stretch>
            <a:fillRect/>
          </a:stretch>
        </p:blipFill>
        <p:spPr>
          <a:xfrm>
            <a:off x="4241234" y="2848060"/>
            <a:ext cx="6713043" cy="6693024"/>
          </a:xfrm>
          <a:prstGeom prst="rect">
            <a:avLst/>
          </a:prstGeom>
        </p:spPr>
      </p:pic>
      <p:sp>
        <p:nvSpPr>
          <p:cNvPr id="9" name="Titre 1"/>
          <p:cNvSpPr txBox="1">
            <a:spLocks/>
          </p:cNvSpPr>
          <p:nvPr/>
        </p:nvSpPr>
        <p:spPr>
          <a:xfrm>
            <a:off x="432000" y="308201"/>
            <a:ext cx="8280000" cy="3894385"/>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896938" indent="-896938">
              <a:lnSpc>
                <a:spcPts val="3080"/>
              </a:lnSpc>
              <a:spcBef>
                <a:spcPts val="1800"/>
              </a:spcBef>
              <a:tabLst>
                <a:tab pos="896938" algn="l"/>
              </a:tabLst>
            </a:pPr>
            <a:r>
              <a:rPr lang="fr-FR" sz="2800" b="1" dirty="0" smtClean="0">
                <a:latin typeface="Arial Narrow"/>
                <a:cs typeface="Arial Narrow"/>
              </a:rPr>
              <a:t>2.2.3</a:t>
            </a:r>
            <a:r>
              <a:rPr lang="fr-FR" sz="2800" b="1" dirty="0">
                <a:latin typeface="Arial Narrow"/>
                <a:cs typeface="Arial Narrow"/>
              </a:rPr>
              <a:t>	Déployer les moyens de mobilités, et notamment alternatifs, </a:t>
            </a:r>
            <a:r>
              <a:rPr lang="fr-FR" sz="2800" b="1" dirty="0">
                <a:solidFill>
                  <a:srgbClr val="95F5ED"/>
                </a:solidFill>
                <a:latin typeface="Arial Narrow"/>
                <a:cs typeface="Arial Narrow"/>
              </a:rPr>
              <a:t>pour une proximité connectée et une irrigation régionale renforcée qui soutient l'accessibilité internationale des Hauts-de-France  	</a:t>
            </a:r>
          </a:p>
          <a:p>
            <a:pPr marL="896938" indent="-896938">
              <a:lnSpc>
                <a:spcPts val="3080"/>
              </a:lnSpc>
              <a:spcBef>
                <a:spcPts val="1800"/>
              </a:spcBef>
              <a:tabLst>
                <a:tab pos="896938" algn="l"/>
              </a:tabLst>
            </a:pPr>
            <a:endParaRPr lang="fr-FR" sz="2800" b="1" dirty="0">
              <a:latin typeface="Arial Narrow"/>
              <a:cs typeface="Arial Narrow"/>
            </a:endParaRPr>
          </a:p>
          <a:p>
            <a:pPr marL="896938" indent="-896938">
              <a:lnSpc>
                <a:spcPts val="3080"/>
              </a:lnSpc>
              <a:spcBef>
                <a:spcPts val="1800"/>
              </a:spcBef>
              <a:tabLst>
                <a:tab pos="896938" algn="l"/>
              </a:tabLst>
            </a:pPr>
            <a:endParaRPr lang="fr-FR" sz="2800" b="1" dirty="0" smtClean="0">
              <a:solidFill>
                <a:srgbClr val="95F5ED"/>
              </a:solidFill>
              <a:latin typeface="Arial Narrow"/>
              <a:cs typeface="Arial Narrow"/>
            </a:endParaRPr>
          </a:p>
        </p:txBody>
      </p:sp>
      <p:sp>
        <p:nvSpPr>
          <p:cNvPr id="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55</a:t>
            </a:fld>
            <a:endParaRPr lang="fr-FR" sz="1000" b="1" dirty="0">
              <a:solidFill>
                <a:schemeClr val="bg1"/>
              </a:solidFill>
            </a:endParaRPr>
          </a:p>
        </p:txBody>
      </p:sp>
    </p:spTree>
    <p:extLst>
      <p:ext uri="{BB962C8B-B14F-4D97-AF65-F5344CB8AC3E}">
        <p14:creationId xmlns:p14="http://schemas.microsoft.com/office/powerpoint/2010/main" val="364476978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Le </a:t>
            </a:r>
            <a:r>
              <a:rPr lang="fr-FR" sz="2200" dirty="0"/>
              <a:t>rôle majeur des infrastructures et du numérique pour le développement de notre territoire et de la région </a:t>
            </a:r>
          </a:p>
        </p:txBody>
      </p:sp>
      <p:sp>
        <p:nvSpPr>
          <p:cNvPr id="7" name="ZoneTexte 6"/>
          <p:cNvSpPr txBox="1"/>
          <p:nvPr/>
        </p:nvSpPr>
        <p:spPr>
          <a:xfrm>
            <a:off x="93132" y="1182714"/>
            <a:ext cx="3200401" cy="5522886"/>
          </a:xfrm>
          <a:prstGeom prst="rect">
            <a:avLst/>
          </a:prstGeom>
          <a:solidFill>
            <a:srgbClr val="195D72"/>
          </a:solidFill>
        </p:spPr>
        <p:txBody>
          <a:bodyPr wrap="square" rtlCol="0">
            <a:noAutofit/>
          </a:bodyPr>
          <a:lstStyle/>
          <a:p>
            <a:pPr>
              <a:spcBef>
                <a:spcPts val="600"/>
              </a:spcBef>
            </a:pPr>
            <a:r>
              <a:rPr lang="fr-FR" sz="2000" dirty="0" smtClean="0">
                <a:solidFill>
                  <a:schemeClr val="bg1"/>
                </a:solidFill>
                <a:latin typeface="Gill Sans"/>
                <a:cs typeface="Gill Sans"/>
              </a:rPr>
              <a:t>Des infrastructures de transport terrestre et numériques pour un territoire :</a:t>
            </a:r>
          </a:p>
          <a:p>
            <a:pPr marL="285750" indent="-285750">
              <a:spcBef>
                <a:spcPts val="600"/>
              </a:spcBef>
              <a:buFont typeface="Arial"/>
              <a:buChar char="•"/>
            </a:pPr>
            <a:r>
              <a:rPr lang="fr-FR" sz="2000" dirty="0" smtClean="0">
                <a:solidFill>
                  <a:schemeClr val="bg1"/>
                </a:solidFill>
                <a:latin typeface="Gill Sans"/>
                <a:cs typeface="Gill Sans"/>
              </a:rPr>
              <a:t>connecté en interne : essentiel à nos activités économiques, au développement de l’innovation, au déploiement des mobilités durables et services résidentiels de demain</a:t>
            </a:r>
          </a:p>
          <a:p>
            <a:pPr marL="285750" indent="-285750">
              <a:spcBef>
                <a:spcPts val="600"/>
              </a:spcBef>
              <a:buFont typeface="Arial"/>
              <a:buChar char="•"/>
            </a:pPr>
            <a:r>
              <a:rPr lang="fr-FR" sz="2000" dirty="0" smtClean="0">
                <a:solidFill>
                  <a:schemeClr val="bg1"/>
                </a:solidFill>
                <a:latin typeface="Gill Sans"/>
                <a:cs typeface="Gill Sans"/>
              </a:rPr>
              <a:t>Irrigant le centre la région et renforçant l’accessibilité internationale des Hauts-de-France</a:t>
            </a:r>
            <a:endParaRPr lang="fr-FR" sz="2000" dirty="0">
              <a:solidFill>
                <a:schemeClr val="bg1"/>
              </a:solidFill>
              <a:latin typeface="Gill Sans"/>
              <a:cs typeface="Gill Sans"/>
            </a:endParaRPr>
          </a:p>
        </p:txBody>
      </p:sp>
      <p:sp>
        <p:nvSpPr>
          <p:cNvPr id="9" name="ZoneTexte 8"/>
          <p:cNvSpPr txBox="1"/>
          <p:nvPr/>
        </p:nvSpPr>
        <p:spPr>
          <a:xfrm>
            <a:off x="3539066" y="1182715"/>
            <a:ext cx="5537199" cy="4159752"/>
          </a:xfrm>
          <a:prstGeom prst="rect">
            <a:avLst/>
          </a:prstGeom>
          <a:noFill/>
          <a:ln>
            <a:noFill/>
          </a:ln>
        </p:spPr>
        <p:txBody>
          <a:bodyPr wrap="square" rtlCol="0">
            <a:noAutofit/>
          </a:bodyPr>
          <a:lstStyle/>
          <a:p>
            <a:pPr marL="285750" indent="-285750">
              <a:spcBef>
                <a:spcPts val="1200"/>
              </a:spcBef>
              <a:buFont typeface="Lucida Grande"/>
              <a:buChar char="-"/>
            </a:pPr>
            <a:r>
              <a:rPr lang="fr-FR" sz="1600" b="1" dirty="0" smtClean="0">
                <a:solidFill>
                  <a:srgbClr val="564B5C"/>
                </a:solidFill>
                <a:latin typeface="Gill Sans"/>
                <a:cs typeface="Gill Sans"/>
              </a:rPr>
              <a:t>Le </a:t>
            </a:r>
            <a:r>
              <a:rPr lang="fr-FR" sz="1600" b="1" dirty="0" smtClean="0">
                <a:solidFill>
                  <a:srgbClr val="564B5C"/>
                </a:solidFill>
                <a:latin typeface="Gill Sans"/>
                <a:cs typeface="Gill Sans"/>
              </a:rPr>
              <a:t>Réseau express Lille / Arras / Amiens</a:t>
            </a:r>
          </a:p>
          <a:p>
            <a:pPr marL="285750" indent="-285750">
              <a:spcBef>
                <a:spcPts val="1200"/>
              </a:spcBef>
              <a:buFont typeface="Lucida Grande"/>
              <a:buChar char="-"/>
            </a:pPr>
            <a:r>
              <a:rPr lang="fr-FR" sz="1600" b="1" dirty="0" smtClean="0">
                <a:solidFill>
                  <a:srgbClr val="564B5C"/>
                </a:solidFill>
                <a:latin typeface="Gill Sans"/>
                <a:cs typeface="Gill Sans"/>
              </a:rPr>
              <a:t>La gare européenne</a:t>
            </a:r>
            <a:endParaRPr lang="fr-FR" sz="1600" b="1" dirty="0">
              <a:solidFill>
                <a:srgbClr val="564B5C"/>
              </a:solidFill>
              <a:latin typeface="Gill Sans"/>
              <a:cs typeface="Gill Sans"/>
            </a:endParaRPr>
          </a:p>
          <a:p>
            <a:pPr marL="285750" indent="-285750">
              <a:spcBef>
                <a:spcPts val="1200"/>
              </a:spcBef>
              <a:buFont typeface="Lucida Grande"/>
              <a:buChar char="-"/>
            </a:pPr>
            <a:r>
              <a:rPr lang="fr-FR" sz="1600" b="1" dirty="0" smtClean="0">
                <a:solidFill>
                  <a:srgbClr val="564B5C"/>
                </a:solidFill>
                <a:latin typeface="Gill Sans"/>
                <a:cs typeface="Gill Sans"/>
              </a:rPr>
              <a:t>Le barreau ferré Arras-Cambrais</a:t>
            </a:r>
          </a:p>
          <a:p>
            <a:pPr marL="285750" indent="-285750">
              <a:spcBef>
                <a:spcPts val="1200"/>
              </a:spcBef>
              <a:buFont typeface="Lucida Grande"/>
              <a:buChar char="-"/>
            </a:pPr>
            <a:r>
              <a:rPr lang="fr-FR" sz="1600" b="1" dirty="0" smtClean="0">
                <a:solidFill>
                  <a:srgbClr val="564B5C"/>
                </a:solidFill>
                <a:latin typeface="Gill Sans"/>
                <a:cs typeface="Gill Sans"/>
              </a:rPr>
              <a:t>Le CSNE</a:t>
            </a:r>
            <a:endParaRPr lang="fr-FR" dirty="0" smtClean="0">
              <a:solidFill>
                <a:srgbClr val="564B5C"/>
              </a:solidFill>
              <a:latin typeface="Gill Sans"/>
              <a:cs typeface="Gill Sans"/>
            </a:endParaRPr>
          </a:p>
          <a:p>
            <a:pPr marL="285750" indent="-285750">
              <a:spcBef>
                <a:spcPts val="1200"/>
              </a:spcBef>
              <a:buFont typeface="Lucida Grande"/>
              <a:buChar char="-"/>
            </a:pPr>
            <a:r>
              <a:rPr lang="fr-FR" sz="1600" b="1" dirty="0" smtClean="0">
                <a:solidFill>
                  <a:srgbClr val="564B5C"/>
                </a:solidFill>
                <a:latin typeface="Gill Sans"/>
                <a:cs typeface="Gill Sans"/>
              </a:rPr>
              <a:t>Le contournement complet d’Arras</a:t>
            </a:r>
          </a:p>
          <a:p>
            <a:pPr marL="285750" indent="-285750">
              <a:spcBef>
                <a:spcPts val="1200"/>
              </a:spcBef>
              <a:buFont typeface="Lucida Grande"/>
              <a:buChar char="-"/>
            </a:pPr>
            <a:r>
              <a:rPr lang="fr-FR" sz="1600" b="1" dirty="0" smtClean="0">
                <a:solidFill>
                  <a:srgbClr val="564B5C"/>
                </a:solidFill>
                <a:latin typeface="Gill Sans"/>
                <a:cs typeface="Gill Sans"/>
              </a:rPr>
              <a:t>La finalisation de la mise à 2x2 voies RD 939</a:t>
            </a:r>
            <a:endParaRPr lang="fr-FR" dirty="0" smtClean="0">
              <a:solidFill>
                <a:srgbClr val="564B5C"/>
              </a:solidFill>
              <a:latin typeface="Gill Sans"/>
              <a:cs typeface="Gill Sans"/>
            </a:endParaRPr>
          </a:p>
          <a:p>
            <a:pPr marL="285750" lvl="0" indent="-285750" algn="just">
              <a:spcBef>
                <a:spcPts val="1200"/>
              </a:spcBef>
              <a:buFont typeface="Lucida Grande"/>
              <a:buChar char="-"/>
            </a:pPr>
            <a:r>
              <a:rPr lang="fr-FR" sz="1600" b="1" dirty="0" smtClean="0">
                <a:solidFill>
                  <a:srgbClr val="564B5C"/>
                </a:solidFill>
                <a:latin typeface="Gill Sans"/>
                <a:cs typeface="Gill Sans"/>
              </a:rPr>
              <a:t>L’amélioration de la N25 en lien avec la Somme </a:t>
            </a:r>
          </a:p>
          <a:p>
            <a:pPr marL="285750" lvl="0" indent="-285750" algn="just">
              <a:spcBef>
                <a:spcPts val="1200"/>
              </a:spcBef>
              <a:buFont typeface="Lucida Grande"/>
              <a:buChar char="-"/>
            </a:pPr>
            <a:r>
              <a:rPr lang="fr-FR" sz="1600" b="1" dirty="0" smtClean="0">
                <a:solidFill>
                  <a:srgbClr val="564B5C"/>
                </a:solidFill>
                <a:latin typeface="Gill Sans"/>
                <a:cs typeface="Gill Sans"/>
              </a:rPr>
              <a:t>La couverture numérique THD sur tout le territoire mais aussi en couverture cellulaire 4G… 5G… avec un enjeu d’anticiper les technologies de demain et de la « ville connectée » (smart city…).</a:t>
            </a:r>
            <a:endParaRPr lang="fr-FR" sz="1600" b="1" dirty="0">
              <a:solidFill>
                <a:srgbClr val="564B5C"/>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56</a:t>
            </a:fld>
            <a:endParaRPr lang="fr-FR" sz="1000" b="1" dirty="0">
              <a:solidFill>
                <a:schemeClr val="bg1"/>
              </a:solidFill>
            </a:endParaRPr>
          </a:p>
        </p:txBody>
      </p:sp>
      <p:sp>
        <p:nvSpPr>
          <p:cNvPr id="6" name="ZoneTexte 5"/>
          <p:cNvSpPr txBox="1"/>
          <p:nvPr/>
        </p:nvSpPr>
        <p:spPr>
          <a:xfrm>
            <a:off x="3539066" y="5342466"/>
            <a:ext cx="5537199" cy="1363134"/>
          </a:xfrm>
          <a:prstGeom prst="rect">
            <a:avLst/>
          </a:prstGeom>
          <a:solidFill>
            <a:srgbClr val="DC6F3E"/>
          </a:solidFill>
          <a:ln>
            <a:noFill/>
          </a:ln>
        </p:spPr>
        <p:txBody>
          <a:bodyPr wrap="square" rtlCol="0">
            <a:noAutofit/>
          </a:bodyPr>
          <a:lstStyle/>
          <a:p>
            <a:pPr>
              <a:spcBef>
                <a:spcPts val="1200"/>
              </a:spcBef>
            </a:pPr>
            <a:r>
              <a:rPr lang="fr-FR" b="1" dirty="0" smtClean="0">
                <a:solidFill>
                  <a:srgbClr val="FFFFFF"/>
                </a:solidFill>
                <a:latin typeface="Gill Sans"/>
                <a:cs typeface="Gill Sans"/>
              </a:rPr>
              <a:t>Préserver dans le temps une desserte du territoire :</a:t>
            </a:r>
          </a:p>
          <a:p>
            <a:pPr marL="285750" indent="-285750">
              <a:lnSpc>
                <a:spcPts val="1560"/>
              </a:lnSpc>
              <a:spcBef>
                <a:spcPts val="1200"/>
              </a:spcBef>
              <a:buFont typeface="Arial"/>
              <a:buChar char="•"/>
            </a:pPr>
            <a:r>
              <a:rPr lang="fr-FR" b="1" dirty="0">
                <a:solidFill>
                  <a:srgbClr val="FFFFFF"/>
                </a:solidFill>
                <a:latin typeface="Gill Sans"/>
                <a:cs typeface="Gill Sans"/>
              </a:rPr>
              <a:t>d</a:t>
            </a:r>
            <a:r>
              <a:rPr lang="fr-FR" b="1" dirty="0" smtClean="0">
                <a:solidFill>
                  <a:srgbClr val="FFFFFF"/>
                </a:solidFill>
                <a:latin typeface="Gill Sans"/>
                <a:cs typeface="Gill Sans"/>
              </a:rPr>
              <a:t>e premier plan par le TGV,</a:t>
            </a:r>
          </a:p>
          <a:p>
            <a:pPr marL="285750" indent="-285750">
              <a:lnSpc>
                <a:spcPts val="1560"/>
              </a:lnSpc>
              <a:spcBef>
                <a:spcPts val="1200"/>
              </a:spcBef>
              <a:buFont typeface="Arial"/>
              <a:buChar char="•"/>
            </a:pPr>
            <a:r>
              <a:rPr lang="fr-FR" b="1" dirty="0">
                <a:solidFill>
                  <a:srgbClr val="FFFFFF"/>
                </a:solidFill>
                <a:latin typeface="Gill Sans"/>
                <a:cs typeface="Gill Sans"/>
              </a:rPr>
              <a:t>p</a:t>
            </a:r>
            <a:r>
              <a:rPr lang="fr-FR" b="1" dirty="0" smtClean="0">
                <a:solidFill>
                  <a:srgbClr val="FFFFFF"/>
                </a:solidFill>
                <a:latin typeface="Gill Sans"/>
                <a:cs typeface="Gill Sans"/>
              </a:rPr>
              <a:t>erformante par le TER. </a:t>
            </a:r>
            <a:endParaRPr lang="fr-FR" b="1" dirty="0">
              <a:solidFill>
                <a:srgbClr val="FFFFFF"/>
              </a:solidFill>
              <a:latin typeface="Gill Sans"/>
              <a:cs typeface="Gill Sans"/>
            </a:endParaRPr>
          </a:p>
        </p:txBody>
      </p:sp>
    </p:spTree>
    <p:extLst>
      <p:ext uri="{BB962C8B-B14F-4D97-AF65-F5344CB8AC3E}">
        <p14:creationId xmlns:p14="http://schemas.microsoft.com/office/powerpoint/2010/main" val="113250583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200" dirty="0" smtClean="0"/>
              <a:t>L’armature des mobilités</a:t>
            </a:r>
            <a:endParaRPr lang="fr-FR" sz="2200" dirty="0"/>
          </a:p>
        </p:txBody>
      </p:sp>
      <p:sp>
        <p:nvSpPr>
          <p:cNvPr id="7" name="ZoneTexte 6"/>
          <p:cNvSpPr txBox="1"/>
          <p:nvPr/>
        </p:nvSpPr>
        <p:spPr>
          <a:xfrm>
            <a:off x="93133" y="1253066"/>
            <a:ext cx="1998134" cy="5300133"/>
          </a:xfrm>
          <a:prstGeom prst="rect">
            <a:avLst/>
          </a:prstGeom>
          <a:solidFill>
            <a:srgbClr val="195D72"/>
          </a:solidFill>
        </p:spPr>
        <p:txBody>
          <a:bodyPr wrap="square" rtlCol="0">
            <a:noAutofit/>
          </a:bodyPr>
          <a:lstStyle/>
          <a:p>
            <a:pPr>
              <a:spcBef>
                <a:spcPts val="600"/>
              </a:spcBef>
            </a:pPr>
            <a:r>
              <a:rPr lang="fr-FR" sz="2000" dirty="0">
                <a:solidFill>
                  <a:schemeClr val="bg1"/>
                </a:solidFill>
                <a:latin typeface="Gill Sans"/>
                <a:cs typeface="Gill Sans"/>
              </a:rPr>
              <a:t>Développer l'accès à des moyens de mobilités adaptés aux différentes échelles et motifs de déplacements, </a:t>
            </a:r>
            <a:r>
              <a:rPr lang="fr-FR" sz="2000" dirty="0">
                <a:solidFill>
                  <a:srgbClr val="DC6F3E"/>
                </a:solidFill>
                <a:latin typeface="Gill Sans"/>
                <a:cs typeface="Gill Sans"/>
              </a:rPr>
              <a:t>privilégiant les mobilités durables </a:t>
            </a:r>
            <a:r>
              <a:rPr lang="fr-FR" sz="2000" dirty="0">
                <a:solidFill>
                  <a:schemeClr val="bg1"/>
                </a:solidFill>
                <a:latin typeface="Gill Sans"/>
                <a:cs typeface="Gill Sans"/>
              </a:rPr>
              <a:t>et </a:t>
            </a:r>
            <a:r>
              <a:rPr lang="fr-FR" sz="2000" dirty="0" smtClean="0">
                <a:solidFill>
                  <a:schemeClr val="bg1"/>
                </a:solidFill>
                <a:latin typeface="Gill Sans"/>
                <a:cs typeface="Gill Sans"/>
              </a:rPr>
              <a:t>favorisant la </a:t>
            </a:r>
            <a:r>
              <a:rPr lang="fr-FR" sz="2000" dirty="0">
                <a:solidFill>
                  <a:schemeClr val="bg1"/>
                </a:solidFill>
                <a:latin typeface="Gill Sans"/>
                <a:cs typeface="Gill Sans"/>
              </a:rPr>
              <a:t>réduction des temps de parcours </a:t>
            </a:r>
          </a:p>
        </p:txBody>
      </p:sp>
      <p:sp>
        <p:nvSpPr>
          <p:cNvPr id="3" name="Flèche vers la droite 2"/>
          <p:cNvSpPr/>
          <p:nvPr/>
        </p:nvSpPr>
        <p:spPr>
          <a:xfrm>
            <a:off x="2167467" y="1018923"/>
            <a:ext cx="6976534" cy="5754409"/>
          </a:xfrm>
          <a:prstGeom prst="rightArrow">
            <a:avLst>
              <a:gd name="adj1" fmla="val 91815"/>
              <a:gd name="adj2" fmla="val 13959"/>
            </a:avLst>
          </a:prstGeom>
          <a:solidFill>
            <a:srgbClr val="195D72"/>
          </a:solidFill>
          <a:ln>
            <a:solidFill>
              <a:srgbClr val="195D72"/>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fr-FR" dirty="0" smtClean="0"/>
              <a:t>En s’appuyant sur :</a:t>
            </a:r>
          </a:p>
          <a:p>
            <a:pPr marL="285750" indent="-285750">
              <a:spcBef>
                <a:spcPts val="1200"/>
              </a:spcBef>
              <a:buFont typeface="Arial"/>
              <a:buChar char="•"/>
            </a:pPr>
            <a:r>
              <a:rPr lang="fr-FR" dirty="0" smtClean="0">
                <a:solidFill>
                  <a:srgbClr val="DC6F3E"/>
                </a:solidFill>
              </a:rPr>
              <a:t>Le rabattement vers le train </a:t>
            </a:r>
            <a:r>
              <a:rPr lang="fr-FR" dirty="0" smtClean="0"/>
              <a:t>+ accessibilité à </a:t>
            </a:r>
            <a:r>
              <a:rPr lang="fr-FR" dirty="0" smtClean="0"/>
              <a:t>Arras (gare, parkings relais…) </a:t>
            </a:r>
            <a:r>
              <a:rPr lang="fr-FR" dirty="0" smtClean="0"/>
              <a:t>avec un enjeu d’articulation avec l’offre de bus</a:t>
            </a:r>
          </a:p>
          <a:p>
            <a:pPr marL="285750" indent="-285750">
              <a:spcBef>
                <a:spcPts val="1200"/>
              </a:spcBef>
              <a:buFont typeface="Arial"/>
              <a:buChar char="•"/>
            </a:pPr>
            <a:r>
              <a:rPr lang="fr-FR" dirty="0" smtClean="0">
                <a:solidFill>
                  <a:srgbClr val="DC6F3E"/>
                </a:solidFill>
              </a:rPr>
              <a:t>Des nœuds de mobilités à développer </a:t>
            </a:r>
            <a:r>
              <a:rPr lang="fr-FR" dirty="0" smtClean="0"/>
              <a:t>dans l’urbain mais aussi dans le rural favorisant le changement de modes vers des mobilités alternatives à l’</a:t>
            </a:r>
            <a:r>
              <a:rPr lang="fr-FR" dirty="0" err="1" smtClean="0"/>
              <a:t>autosolisme</a:t>
            </a:r>
            <a:r>
              <a:rPr lang="fr-FR" dirty="0" smtClean="0"/>
              <a:t> (adaptés aux contextes : covoiturage, </a:t>
            </a:r>
            <a:r>
              <a:rPr lang="fr-FR" dirty="0" err="1" smtClean="0"/>
              <a:t>électromobilité</a:t>
            </a:r>
            <a:r>
              <a:rPr lang="fr-FR" dirty="0" smtClean="0"/>
              <a:t>, parking relais, vélo/piéton, bus…)</a:t>
            </a:r>
          </a:p>
          <a:p>
            <a:pPr marL="285750" indent="-285750">
              <a:spcBef>
                <a:spcPts val="1200"/>
              </a:spcBef>
              <a:buFont typeface="Arial"/>
              <a:buChar char="•"/>
            </a:pPr>
            <a:r>
              <a:rPr lang="fr-FR" dirty="0" smtClean="0">
                <a:solidFill>
                  <a:srgbClr val="DC6F3E"/>
                </a:solidFill>
              </a:rPr>
              <a:t>Un réseau d’infrastructures majeures amélioré</a:t>
            </a:r>
            <a:r>
              <a:rPr lang="fr-FR" dirty="0" smtClean="0"/>
              <a:t> qui permet ainsi de mieux hiérarchiser les flux et de préserver des capacités à organiser les mobilités alternatives sur les grands axes</a:t>
            </a:r>
          </a:p>
          <a:p>
            <a:endParaRPr lang="fr-FR" dirty="0" smtClean="0"/>
          </a:p>
          <a:p>
            <a:r>
              <a:rPr lang="fr-FR" dirty="0" smtClean="0"/>
              <a:t>=&gt; tout en intégrant les enjeux de transit (somme/bassin minier notamment) et de connexion interne du territoire (accès aux services et zones d’emplois) </a:t>
            </a:r>
            <a:endParaRPr lang="fr-FR" dirty="0"/>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57</a:t>
            </a:fld>
            <a:endParaRPr lang="fr-FR" sz="1000" b="1" dirty="0">
              <a:solidFill>
                <a:schemeClr val="bg1"/>
              </a:solidFill>
            </a:endParaRPr>
          </a:p>
        </p:txBody>
      </p:sp>
    </p:spTree>
    <p:extLst>
      <p:ext uri="{BB962C8B-B14F-4D97-AF65-F5344CB8AC3E}">
        <p14:creationId xmlns:p14="http://schemas.microsoft.com/office/powerpoint/2010/main" val="272916941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3999" cy="6858000"/>
          </a:xfrm>
          <a:prstGeom prst="rect">
            <a:avLst/>
          </a:prstGeom>
          <a:solidFill>
            <a:srgbClr val="195D72"/>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3" name="Image 2" descr="SCOTA-PADD-TRANSPORTS 1061017 CS6_Nouveaux.jpg"/>
          <p:cNvPicPr>
            <a:picLocks noChangeAspect="1"/>
          </p:cNvPicPr>
          <p:nvPr/>
        </p:nvPicPr>
        <p:blipFill rotWithShape="1">
          <a:blip r:embed="rId2">
            <a:extLst>
              <a:ext uri="{28A0092B-C50C-407E-A947-70E740481C1C}">
                <a14:useLocalDpi xmlns:a14="http://schemas.microsoft.com/office/drawing/2010/main" val="0"/>
              </a:ext>
            </a:extLst>
          </a:blip>
          <a:srcRect t="1020"/>
          <a:stretch/>
        </p:blipFill>
        <p:spPr>
          <a:xfrm>
            <a:off x="1542795" y="365802"/>
            <a:ext cx="7537705" cy="5368113"/>
          </a:xfrm>
          <a:prstGeom prst="rect">
            <a:avLst/>
          </a:prstGeom>
        </p:spPr>
      </p:pic>
      <p:sp>
        <p:nvSpPr>
          <p:cNvPr id="34" name="Rectangle 33"/>
          <p:cNvSpPr/>
          <p:nvPr/>
        </p:nvSpPr>
        <p:spPr>
          <a:xfrm>
            <a:off x="33439" y="5784297"/>
            <a:ext cx="9047062" cy="1027300"/>
          </a:xfrm>
          <a:prstGeom prst="rect">
            <a:avLst/>
          </a:prstGeom>
          <a:solidFill>
            <a:srgbClr val="FFFFFF"/>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spcBef>
                <a:spcPts val="600"/>
              </a:spcBef>
            </a:pPr>
            <a:endParaRPr lang="fr-FR" sz="1200" dirty="0">
              <a:solidFill>
                <a:srgbClr val="195D72"/>
              </a:solidFill>
              <a:latin typeface="Gill Sans"/>
              <a:cs typeface="Gill Sans"/>
            </a:endParaRPr>
          </a:p>
          <a:p>
            <a:pPr>
              <a:spcBef>
                <a:spcPts val="600"/>
              </a:spcBef>
            </a:pPr>
            <a:endParaRPr lang="fr-FR" sz="1200" dirty="0">
              <a:solidFill>
                <a:srgbClr val="195D72"/>
              </a:solidFill>
              <a:latin typeface="Gill Sans"/>
              <a:cs typeface="Gill Sans"/>
            </a:endParaRPr>
          </a:p>
        </p:txBody>
      </p:sp>
      <p:sp>
        <p:nvSpPr>
          <p:cNvPr id="32" name="Rectangle 31"/>
          <p:cNvSpPr/>
          <p:nvPr/>
        </p:nvSpPr>
        <p:spPr>
          <a:xfrm>
            <a:off x="33438" y="33868"/>
            <a:ext cx="1463423" cy="5700047"/>
          </a:xfrm>
          <a:prstGeom prst="rect">
            <a:avLst/>
          </a:prstGeom>
          <a:solidFill>
            <a:srgbClr val="FFFFFF"/>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spcBef>
                <a:spcPts val="600"/>
              </a:spcBef>
            </a:pPr>
            <a:endParaRPr lang="fr-FR" sz="1200" dirty="0">
              <a:solidFill>
                <a:srgbClr val="195D72"/>
              </a:solidFill>
              <a:latin typeface="Gill Sans"/>
              <a:cs typeface="Gill Sans"/>
            </a:endParaRPr>
          </a:p>
          <a:p>
            <a:pPr>
              <a:spcBef>
                <a:spcPts val="600"/>
              </a:spcBef>
            </a:pPr>
            <a:endParaRPr lang="fr-FR" sz="1200" dirty="0">
              <a:solidFill>
                <a:srgbClr val="195D72"/>
              </a:solidFill>
              <a:latin typeface="Gill Sans"/>
              <a:cs typeface="Gill Sans"/>
            </a:endParaRPr>
          </a:p>
        </p:txBody>
      </p:sp>
      <p:sp>
        <p:nvSpPr>
          <p:cNvPr id="8" name="Titre 1"/>
          <p:cNvSpPr txBox="1">
            <a:spLocks/>
          </p:cNvSpPr>
          <p:nvPr/>
        </p:nvSpPr>
        <p:spPr>
          <a:xfrm>
            <a:off x="1422397" y="-23664"/>
            <a:ext cx="7721602" cy="3894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6633"/>
                </a:solidFill>
                <a:latin typeface="Gill Sans"/>
                <a:ea typeface="+mj-ea"/>
                <a:cs typeface="Gill Sans"/>
              </a:defRPr>
            </a:lvl1pPr>
          </a:lstStyle>
          <a:p>
            <a:pPr algn="r">
              <a:spcBef>
                <a:spcPts val="1200"/>
              </a:spcBef>
              <a:spcAft>
                <a:spcPts val="1200"/>
              </a:spcAft>
            </a:pPr>
            <a:r>
              <a:rPr lang="fr-FR" sz="1800" b="1" dirty="0" smtClean="0">
                <a:solidFill>
                  <a:schemeClr val="bg1"/>
                </a:solidFill>
              </a:rPr>
              <a:t>Armature des mobilités</a:t>
            </a:r>
          </a:p>
        </p:txBody>
      </p:sp>
      <p:sp>
        <p:nvSpPr>
          <p:cNvPr id="5" name="Rectangle 4"/>
          <p:cNvSpPr/>
          <p:nvPr/>
        </p:nvSpPr>
        <p:spPr>
          <a:xfrm>
            <a:off x="2896" y="33868"/>
            <a:ext cx="1493966" cy="5892799"/>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lvl="1" algn="just">
              <a:spcBef>
                <a:spcPts val="400"/>
              </a:spcBef>
            </a:pPr>
            <a:r>
              <a:rPr lang="fr-FR" sz="1200" dirty="0" smtClean="0">
                <a:solidFill>
                  <a:srgbClr val="195D72"/>
                </a:solidFill>
                <a:latin typeface="Gill Sans"/>
                <a:cs typeface="Gill Sans"/>
              </a:rPr>
              <a:t>Échangeurs</a:t>
            </a:r>
          </a:p>
          <a:p>
            <a:pPr lvl="1" algn="just">
              <a:spcBef>
                <a:spcPts val="400"/>
              </a:spcBef>
            </a:pPr>
            <a:r>
              <a:rPr lang="fr-FR" sz="1200" dirty="0" smtClean="0">
                <a:solidFill>
                  <a:srgbClr val="195D72"/>
                </a:solidFill>
                <a:latin typeface="Gill Sans"/>
                <a:cs typeface="Gill Sans"/>
              </a:rPr>
              <a:t>Diffuseurs</a:t>
            </a:r>
          </a:p>
          <a:p>
            <a:pPr algn="just">
              <a:spcBef>
                <a:spcPts val="400"/>
              </a:spcBef>
            </a:pPr>
            <a:r>
              <a:rPr lang="fr-FR" sz="1200" dirty="0" smtClean="0">
                <a:solidFill>
                  <a:srgbClr val="195D72"/>
                </a:solidFill>
                <a:latin typeface="Gill Sans"/>
                <a:cs typeface="Gill Sans"/>
              </a:rPr>
              <a:t>Aires de covoiturage :</a:t>
            </a:r>
          </a:p>
          <a:p>
            <a:pPr lvl="1" algn="just">
              <a:spcBef>
                <a:spcPts val="400"/>
              </a:spcBef>
            </a:pPr>
            <a:r>
              <a:rPr lang="fr-FR" sz="1200" i="1" dirty="0" smtClean="0">
                <a:solidFill>
                  <a:srgbClr val="195D72"/>
                </a:solidFill>
                <a:latin typeface="Gill Sans"/>
                <a:cs typeface="Gill Sans"/>
              </a:rPr>
              <a:t>Existantes</a:t>
            </a:r>
          </a:p>
          <a:p>
            <a:pPr lvl="1" algn="just">
              <a:spcBef>
                <a:spcPts val="400"/>
              </a:spcBef>
            </a:pPr>
            <a:r>
              <a:rPr lang="fr-FR" sz="1200" i="1" dirty="0" smtClean="0">
                <a:solidFill>
                  <a:srgbClr val="195D72"/>
                </a:solidFill>
                <a:latin typeface="Gill Sans"/>
                <a:cs typeface="Gill Sans"/>
              </a:rPr>
              <a:t>En projet</a:t>
            </a:r>
          </a:p>
          <a:p>
            <a:pPr algn="just">
              <a:spcBef>
                <a:spcPts val="400"/>
              </a:spcBef>
            </a:pPr>
            <a:r>
              <a:rPr lang="fr-FR" sz="1200" dirty="0" smtClean="0">
                <a:solidFill>
                  <a:srgbClr val="195D72"/>
                </a:solidFill>
                <a:latin typeface="Gill Sans"/>
                <a:cs typeface="Gill Sans"/>
              </a:rPr>
              <a:t>Véloroutes et pistes cyclables principales :</a:t>
            </a:r>
          </a:p>
          <a:p>
            <a:pPr lvl="1" algn="just">
              <a:spcBef>
                <a:spcPts val="400"/>
              </a:spcBef>
            </a:pPr>
            <a:r>
              <a:rPr lang="fr-FR" sz="1200" i="1" dirty="0" smtClean="0">
                <a:solidFill>
                  <a:srgbClr val="195D72"/>
                </a:solidFill>
                <a:latin typeface="Gill Sans"/>
                <a:cs typeface="Gill Sans"/>
              </a:rPr>
              <a:t>Existantes</a:t>
            </a:r>
          </a:p>
          <a:p>
            <a:pPr lvl="1" algn="just">
              <a:spcBef>
                <a:spcPts val="400"/>
              </a:spcBef>
            </a:pPr>
            <a:r>
              <a:rPr lang="fr-FR" sz="1200" i="1" dirty="0" smtClean="0">
                <a:solidFill>
                  <a:srgbClr val="195D72"/>
                </a:solidFill>
                <a:latin typeface="Gill Sans"/>
                <a:cs typeface="Gill Sans"/>
              </a:rPr>
              <a:t>En projet</a:t>
            </a:r>
          </a:p>
          <a:p>
            <a:pPr lvl="1" algn="just">
              <a:lnSpc>
                <a:spcPts val="1240"/>
              </a:lnSpc>
              <a:spcBef>
                <a:spcPts val="400"/>
              </a:spcBef>
            </a:pPr>
            <a:r>
              <a:rPr lang="fr-FR" sz="1200" i="1" dirty="0" smtClean="0">
                <a:solidFill>
                  <a:srgbClr val="195D72"/>
                </a:solidFill>
                <a:latin typeface="Gill Sans"/>
                <a:cs typeface="Gill Sans"/>
              </a:rPr>
              <a:t>Requalification de la voie ferrée en voie verte</a:t>
            </a:r>
          </a:p>
          <a:p>
            <a:pPr lvl="1" algn="just">
              <a:lnSpc>
                <a:spcPts val="1240"/>
              </a:lnSpc>
              <a:spcBef>
                <a:spcPts val="400"/>
              </a:spcBef>
            </a:pPr>
            <a:r>
              <a:rPr lang="fr-FR" sz="1200" i="1" dirty="0" smtClean="0">
                <a:solidFill>
                  <a:srgbClr val="195D72"/>
                </a:solidFill>
                <a:latin typeface="Gill Sans"/>
                <a:cs typeface="Gill Sans"/>
              </a:rPr>
              <a:t>Chemin de halage du canal de la Scarpe</a:t>
            </a:r>
          </a:p>
          <a:p>
            <a:pPr lvl="1" algn="just">
              <a:lnSpc>
                <a:spcPts val="1240"/>
              </a:lnSpc>
              <a:spcBef>
                <a:spcPts val="400"/>
              </a:spcBef>
            </a:pPr>
            <a:r>
              <a:rPr lang="fr-FR" sz="1200" i="1" dirty="0" smtClean="0">
                <a:solidFill>
                  <a:srgbClr val="195D72"/>
                </a:solidFill>
                <a:latin typeface="Gill Sans"/>
                <a:cs typeface="Gill Sans"/>
              </a:rPr>
              <a:t>Réseau de pistes en </a:t>
            </a:r>
            <a:r>
              <a:rPr lang="fr-FR" sz="1200" i="1" dirty="0" err="1" smtClean="0">
                <a:solidFill>
                  <a:srgbClr val="195D72"/>
                </a:solidFill>
                <a:latin typeface="Gill Sans"/>
                <a:cs typeface="Gill Sans"/>
              </a:rPr>
              <a:t>dévelo-ppement</a:t>
            </a:r>
            <a:endParaRPr lang="fr-FR" sz="1200" i="1" dirty="0" smtClean="0">
              <a:solidFill>
                <a:srgbClr val="195D72"/>
              </a:solidFill>
              <a:latin typeface="Gill Sans"/>
              <a:cs typeface="Gill Sans"/>
            </a:endParaRPr>
          </a:p>
          <a:p>
            <a:pPr algn="just">
              <a:spcBef>
                <a:spcPts val="400"/>
              </a:spcBef>
            </a:pPr>
            <a:r>
              <a:rPr lang="fr-FR" sz="1200" dirty="0" smtClean="0">
                <a:solidFill>
                  <a:srgbClr val="195D72"/>
                </a:solidFill>
                <a:latin typeface="Gill Sans"/>
                <a:cs typeface="Gill Sans"/>
              </a:rPr>
              <a:t>Lignes interurbaines du département :</a:t>
            </a:r>
          </a:p>
          <a:p>
            <a:pPr lvl="1" algn="just">
              <a:spcBef>
                <a:spcPts val="400"/>
              </a:spcBef>
            </a:pPr>
            <a:r>
              <a:rPr lang="fr-FR" sz="1200" i="1" dirty="0" smtClean="0">
                <a:solidFill>
                  <a:srgbClr val="195D72"/>
                </a:solidFill>
                <a:latin typeface="Gill Sans"/>
                <a:cs typeface="Gill Sans"/>
              </a:rPr>
              <a:t>&lt; 6 AR/jour</a:t>
            </a:r>
          </a:p>
          <a:p>
            <a:pPr lvl="1" algn="just">
              <a:spcBef>
                <a:spcPts val="400"/>
              </a:spcBef>
            </a:pPr>
            <a:r>
              <a:rPr lang="fr-FR" sz="1200" i="1" dirty="0" smtClean="0">
                <a:solidFill>
                  <a:srgbClr val="195D72"/>
                </a:solidFill>
                <a:latin typeface="Gill Sans"/>
                <a:cs typeface="Gill Sans"/>
              </a:rPr>
              <a:t>&gt; 6 AR/jour</a:t>
            </a:r>
          </a:p>
          <a:p>
            <a:pPr lvl="1" algn="just"/>
            <a:endParaRPr lang="fr-FR" sz="800" dirty="0" smtClean="0">
              <a:solidFill>
                <a:srgbClr val="195D72"/>
              </a:solidFill>
              <a:latin typeface="Gill Sans"/>
              <a:cs typeface="Gill Sans"/>
            </a:endParaRPr>
          </a:p>
          <a:p>
            <a:pPr marL="449263" lvl="1" algn="just">
              <a:lnSpc>
                <a:spcPts val="1240"/>
              </a:lnSpc>
            </a:pPr>
            <a:r>
              <a:rPr lang="fr-FR" sz="1200" dirty="0" smtClean="0">
                <a:solidFill>
                  <a:srgbClr val="195D72"/>
                </a:solidFill>
                <a:latin typeface="Gill Sans"/>
                <a:cs typeface="Gill Sans"/>
              </a:rPr>
              <a:t>Nœud de mobilité amené à être </a:t>
            </a:r>
            <a:r>
              <a:rPr lang="fr-FR" sz="1200" dirty="0" err="1" smtClean="0">
                <a:solidFill>
                  <a:srgbClr val="195D72"/>
                </a:solidFill>
                <a:latin typeface="Gill Sans"/>
                <a:cs typeface="Gill Sans"/>
              </a:rPr>
              <a:t>struc-turant</a:t>
            </a:r>
            <a:r>
              <a:rPr lang="fr-FR" sz="1200" dirty="0" smtClean="0">
                <a:solidFill>
                  <a:srgbClr val="195D72"/>
                </a:solidFill>
                <a:latin typeface="Gill Sans"/>
                <a:cs typeface="Gill Sans"/>
              </a:rPr>
              <a:t>/renforcé en lien avec le projet de réseau express</a:t>
            </a:r>
          </a:p>
          <a:p>
            <a:pPr algn="just">
              <a:spcBef>
                <a:spcPts val="400"/>
              </a:spcBef>
            </a:pPr>
            <a:r>
              <a:rPr lang="fr-FR" sz="1200" i="1" dirty="0" smtClean="0">
                <a:solidFill>
                  <a:srgbClr val="195D72"/>
                </a:solidFill>
                <a:latin typeface="Gill Sans"/>
                <a:cs typeface="Gill Sans"/>
              </a:rPr>
              <a:t> </a:t>
            </a:r>
            <a:endParaRPr lang="fr-FR" sz="1200" dirty="0" smtClean="0">
              <a:solidFill>
                <a:srgbClr val="195D72"/>
              </a:solidFill>
              <a:latin typeface="Gill Sans"/>
              <a:cs typeface="Gill Sans"/>
            </a:endParaRPr>
          </a:p>
          <a:p>
            <a:pPr algn="just">
              <a:spcBef>
                <a:spcPts val="600"/>
              </a:spcBef>
            </a:pPr>
            <a:endParaRPr lang="fr-FR" sz="1200" dirty="0">
              <a:solidFill>
                <a:srgbClr val="195D72"/>
              </a:solidFill>
              <a:latin typeface="Gill Sans"/>
              <a:cs typeface="Gill Sans"/>
            </a:endParaRPr>
          </a:p>
          <a:p>
            <a:pPr algn="just">
              <a:spcBef>
                <a:spcPts val="600"/>
              </a:spcBef>
            </a:pPr>
            <a:endParaRPr lang="fr-FR" sz="1200" dirty="0">
              <a:solidFill>
                <a:srgbClr val="195D72"/>
              </a:solidFill>
              <a:latin typeface="Gill Sans"/>
              <a:cs typeface="Gill Sans"/>
            </a:endParaRPr>
          </a:p>
        </p:txBody>
      </p:sp>
      <p:pic>
        <p:nvPicPr>
          <p:cNvPr id="10" name="Image 9"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4428" t="16225" r="89567" b="78602"/>
          <a:stretch/>
        </p:blipFill>
        <p:spPr>
          <a:xfrm>
            <a:off x="33439" y="316278"/>
            <a:ext cx="400478" cy="210404"/>
          </a:xfrm>
          <a:prstGeom prst="rect">
            <a:avLst/>
          </a:prstGeom>
        </p:spPr>
      </p:pic>
      <p:pic>
        <p:nvPicPr>
          <p:cNvPr id="11" name="Image 10"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4688" t="34809" r="90219" b="57186"/>
          <a:stretch/>
        </p:blipFill>
        <p:spPr>
          <a:xfrm>
            <a:off x="117332" y="758859"/>
            <a:ext cx="206071" cy="197493"/>
          </a:xfrm>
          <a:prstGeom prst="rect">
            <a:avLst/>
          </a:prstGeom>
        </p:spPr>
      </p:pic>
      <p:pic>
        <p:nvPicPr>
          <p:cNvPr id="12" name="Image 11"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23335" t="35417" r="71571" b="56578"/>
          <a:stretch/>
        </p:blipFill>
        <p:spPr>
          <a:xfrm>
            <a:off x="117331" y="1004666"/>
            <a:ext cx="206072" cy="197492"/>
          </a:xfrm>
          <a:prstGeom prst="rect">
            <a:avLst/>
          </a:prstGeom>
        </p:spPr>
      </p:pic>
      <p:pic>
        <p:nvPicPr>
          <p:cNvPr id="13" name="Image 12"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23234" t="16314" r="70761" b="78754"/>
          <a:stretch/>
        </p:blipFill>
        <p:spPr>
          <a:xfrm>
            <a:off x="33438" y="78295"/>
            <a:ext cx="400479" cy="200539"/>
          </a:xfrm>
          <a:prstGeom prst="rect">
            <a:avLst/>
          </a:prstGeom>
        </p:spPr>
      </p:pic>
      <p:pic>
        <p:nvPicPr>
          <p:cNvPr id="14" name="Image 13"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8991" t="87602" r="87299" b="6047"/>
          <a:stretch/>
        </p:blipFill>
        <p:spPr>
          <a:xfrm>
            <a:off x="117331" y="2748605"/>
            <a:ext cx="193892" cy="202450"/>
          </a:xfrm>
          <a:prstGeom prst="rect">
            <a:avLst/>
          </a:prstGeom>
        </p:spPr>
      </p:pic>
      <p:pic>
        <p:nvPicPr>
          <p:cNvPr id="15" name="Image 14"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4688" t="27025" r="89038" b="69682"/>
          <a:stretch/>
        </p:blipFill>
        <p:spPr>
          <a:xfrm>
            <a:off x="33439" y="1682074"/>
            <a:ext cx="400478" cy="128165"/>
          </a:xfrm>
          <a:prstGeom prst="rect">
            <a:avLst/>
          </a:prstGeom>
        </p:spPr>
      </p:pic>
      <p:pic>
        <p:nvPicPr>
          <p:cNvPr id="16" name="Image 15"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4605" t="87602" r="91685" b="6047"/>
          <a:stretch/>
        </p:blipFill>
        <p:spPr>
          <a:xfrm>
            <a:off x="117331" y="2128068"/>
            <a:ext cx="193892" cy="202450"/>
          </a:xfrm>
          <a:prstGeom prst="rect">
            <a:avLst/>
          </a:prstGeom>
        </p:spPr>
      </p:pic>
      <p:pic>
        <p:nvPicPr>
          <p:cNvPr id="17" name="Image 16"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23539" t="26435" r="70683" b="70272"/>
          <a:stretch/>
        </p:blipFill>
        <p:spPr>
          <a:xfrm>
            <a:off x="61011" y="1936818"/>
            <a:ext cx="368827" cy="128165"/>
          </a:xfrm>
          <a:prstGeom prst="rect">
            <a:avLst/>
          </a:prstGeom>
        </p:spPr>
      </p:pic>
      <p:pic>
        <p:nvPicPr>
          <p:cNvPr id="18" name="Image 17"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34123" t="18822" r="53750" b="62724"/>
          <a:stretch/>
        </p:blipFill>
        <p:spPr>
          <a:xfrm>
            <a:off x="64991" y="3220632"/>
            <a:ext cx="315664" cy="292925"/>
          </a:xfrm>
          <a:prstGeom prst="rect">
            <a:avLst/>
          </a:prstGeom>
        </p:spPr>
      </p:pic>
      <p:pic>
        <p:nvPicPr>
          <p:cNvPr id="19" name="Image 18"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5065" t="64432" r="89296" b="30741"/>
          <a:stretch/>
        </p:blipFill>
        <p:spPr>
          <a:xfrm>
            <a:off x="65091" y="4331479"/>
            <a:ext cx="351601" cy="183575"/>
          </a:xfrm>
          <a:prstGeom prst="rect">
            <a:avLst/>
          </a:prstGeom>
        </p:spPr>
      </p:pic>
      <p:pic>
        <p:nvPicPr>
          <p:cNvPr id="20" name="Image 19" descr="SCOTA-PADD-TRANSPORTS 120417 CS6_Légende transports.png"/>
          <p:cNvPicPr>
            <a:picLocks noChangeAspect="1"/>
          </p:cNvPicPr>
          <p:nvPr/>
        </p:nvPicPr>
        <p:blipFill rotWithShape="1">
          <a:blip r:embed="rId3">
            <a:extLst>
              <a:ext uri="{28A0092B-C50C-407E-A947-70E740481C1C}">
                <a14:useLocalDpi xmlns:a14="http://schemas.microsoft.com/office/drawing/2010/main" val="0"/>
              </a:ext>
            </a:extLst>
          </a:blip>
          <a:srcRect l="5289" t="74923" r="89074" b="21966"/>
          <a:stretch/>
        </p:blipFill>
        <p:spPr>
          <a:xfrm>
            <a:off x="61013" y="4142155"/>
            <a:ext cx="351601" cy="118327"/>
          </a:xfrm>
          <a:prstGeom prst="rect">
            <a:avLst/>
          </a:prstGeom>
        </p:spPr>
      </p:pic>
      <p:pic>
        <p:nvPicPr>
          <p:cNvPr id="21" name="Image 20" descr="Capture d’écran 2017-04-18 à 09.59.4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68" y="5929330"/>
            <a:ext cx="577697" cy="625507"/>
          </a:xfrm>
          <a:prstGeom prst="rect">
            <a:avLst/>
          </a:prstGeom>
        </p:spPr>
      </p:pic>
      <p:pic>
        <p:nvPicPr>
          <p:cNvPr id="22" name="Image 21" descr="SCOTA-PADD-TRANSPORTS 140417 CS6_Légende transports.jpg"/>
          <p:cNvPicPr>
            <a:picLocks noChangeAspect="1"/>
          </p:cNvPicPr>
          <p:nvPr/>
        </p:nvPicPr>
        <p:blipFill rotWithShape="1">
          <a:blip r:embed="rId5">
            <a:extLst>
              <a:ext uri="{28A0092B-C50C-407E-A947-70E740481C1C}">
                <a14:useLocalDpi xmlns:a14="http://schemas.microsoft.com/office/drawing/2010/main" val="0"/>
              </a:ext>
            </a:extLst>
          </a:blip>
          <a:srcRect l="26494" t="86731" r="61245"/>
          <a:stretch/>
        </p:blipFill>
        <p:spPr>
          <a:xfrm>
            <a:off x="5623082" y="5837364"/>
            <a:ext cx="529998" cy="277171"/>
          </a:xfrm>
          <a:prstGeom prst="rect">
            <a:avLst/>
          </a:prstGeom>
        </p:spPr>
      </p:pic>
      <p:pic>
        <p:nvPicPr>
          <p:cNvPr id="23" name="Image 22" descr="SCOTA-PADD-TRANSPORTS 140417 CS6_Légende transports.jpg"/>
          <p:cNvPicPr>
            <a:picLocks noChangeAspect="1"/>
          </p:cNvPicPr>
          <p:nvPr/>
        </p:nvPicPr>
        <p:blipFill rotWithShape="1">
          <a:blip r:embed="rId5">
            <a:extLst>
              <a:ext uri="{28A0092B-C50C-407E-A947-70E740481C1C}">
                <a14:useLocalDpi xmlns:a14="http://schemas.microsoft.com/office/drawing/2010/main" val="0"/>
              </a:ext>
            </a:extLst>
          </a:blip>
          <a:srcRect l="63816" r="21303" b="65934"/>
          <a:stretch/>
        </p:blipFill>
        <p:spPr>
          <a:xfrm>
            <a:off x="67770" y="4952999"/>
            <a:ext cx="390618" cy="427007"/>
          </a:xfrm>
          <a:prstGeom prst="rect">
            <a:avLst/>
          </a:prstGeom>
        </p:spPr>
      </p:pic>
      <p:pic>
        <p:nvPicPr>
          <p:cNvPr id="24" name="Image 23" descr="SCOTA-PADD-TRANSPORTS 140417 CS6_Légende transports.jpg"/>
          <p:cNvPicPr>
            <a:picLocks noChangeAspect="1"/>
          </p:cNvPicPr>
          <p:nvPr/>
        </p:nvPicPr>
        <p:blipFill rotWithShape="1">
          <a:blip r:embed="rId5">
            <a:extLst>
              <a:ext uri="{28A0092B-C50C-407E-A947-70E740481C1C}">
                <a14:useLocalDpi xmlns:a14="http://schemas.microsoft.com/office/drawing/2010/main" val="0"/>
              </a:ext>
            </a:extLst>
          </a:blip>
          <a:srcRect l="18970" t="57131" r="68238" b="22879"/>
          <a:stretch/>
        </p:blipFill>
        <p:spPr>
          <a:xfrm>
            <a:off x="5623082" y="6369596"/>
            <a:ext cx="529998" cy="400235"/>
          </a:xfrm>
          <a:prstGeom prst="rect">
            <a:avLst/>
          </a:prstGeom>
        </p:spPr>
      </p:pic>
      <p:pic>
        <p:nvPicPr>
          <p:cNvPr id="25" name="Image 24" descr="SCOTA-PADD-TRANSPORTS 140417 CS6_Légende transports.jpg"/>
          <p:cNvPicPr>
            <a:picLocks noChangeAspect="1"/>
          </p:cNvPicPr>
          <p:nvPr/>
        </p:nvPicPr>
        <p:blipFill rotWithShape="1">
          <a:blip r:embed="rId5">
            <a:extLst>
              <a:ext uri="{28A0092B-C50C-407E-A947-70E740481C1C}">
                <a14:useLocalDpi xmlns:a14="http://schemas.microsoft.com/office/drawing/2010/main" val="0"/>
              </a:ext>
            </a:extLst>
          </a:blip>
          <a:srcRect l="39236" t="3147" r="46309" b="79248"/>
          <a:stretch/>
        </p:blipFill>
        <p:spPr>
          <a:xfrm rot="16200000">
            <a:off x="7561407" y="6163173"/>
            <a:ext cx="476320" cy="283287"/>
          </a:xfrm>
          <a:prstGeom prst="rect">
            <a:avLst/>
          </a:prstGeom>
        </p:spPr>
      </p:pic>
      <p:sp>
        <p:nvSpPr>
          <p:cNvPr id="27" name="Rectangle 26"/>
          <p:cNvSpPr/>
          <p:nvPr/>
        </p:nvSpPr>
        <p:spPr>
          <a:xfrm>
            <a:off x="829733" y="5784297"/>
            <a:ext cx="2351616" cy="1024548"/>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240"/>
              </a:lnSpc>
              <a:spcBef>
                <a:spcPts val="400"/>
              </a:spcBef>
            </a:pPr>
            <a:r>
              <a:rPr lang="fr-FR" sz="1200" dirty="0" smtClean="0">
                <a:solidFill>
                  <a:srgbClr val="195D72"/>
                </a:solidFill>
                <a:latin typeface="Gill Sans"/>
                <a:cs typeface="Gill Sans"/>
              </a:rPr>
              <a:t>Développer les mobilités rurales privilégiant les modes de déplacements durables : des nœuds et moyens de mobilités complémentaires à organiser (covoiturage, </a:t>
            </a:r>
            <a:r>
              <a:rPr lang="fr-FR" sz="1200" dirty="0" err="1" smtClean="0">
                <a:solidFill>
                  <a:srgbClr val="195D72"/>
                </a:solidFill>
                <a:latin typeface="Gill Sans"/>
                <a:cs typeface="Gill Sans"/>
              </a:rPr>
              <a:t>autopartage</a:t>
            </a:r>
            <a:r>
              <a:rPr lang="fr-FR" sz="1200" dirty="0" smtClean="0">
                <a:solidFill>
                  <a:srgbClr val="195D72"/>
                </a:solidFill>
                <a:latin typeface="Gill Sans"/>
                <a:cs typeface="Gill Sans"/>
              </a:rPr>
              <a:t>, TAD…)</a:t>
            </a:r>
            <a:endParaRPr lang="fr-FR" sz="1200" dirty="0">
              <a:solidFill>
                <a:srgbClr val="195D72"/>
              </a:solidFill>
              <a:latin typeface="Gill Sans"/>
              <a:cs typeface="Gill Sans"/>
            </a:endParaRPr>
          </a:p>
          <a:p>
            <a:pPr algn="just">
              <a:spcBef>
                <a:spcPts val="600"/>
              </a:spcBef>
            </a:pPr>
            <a:endParaRPr lang="fr-FR" sz="1200" dirty="0">
              <a:solidFill>
                <a:srgbClr val="195D72"/>
              </a:solidFill>
              <a:latin typeface="Gill Sans"/>
              <a:cs typeface="Gill Sans"/>
            </a:endParaRPr>
          </a:p>
        </p:txBody>
      </p:sp>
      <p:pic>
        <p:nvPicPr>
          <p:cNvPr id="28" name="Image 27" descr="SCOTA-PADD-TRANSPORTS 140417 CS6_Légende transports.jpg"/>
          <p:cNvPicPr>
            <a:picLocks noChangeAspect="1"/>
          </p:cNvPicPr>
          <p:nvPr/>
        </p:nvPicPr>
        <p:blipFill rotWithShape="1">
          <a:blip r:embed="rId5">
            <a:extLst>
              <a:ext uri="{28A0092B-C50C-407E-A947-70E740481C1C}">
                <a14:useLocalDpi xmlns:a14="http://schemas.microsoft.com/office/drawing/2010/main" val="0"/>
              </a:ext>
            </a:extLst>
          </a:blip>
          <a:srcRect l="82654" t="34949" b="29126"/>
          <a:stretch/>
        </p:blipFill>
        <p:spPr>
          <a:xfrm>
            <a:off x="3242902" y="5976158"/>
            <a:ext cx="623131" cy="623675"/>
          </a:xfrm>
          <a:prstGeom prst="rect">
            <a:avLst/>
          </a:prstGeom>
        </p:spPr>
      </p:pic>
      <p:sp>
        <p:nvSpPr>
          <p:cNvPr id="29" name="Rectangle 28"/>
          <p:cNvSpPr/>
          <p:nvPr/>
        </p:nvSpPr>
        <p:spPr>
          <a:xfrm>
            <a:off x="3790951" y="5784298"/>
            <a:ext cx="1832131" cy="1024548"/>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ct val="90000"/>
              </a:lnSpc>
              <a:spcBef>
                <a:spcPts val="400"/>
              </a:spcBef>
            </a:pPr>
            <a:r>
              <a:rPr lang="fr-FR" sz="1200" dirty="0" smtClean="0">
                <a:solidFill>
                  <a:srgbClr val="195D72"/>
                </a:solidFill>
                <a:latin typeface="Gill Sans"/>
                <a:cs typeface="Gill Sans"/>
              </a:rPr>
              <a:t>Assurer le rabattement vers les pratiques collectives de mobilité (co-voiturage, </a:t>
            </a:r>
            <a:r>
              <a:rPr lang="fr-FR" sz="1200" dirty="0" err="1" smtClean="0">
                <a:solidFill>
                  <a:srgbClr val="195D72"/>
                </a:solidFill>
                <a:latin typeface="Gill Sans"/>
                <a:cs typeface="Gill Sans"/>
              </a:rPr>
              <a:t>autopartage</a:t>
            </a:r>
            <a:r>
              <a:rPr lang="fr-FR" sz="1200" dirty="0" smtClean="0">
                <a:solidFill>
                  <a:srgbClr val="195D72"/>
                </a:solidFill>
                <a:latin typeface="Gill Sans"/>
                <a:cs typeface="Gill Sans"/>
              </a:rPr>
              <a:t>, gares structurantes du réseau express…</a:t>
            </a:r>
            <a:endParaRPr lang="fr-FR" sz="1200" dirty="0">
              <a:solidFill>
                <a:srgbClr val="195D72"/>
              </a:solidFill>
              <a:latin typeface="Gill Sans"/>
              <a:cs typeface="Gill Sans"/>
            </a:endParaRPr>
          </a:p>
          <a:p>
            <a:pPr algn="just">
              <a:spcBef>
                <a:spcPts val="600"/>
              </a:spcBef>
            </a:pPr>
            <a:endParaRPr lang="fr-FR" sz="1200" dirty="0">
              <a:solidFill>
                <a:srgbClr val="195D72"/>
              </a:solidFill>
              <a:latin typeface="Gill Sans"/>
              <a:cs typeface="Gill Sans"/>
            </a:endParaRPr>
          </a:p>
        </p:txBody>
      </p:sp>
      <p:sp>
        <p:nvSpPr>
          <p:cNvPr id="30" name="Rectangle 29"/>
          <p:cNvSpPr/>
          <p:nvPr/>
        </p:nvSpPr>
        <p:spPr>
          <a:xfrm>
            <a:off x="6292850" y="5759656"/>
            <a:ext cx="1232761" cy="1091461"/>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ct val="90000"/>
              </a:lnSpc>
              <a:spcBef>
                <a:spcPts val="400"/>
              </a:spcBef>
            </a:pPr>
            <a:r>
              <a:rPr lang="fr-FR" sz="1200" dirty="0" smtClean="0">
                <a:solidFill>
                  <a:srgbClr val="195D72"/>
                </a:solidFill>
                <a:latin typeface="Gill Sans"/>
                <a:cs typeface="Gill Sans"/>
              </a:rPr>
              <a:t>Améliorer le rabattement vers les gares</a:t>
            </a:r>
          </a:p>
          <a:p>
            <a:pPr algn="just">
              <a:lnSpc>
                <a:spcPct val="90000"/>
              </a:lnSpc>
              <a:spcBef>
                <a:spcPts val="400"/>
              </a:spcBef>
            </a:pPr>
            <a:r>
              <a:rPr lang="fr-FR" sz="1200" dirty="0" smtClean="0">
                <a:solidFill>
                  <a:srgbClr val="195D72"/>
                </a:solidFill>
                <a:latin typeface="Gill Sans"/>
                <a:cs typeface="Gill Sans"/>
              </a:rPr>
              <a:t>Organiser la complémentarité de l’offre bus/train</a:t>
            </a:r>
            <a:endParaRPr lang="fr-FR" sz="1200" dirty="0">
              <a:solidFill>
                <a:srgbClr val="195D72"/>
              </a:solidFill>
              <a:latin typeface="Gill Sans"/>
              <a:cs typeface="Gill Sans"/>
            </a:endParaRPr>
          </a:p>
          <a:p>
            <a:pPr algn="just">
              <a:spcBef>
                <a:spcPts val="600"/>
              </a:spcBef>
            </a:pPr>
            <a:endParaRPr lang="fr-FR" sz="1200" dirty="0">
              <a:solidFill>
                <a:srgbClr val="195D72"/>
              </a:solidFill>
              <a:latin typeface="Gill Sans"/>
              <a:cs typeface="Gill Sans"/>
            </a:endParaRPr>
          </a:p>
        </p:txBody>
      </p:sp>
      <p:sp>
        <p:nvSpPr>
          <p:cNvPr id="31" name="Rectangle 30"/>
          <p:cNvSpPr/>
          <p:nvPr/>
        </p:nvSpPr>
        <p:spPr>
          <a:xfrm>
            <a:off x="7990004" y="5856301"/>
            <a:ext cx="1090496" cy="985534"/>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ct val="90000"/>
              </a:lnSpc>
              <a:spcBef>
                <a:spcPts val="400"/>
              </a:spcBef>
            </a:pPr>
            <a:r>
              <a:rPr lang="fr-FR" sz="1200" dirty="0" smtClean="0">
                <a:solidFill>
                  <a:srgbClr val="195D72"/>
                </a:solidFill>
                <a:latin typeface="Gill Sans"/>
                <a:cs typeface="Gill Sans"/>
              </a:rPr>
              <a:t>Garantir l’accessibilité des zones d’activités depuis le centre</a:t>
            </a:r>
            <a:endParaRPr lang="fr-FR" sz="1200" dirty="0">
              <a:solidFill>
                <a:srgbClr val="195D72"/>
              </a:solidFill>
              <a:latin typeface="Gill Sans"/>
              <a:cs typeface="Gill Sans"/>
            </a:endParaRPr>
          </a:p>
        </p:txBody>
      </p:sp>
      <p:sp>
        <p:nvSpPr>
          <p:cNvPr id="33" name="Rectangle 32"/>
          <p:cNvSpPr/>
          <p:nvPr/>
        </p:nvSpPr>
        <p:spPr>
          <a:xfrm>
            <a:off x="1542795" y="4851737"/>
            <a:ext cx="2248156" cy="882178"/>
          </a:xfrm>
          <a:prstGeom prst="rect">
            <a:avLst/>
          </a:prstGeom>
          <a:no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lnSpc>
                <a:spcPts val="1240"/>
              </a:lnSpc>
              <a:spcBef>
                <a:spcPts val="400"/>
              </a:spcBef>
            </a:pPr>
            <a:r>
              <a:rPr lang="fr-FR" sz="1000" i="1" dirty="0" smtClean="0">
                <a:solidFill>
                  <a:srgbClr val="218CAC"/>
                </a:solidFill>
                <a:latin typeface="Gill Sans"/>
                <a:cs typeface="Gill Sans"/>
              </a:rPr>
              <a:t>Enjeu d’amélioration de la N25 pour assurer son rôle d’axe économique et pour pérenniser la fluidité des trafics et les bonnes conditions d’insertion des TC et autres moyens de mobilité alternative</a:t>
            </a:r>
            <a:endParaRPr lang="fr-FR" sz="1000" i="1" dirty="0">
              <a:solidFill>
                <a:srgbClr val="218CAC"/>
              </a:solidFill>
              <a:latin typeface="Gill Sans"/>
              <a:cs typeface="Gill Sans"/>
            </a:endParaRPr>
          </a:p>
          <a:p>
            <a:pPr algn="just">
              <a:spcBef>
                <a:spcPts val="600"/>
              </a:spcBef>
            </a:pPr>
            <a:endParaRPr lang="fr-FR" sz="1200" dirty="0">
              <a:solidFill>
                <a:srgbClr val="218CAC"/>
              </a:solidFill>
              <a:latin typeface="Gill Sans"/>
              <a:cs typeface="Gill Sans"/>
            </a:endParaRPr>
          </a:p>
        </p:txBody>
      </p:sp>
    </p:spTree>
    <p:extLst>
      <p:ext uri="{BB962C8B-B14F-4D97-AF65-F5344CB8AC3E}">
        <p14:creationId xmlns:p14="http://schemas.microsoft.com/office/powerpoint/2010/main" val="1700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7" name="Image 6"/>
          <p:cNvPicPr>
            <a:picLocks noChangeAspect="1"/>
          </p:cNvPicPr>
          <p:nvPr/>
        </p:nvPicPr>
        <p:blipFill>
          <a:blip r:embed="rId2"/>
          <a:stretch>
            <a:fillRect/>
          </a:stretch>
        </p:blipFill>
        <p:spPr>
          <a:xfrm>
            <a:off x="4241234" y="2848060"/>
            <a:ext cx="6713043" cy="6693024"/>
          </a:xfrm>
          <a:prstGeom prst="rect">
            <a:avLst/>
          </a:prstGeom>
        </p:spPr>
      </p:pic>
      <p:sp>
        <p:nvSpPr>
          <p:cNvPr id="9" name="Titre 1"/>
          <p:cNvSpPr txBox="1">
            <a:spLocks/>
          </p:cNvSpPr>
          <p:nvPr/>
        </p:nvSpPr>
        <p:spPr>
          <a:xfrm>
            <a:off x="432000" y="308201"/>
            <a:ext cx="8280000" cy="3894385"/>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896938" indent="-896938">
              <a:lnSpc>
                <a:spcPts val="3080"/>
              </a:lnSpc>
              <a:spcBef>
                <a:spcPts val="1800"/>
              </a:spcBef>
              <a:tabLst>
                <a:tab pos="896938" algn="l"/>
              </a:tabLst>
            </a:pPr>
            <a:r>
              <a:rPr lang="fr-FR" sz="2800" b="1" dirty="0" smtClean="0">
                <a:latin typeface="Arial Narrow"/>
                <a:cs typeface="Arial Narrow"/>
              </a:rPr>
              <a:t>2.2.4</a:t>
            </a:r>
            <a:r>
              <a:rPr lang="fr-FR" sz="2800" b="1" dirty="0">
                <a:latin typeface="Arial Narrow"/>
                <a:cs typeface="Arial Narrow"/>
              </a:rPr>
              <a:t>	Un territoire mobilisé pour la croissance verte et l’adaptation au changement climatique, …</a:t>
            </a:r>
            <a:r>
              <a:rPr lang="fr-FR" sz="2800" b="1" dirty="0">
                <a:solidFill>
                  <a:srgbClr val="95F5ED"/>
                </a:solidFill>
                <a:latin typeface="Arial Narrow"/>
                <a:cs typeface="Arial Narrow"/>
              </a:rPr>
              <a:t>l’engagement vers la 3ème révolution industrielle 	</a:t>
            </a:r>
          </a:p>
          <a:p>
            <a:pPr marL="896938" indent="-896938">
              <a:lnSpc>
                <a:spcPts val="3080"/>
              </a:lnSpc>
              <a:spcBef>
                <a:spcPts val="1800"/>
              </a:spcBef>
              <a:tabLst>
                <a:tab pos="896938" algn="l"/>
              </a:tabLst>
            </a:pPr>
            <a:endParaRPr lang="fr-FR" sz="2800" b="1" dirty="0">
              <a:latin typeface="Arial Narrow"/>
              <a:cs typeface="Arial Narrow"/>
            </a:endParaRPr>
          </a:p>
          <a:p>
            <a:pPr marL="896938" indent="-896938">
              <a:lnSpc>
                <a:spcPts val="3080"/>
              </a:lnSpc>
              <a:spcBef>
                <a:spcPts val="1800"/>
              </a:spcBef>
              <a:tabLst>
                <a:tab pos="896938" algn="l"/>
              </a:tabLst>
            </a:pPr>
            <a:endParaRPr lang="fr-FR" sz="2800" b="1" dirty="0" smtClean="0">
              <a:solidFill>
                <a:srgbClr val="95F5ED"/>
              </a:solidFill>
              <a:latin typeface="Arial Narrow"/>
              <a:cs typeface="Arial Narrow"/>
            </a:endParaRPr>
          </a:p>
        </p:txBody>
      </p:sp>
      <p:sp>
        <p:nvSpPr>
          <p:cNvPr id="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59</a:t>
            </a:fld>
            <a:endParaRPr lang="fr-FR" sz="1000" b="1" dirty="0">
              <a:solidFill>
                <a:schemeClr val="bg1"/>
              </a:solidFill>
            </a:endParaRPr>
          </a:p>
        </p:txBody>
      </p:sp>
    </p:spTree>
    <p:extLst>
      <p:ext uri="{BB962C8B-B14F-4D97-AF65-F5344CB8AC3E}">
        <p14:creationId xmlns:p14="http://schemas.microsoft.com/office/powerpoint/2010/main" val="39762767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30843"/>
          </a:xfrm>
          <a:prstGeom prst="rect">
            <a:avLst/>
          </a:prstGeom>
          <a:solidFill>
            <a:srgbClr val="574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482600" y="1882108"/>
            <a:ext cx="3654086" cy="2664491"/>
          </a:xfrm>
        </p:spPr>
        <p:txBody>
          <a:bodyPr>
            <a:noAutofit/>
          </a:bodyPr>
          <a:lstStyle/>
          <a:p>
            <a:pPr lvl="0">
              <a:lnSpc>
                <a:spcPts val="3380"/>
              </a:lnSpc>
              <a:spcBef>
                <a:spcPts val="0"/>
              </a:spcBef>
            </a:pPr>
            <a:r>
              <a:rPr lang="fr-FR" sz="3200" b="1" dirty="0" smtClean="0"/>
              <a:t>II</a:t>
            </a:r>
            <a:br>
              <a:rPr lang="fr-FR" sz="3200" b="1" dirty="0" smtClean="0"/>
            </a:br>
            <a:r>
              <a:rPr lang="fr-FR" sz="3200" b="1" dirty="0" smtClean="0"/>
              <a:t>Objectifs </a:t>
            </a:r>
            <a:r>
              <a:rPr lang="fr-FR" sz="3200" b="1" dirty="0"/>
              <a:t>des politiques d’aménagement et de programmation </a:t>
            </a:r>
            <a:endParaRPr lang="fr-FR" sz="3200" dirty="0">
              <a:latin typeface="Eurostile"/>
              <a:cs typeface="Eurostile"/>
            </a:endParaRPr>
          </a:p>
        </p:txBody>
      </p:sp>
      <p:sp>
        <p:nvSpPr>
          <p:cNvPr id="5" name="Titre 1"/>
          <p:cNvSpPr txBox="1">
            <a:spLocks/>
          </p:cNvSpPr>
          <p:nvPr/>
        </p:nvSpPr>
        <p:spPr>
          <a:xfrm>
            <a:off x="4529667" y="1371600"/>
            <a:ext cx="4495800" cy="4174067"/>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3600" kern="1200">
                <a:solidFill>
                  <a:schemeClr val="bg1"/>
                </a:solidFill>
                <a:latin typeface="Gill Sans"/>
                <a:ea typeface="+mj-ea"/>
                <a:cs typeface="Gill Sans"/>
              </a:defRPr>
            </a:lvl1pPr>
          </a:lstStyle>
          <a:p>
            <a:pPr algn="l">
              <a:spcBef>
                <a:spcPts val="0"/>
              </a:spcBef>
            </a:pPr>
            <a:r>
              <a:rPr lang="fr-FR" sz="2000" b="1" dirty="0"/>
              <a:t>2.1 -  Cultiver l’Art de vivre arrageois et la qualité de nos ressources </a:t>
            </a:r>
            <a:r>
              <a:rPr lang="fr-FR" sz="1600" dirty="0"/>
              <a:t>(environnementale, culturelles, humaine, agricoles)</a:t>
            </a:r>
            <a:r>
              <a:rPr lang="fr-FR" sz="2000" b="1" dirty="0"/>
              <a:t>, pour un "autre" mode de développement où proximité au terroir, bien-être, innovation et connectivité feront demain la </a:t>
            </a:r>
            <a:r>
              <a:rPr lang="fr-FR" sz="2000" b="1" dirty="0" smtClean="0"/>
              <a:t>différence</a:t>
            </a:r>
          </a:p>
          <a:p>
            <a:pPr algn="l">
              <a:spcBef>
                <a:spcPts val="0"/>
              </a:spcBef>
            </a:pPr>
            <a:endParaRPr lang="fr-FR" sz="2000" b="1" dirty="0"/>
          </a:p>
          <a:p>
            <a:pPr algn="l">
              <a:spcBef>
                <a:spcPts val="0"/>
              </a:spcBef>
            </a:pPr>
            <a:endParaRPr lang="fr-FR" sz="2000" b="1" dirty="0" smtClean="0"/>
          </a:p>
          <a:p>
            <a:pPr algn="l">
              <a:spcBef>
                <a:spcPts val="0"/>
              </a:spcBef>
            </a:pPr>
            <a:r>
              <a:rPr lang="fr-FR" sz="2000" b="1" dirty="0"/>
              <a:t>2.2 - Etre un nœud global et local d’échanges et de flux économiques au cœur des Hauts-de-France </a:t>
            </a:r>
          </a:p>
        </p:txBody>
      </p:sp>
      <p:pic>
        <p:nvPicPr>
          <p:cNvPr id="6" name="Image 5"/>
          <p:cNvPicPr>
            <a:picLocks noChangeAspect="1"/>
          </p:cNvPicPr>
          <p:nvPr/>
        </p:nvPicPr>
        <p:blipFill>
          <a:blip r:embed="rId2"/>
          <a:stretch>
            <a:fillRect/>
          </a:stretch>
        </p:blipFill>
        <p:spPr>
          <a:xfrm>
            <a:off x="-3505765" y="2838686"/>
            <a:ext cx="6713043" cy="6693024"/>
          </a:xfrm>
          <a:prstGeom prst="rect">
            <a:avLst/>
          </a:prstGeom>
        </p:spPr>
      </p:pic>
      <p:sp>
        <p:nvSpPr>
          <p:cNvPr id="7" name="Espace réservé du numéro de diapositive 3"/>
          <p:cNvSpPr txBox="1">
            <a:spLocks/>
          </p:cNvSpPr>
          <p:nvPr/>
        </p:nvSpPr>
        <p:spPr>
          <a:xfrm>
            <a:off x="8974666" y="-7827"/>
            <a:ext cx="169334" cy="253360"/>
          </a:xfrm>
          <a:prstGeom prst="rect">
            <a:avLst/>
          </a:prstGeom>
          <a:solidFill>
            <a:schemeClr val="bg1">
              <a:alpha val="47000"/>
            </a:scheme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6</a:t>
            </a:fld>
            <a:endParaRPr lang="fr-FR" sz="1000" b="1" dirty="0">
              <a:solidFill>
                <a:schemeClr val="bg1"/>
              </a:solidFill>
            </a:endParaRPr>
          </a:p>
        </p:txBody>
      </p:sp>
    </p:spTree>
    <p:extLst>
      <p:ext uri="{BB962C8B-B14F-4D97-AF65-F5344CB8AC3E}">
        <p14:creationId xmlns:p14="http://schemas.microsoft.com/office/powerpoint/2010/main" val="143715943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dirty="0" smtClean="0"/>
              <a:t>Energie - GES /  </a:t>
            </a:r>
            <a:r>
              <a:rPr lang="fr-FR" dirty="0"/>
              <a:t>Adaptation au changement climatique </a:t>
            </a:r>
            <a:r>
              <a:rPr lang="fr-FR" dirty="0" smtClean="0"/>
              <a:t> / </a:t>
            </a:r>
            <a:r>
              <a:rPr lang="fr-FR" dirty="0"/>
              <a:t>NTIC </a:t>
            </a:r>
          </a:p>
        </p:txBody>
      </p:sp>
      <p:sp>
        <p:nvSpPr>
          <p:cNvPr id="7" name="ZoneTexte 6"/>
          <p:cNvSpPr txBox="1"/>
          <p:nvPr/>
        </p:nvSpPr>
        <p:spPr>
          <a:xfrm>
            <a:off x="93131" y="1126065"/>
            <a:ext cx="2438401" cy="2709334"/>
          </a:xfrm>
          <a:prstGeom prst="rect">
            <a:avLst/>
          </a:prstGeom>
          <a:solidFill>
            <a:srgbClr val="195D72"/>
          </a:solidFill>
        </p:spPr>
        <p:txBody>
          <a:bodyPr wrap="square" rtlCol="0" anchor="ctr">
            <a:noAutofit/>
          </a:bodyPr>
          <a:lstStyle/>
          <a:p>
            <a:pPr algn="ctr">
              <a:spcBef>
                <a:spcPts val="600"/>
              </a:spcBef>
            </a:pPr>
            <a:r>
              <a:rPr lang="fr-FR" sz="2800" dirty="0">
                <a:solidFill>
                  <a:schemeClr val="bg1"/>
                </a:solidFill>
                <a:latin typeface="Gill Sans"/>
                <a:cs typeface="Gill Sans"/>
              </a:rPr>
              <a:t>Poursuivre le développement des énergies </a:t>
            </a:r>
            <a:r>
              <a:rPr lang="fr-FR" sz="2800" dirty="0" smtClean="0">
                <a:solidFill>
                  <a:schemeClr val="bg1"/>
                </a:solidFill>
                <a:latin typeface="Gill Sans"/>
                <a:cs typeface="Gill Sans"/>
              </a:rPr>
              <a:t>renouvelables : mix énergétique </a:t>
            </a:r>
            <a:endParaRPr lang="fr-FR" sz="2800" dirty="0">
              <a:solidFill>
                <a:schemeClr val="bg1"/>
              </a:solidFill>
              <a:latin typeface="Gill Sans"/>
              <a:cs typeface="Gill Sans"/>
            </a:endParaRPr>
          </a:p>
        </p:txBody>
      </p:sp>
      <p:sp>
        <p:nvSpPr>
          <p:cNvPr id="9" name="ZoneTexte 8"/>
          <p:cNvSpPr txBox="1"/>
          <p:nvPr/>
        </p:nvSpPr>
        <p:spPr>
          <a:xfrm>
            <a:off x="2463800" y="1018924"/>
            <a:ext cx="6612465" cy="5745943"/>
          </a:xfrm>
          <a:prstGeom prst="rect">
            <a:avLst/>
          </a:prstGeom>
          <a:noFill/>
          <a:ln>
            <a:noFill/>
          </a:ln>
        </p:spPr>
        <p:txBody>
          <a:bodyPr wrap="square" rtlCol="0">
            <a:noAutofit/>
          </a:bodyPr>
          <a:lstStyle/>
          <a:p>
            <a:pPr marL="285750" indent="-285750">
              <a:spcBef>
                <a:spcPts val="1200"/>
              </a:spcBef>
              <a:buFont typeface="Lucida Grande"/>
              <a:buChar char="-"/>
            </a:pPr>
            <a:r>
              <a:rPr lang="fr-FR" sz="1600" b="1" dirty="0" smtClean="0">
                <a:solidFill>
                  <a:srgbClr val="564B5C"/>
                </a:solidFill>
                <a:latin typeface="Gill Sans"/>
                <a:cs typeface="Gill Sans"/>
              </a:rPr>
              <a:t>Eolien</a:t>
            </a:r>
            <a:r>
              <a:rPr lang="fr-FR" sz="1600" b="1" dirty="0">
                <a:solidFill>
                  <a:srgbClr val="564B5C"/>
                </a:solidFill>
                <a:latin typeface="Gill Sans"/>
                <a:cs typeface="Gill Sans"/>
              </a:rPr>
              <a:t>, </a:t>
            </a:r>
            <a:r>
              <a:rPr lang="fr-FR" sz="1600" dirty="0" smtClean="0">
                <a:solidFill>
                  <a:srgbClr val="564B5C"/>
                </a:solidFill>
                <a:latin typeface="Gill Sans"/>
                <a:cs typeface="Gill Sans"/>
              </a:rPr>
              <a:t>dans </a:t>
            </a:r>
            <a:r>
              <a:rPr lang="fr-FR" sz="1600" dirty="0">
                <a:solidFill>
                  <a:srgbClr val="564B5C"/>
                </a:solidFill>
                <a:latin typeface="Gill Sans"/>
                <a:cs typeface="Gill Sans"/>
              </a:rPr>
              <a:t>le cadre d’une approche paysagère globale cohérente avec notre stratégie touristique et d’attractivité du cadre de vie (éviter les surdensités de parcs et covisibilités </a:t>
            </a:r>
            <a:r>
              <a:rPr lang="fr-FR" sz="1600" dirty="0" err="1">
                <a:solidFill>
                  <a:srgbClr val="564B5C"/>
                </a:solidFill>
                <a:latin typeface="Gill Sans"/>
                <a:cs typeface="Gill Sans"/>
              </a:rPr>
              <a:t>déqualifiantes</a:t>
            </a:r>
            <a:r>
              <a:rPr lang="fr-FR" sz="1600" dirty="0">
                <a:solidFill>
                  <a:srgbClr val="564B5C"/>
                </a:solidFill>
                <a:latin typeface="Gill Sans"/>
                <a:cs typeface="Gill Sans"/>
              </a:rPr>
              <a:t>, harmoniser avec les lignes fortes du paysage)</a:t>
            </a:r>
          </a:p>
          <a:p>
            <a:pPr marL="285750" indent="-285750">
              <a:spcBef>
                <a:spcPts val="1200"/>
              </a:spcBef>
              <a:buFont typeface="Lucida Grande"/>
              <a:buChar char="-"/>
            </a:pPr>
            <a:r>
              <a:rPr lang="fr-FR" sz="1600" b="1" dirty="0" smtClean="0">
                <a:solidFill>
                  <a:srgbClr val="564B5C"/>
                </a:solidFill>
                <a:latin typeface="Gill Sans"/>
                <a:cs typeface="Gill Sans"/>
              </a:rPr>
              <a:t>Solaire (nouvelles technologies), </a:t>
            </a:r>
            <a:r>
              <a:rPr lang="fr-FR" sz="1600" dirty="0" smtClean="0">
                <a:solidFill>
                  <a:srgbClr val="564B5C"/>
                </a:solidFill>
                <a:latin typeface="Gill Sans"/>
                <a:cs typeface="Gill Sans"/>
              </a:rPr>
              <a:t>qui privilégie les espaces non valorisables par les activités primaires </a:t>
            </a:r>
          </a:p>
          <a:p>
            <a:pPr marL="285750" indent="-285750">
              <a:spcBef>
                <a:spcPts val="1200"/>
              </a:spcBef>
              <a:buFont typeface="Lucida Grande"/>
              <a:buChar char="-"/>
            </a:pPr>
            <a:r>
              <a:rPr lang="fr-FR" sz="1600" b="1" dirty="0" smtClean="0">
                <a:solidFill>
                  <a:srgbClr val="564B5C"/>
                </a:solidFill>
                <a:latin typeface="Gill Sans"/>
                <a:cs typeface="Gill Sans"/>
              </a:rPr>
              <a:t>La biomasse </a:t>
            </a:r>
          </a:p>
          <a:p>
            <a:pPr marL="742950" lvl="1" indent="-285750">
              <a:spcBef>
                <a:spcPts val="1200"/>
              </a:spcBef>
              <a:buFont typeface="Lucida Grande"/>
              <a:buChar char="-"/>
            </a:pPr>
            <a:r>
              <a:rPr lang="fr-FR" sz="1600" dirty="0" smtClean="0">
                <a:solidFill>
                  <a:srgbClr val="564B5C"/>
                </a:solidFill>
                <a:latin typeface="Gill Sans"/>
                <a:cs typeface="Gill Sans"/>
              </a:rPr>
              <a:t>La méthanisation (biogaz, déchets verts…), </a:t>
            </a:r>
            <a:r>
              <a:rPr lang="fr-FR" sz="1600" dirty="0">
                <a:solidFill>
                  <a:srgbClr val="564B5C"/>
                </a:solidFill>
                <a:latin typeface="Gill Sans"/>
                <a:cs typeface="Gill Sans"/>
              </a:rPr>
              <a:t>mais aussi en cogénération ; ce qui implique de :</a:t>
            </a:r>
          </a:p>
          <a:p>
            <a:pPr marL="742950" lvl="1" indent="-285750" algn="just">
              <a:lnSpc>
                <a:spcPts val="1960"/>
              </a:lnSpc>
              <a:spcBef>
                <a:spcPts val="600"/>
              </a:spcBef>
              <a:buFont typeface="Arial"/>
              <a:buChar char="•"/>
            </a:pPr>
            <a:r>
              <a:rPr lang="fr-FR" sz="1600" i="1" dirty="0">
                <a:solidFill>
                  <a:srgbClr val="195D72"/>
                </a:solidFill>
                <a:latin typeface="Gill Sans"/>
                <a:cs typeface="Gill Sans"/>
              </a:rPr>
              <a:t>Travailler avec </a:t>
            </a:r>
            <a:r>
              <a:rPr lang="fr-FR" sz="1600" i="1" dirty="0" err="1">
                <a:solidFill>
                  <a:srgbClr val="195D72"/>
                </a:solidFill>
                <a:latin typeface="Gill Sans"/>
                <a:cs typeface="Gill Sans"/>
              </a:rPr>
              <a:t>GRTgaz</a:t>
            </a:r>
            <a:r>
              <a:rPr lang="fr-FR" sz="1600" i="1" dirty="0">
                <a:solidFill>
                  <a:srgbClr val="195D72"/>
                </a:solidFill>
                <a:latin typeface="Gill Sans"/>
                <a:cs typeface="Gill Sans"/>
              </a:rPr>
              <a:t> pour identifier des sites d’injection </a:t>
            </a:r>
            <a:r>
              <a:rPr lang="fr-FR" sz="1600" i="1" dirty="0" smtClean="0">
                <a:solidFill>
                  <a:srgbClr val="195D72"/>
                </a:solidFill>
                <a:latin typeface="Gill Sans"/>
                <a:cs typeface="Gill Sans"/>
              </a:rPr>
              <a:t>dans </a:t>
            </a:r>
            <a:r>
              <a:rPr lang="fr-FR" sz="1600" i="1" dirty="0">
                <a:solidFill>
                  <a:srgbClr val="195D72"/>
                </a:solidFill>
                <a:latin typeface="Gill Sans"/>
                <a:cs typeface="Gill Sans"/>
              </a:rPr>
              <a:t>le réseau</a:t>
            </a:r>
          </a:p>
          <a:p>
            <a:pPr marL="742950" lvl="1" indent="-285750" algn="just">
              <a:lnSpc>
                <a:spcPts val="1960"/>
              </a:lnSpc>
              <a:spcBef>
                <a:spcPts val="600"/>
              </a:spcBef>
              <a:buFont typeface="Arial"/>
              <a:buChar char="•"/>
            </a:pPr>
            <a:r>
              <a:rPr lang="fr-FR" sz="1600" i="1" dirty="0" smtClean="0">
                <a:solidFill>
                  <a:srgbClr val="195D72"/>
                </a:solidFill>
                <a:latin typeface="Gill Sans"/>
                <a:cs typeface="Gill Sans"/>
              </a:rPr>
              <a:t>Anticiper </a:t>
            </a:r>
            <a:r>
              <a:rPr lang="fr-FR" sz="1600" i="1" dirty="0">
                <a:solidFill>
                  <a:srgbClr val="195D72"/>
                </a:solidFill>
                <a:latin typeface="Gill Sans"/>
                <a:cs typeface="Gill Sans"/>
              </a:rPr>
              <a:t>les risques de nuisance </a:t>
            </a:r>
            <a:r>
              <a:rPr lang="fr-FR" sz="1600" i="1" dirty="0" smtClean="0">
                <a:solidFill>
                  <a:srgbClr val="195D72"/>
                </a:solidFill>
                <a:latin typeface="Gill Sans"/>
                <a:cs typeface="Gill Sans"/>
              </a:rPr>
              <a:t>des installations </a:t>
            </a:r>
            <a:r>
              <a:rPr lang="fr-FR" sz="1600" i="1" dirty="0">
                <a:solidFill>
                  <a:srgbClr val="195D72"/>
                </a:solidFill>
                <a:latin typeface="Gill Sans"/>
                <a:cs typeface="Gill Sans"/>
              </a:rPr>
              <a:t>de </a:t>
            </a:r>
            <a:r>
              <a:rPr lang="fr-FR" sz="1600" i="1" dirty="0" smtClean="0">
                <a:solidFill>
                  <a:srgbClr val="195D72"/>
                </a:solidFill>
                <a:latin typeface="Gill Sans"/>
                <a:cs typeface="Gill Sans"/>
              </a:rPr>
              <a:t>cogénération</a:t>
            </a:r>
            <a:endParaRPr lang="fr-FR" sz="1600" i="1" dirty="0">
              <a:solidFill>
                <a:srgbClr val="195D72"/>
              </a:solidFill>
              <a:latin typeface="Gill Sans"/>
              <a:cs typeface="Gill Sans"/>
            </a:endParaRPr>
          </a:p>
          <a:p>
            <a:pPr marL="742950" lvl="1" indent="-285750">
              <a:spcBef>
                <a:spcPts val="1200"/>
              </a:spcBef>
              <a:buFont typeface="Lucida Grande"/>
              <a:buChar char="-"/>
            </a:pPr>
            <a:r>
              <a:rPr lang="fr-FR" sz="1600" dirty="0" smtClean="0">
                <a:solidFill>
                  <a:srgbClr val="564B5C"/>
                </a:solidFill>
                <a:latin typeface="Gill Sans"/>
                <a:cs typeface="Gill Sans"/>
              </a:rPr>
              <a:t>La filière </a:t>
            </a:r>
            <a:r>
              <a:rPr lang="fr-FR" sz="1600" dirty="0">
                <a:solidFill>
                  <a:srgbClr val="564B5C"/>
                </a:solidFill>
                <a:latin typeface="Gill Sans"/>
                <a:cs typeface="Gill Sans"/>
              </a:rPr>
              <a:t>bois énergie</a:t>
            </a:r>
          </a:p>
          <a:p>
            <a:pPr marL="285750" lvl="1" indent="-285750">
              <a:spcBef>
                <a:spcPts val="1200"/>
              </a:spcBef>
              <a:buFont typeface="Lucida Grande"/>
              <a:buChar char="-"/>
            </a:pPr>
            <a:r>
              <a:rPr lang="fr-FR" sz="1600" b="1" dirty="0">
                <a:solidFill>
                  <a:srgbClr val="564B5C"/>
                </a:solidFill>
                <a:latin typeface="Gill Sans"/>
                <a:cs typeface="Gill Sans"/>
              </a:rPr>
              <a:t>Poursuivre notre gestion &amp; valorisation exemplaires des Déchets (SMAV)</a:t>
            </a:r>
          </a:p>
          <a:p>
            <a:pPr marL="285750" indent="-285750">
              <a:spcBef>
                <a:spcPts val="1200"/>
              </a:spcBef>
              <a:buFont typeface="Lucida Grande"/>
              <a:buChar char="-"/>
            </a:pPr>
            <a:r>
              <a:rPr lang="fr-FR" sz="1600" b="1" dirty="0" smtClean="0">
                <a:solidFill>
                  <a:srgbClr val="564B5C"/>
                </a:solidFill>
                <a:latin typeface="Gill Sans"/>
                <a:cs typeface="Gill Sans"/>
              </a:rPr>
              <a:t>Recyclage / valorisation énergétique des déchets du BTP </a:t>
            </a:r>
          </a:p>
          <a:p>
            <a:pPr marL="285750" indent="-285750">
              <a:spcBef>
                <a:spcPts val="1200"/>
              </a:spcBef>
              <a:buFont typeface="Lucida Grande"/>
              <a:buChar char="-"/>
            </a:pPr>
            <a:r>
              <a:rPr lang="fr-FR" sz="1600" b="1" dirty="0" smtClean="0">
                <a:solidFill>
                  <a:srgbClr val="564B5C"/>
                </a:solidFill>
                <a:latin typeface="Gill Sans"/>
                <a:cs typeface="Gill Sans"/>
              </a:rPr>
              <a:t>Espaces et services aux entreprises pour les filières et métiers liés à l’énergie </a:t>
            </a:r>
          </a:p>
          <a:p>
            <a:pPr marL="285750" indent="-285750">
              <a:spcBef>
                <a:spcPts val="1200"/>
              </a:spcBef>
              <a:buFont typeface="Lucida Grande"/>
              <a:buChar char="-"/>
            </a:pPr>
            <a:r>
              <a:rPr lang="fr-FR" sz="1600" b="1" dirty="0" smtClean="0">
                <a:solidFill>
                  <a:srgbClr val="564B5C"/>
                </a:solidFill>
                <a:latin typeface="Gill Sans"/>
                <a:cs typeface="Gill Sans"/>
              </a:rPr>
              <a:t>…</a:t>
            </a:r>
            <a:endParaRPr lang="fr-FR" sz="1600" dirty="0">
              <a:solidFill>
                <a:srgbClr val="564B5C"/>
              </a:solidFill>
              <a:latin typeface="Gill Sans"/>
              <a:cs typeface="Gill Sans"/>
            </a:endParaRPr>
          </a:p>
          <a:p>
            <a:pPr marL="1657350" lvl="3" indent="-285750">
              <a:spcBef>
                <a:spcPts val="1200"/>
              </a:spcBef>
              <a:buFont typeface="Lucida Grande"/>
              <a:buChar char="-"/>
            </a:pPr>
            <a:endParaRPr lang="fr-FR" sz="1600" dirty="0">
              <a:solidFill>
                <a:srgbClr val="564B5C"/>
              </a:solidFill>
              <a:latin typeface="Gill Sans"/>
              <a:cs typeface="Gill Sans"/>
            </a:endParaRPr>
          </a:p>
          <a:p>
            <a:pPr marL="742950" lvl="1" indent="-285750">
              <a:spcBef>
                <a:spcPts val="1200"/>
              </a:spcBef>
              <a:buFont typeface="Lucida Grande"/>
              <a:buChar char="-"/>
            </a:pPr>
            <a:endParaRPr lang="fr-FR" sz="1600" dirty="0" smtClean="0">
              <a:solidFill>
                <a:srgbClr val="564B5C"/>
              </a:solidFill>
              <a:latin typeface="Gill Sans"/>
              <a:cs typeface="Gill Sans"/>
            </a:endParaRPr>
          </a:p>
          <a:p>
            <a:pPr marL="742950" lvl="1" indent="-285750">
              <a:spcBef>
                <a:spcPts val="1200"/>
              </a:spcBef>
              <a:buFont typeface="Lucida Grande"/>
              <a:buChar char="-"/>
            </a:pPr>
            <a:endParaRPr lang="fr-FR" sz="1600" dirty="0" smtClean="0">
              <a:solidFill>
                <a:srgbClr val="564B5C"/>
              </a:solidFill>
              <a:latin typeface="Gill Sans"/>
              <a:cs typeface="Gill Sans"/>
            </a:endParaRPr>
          </a:p>
        </p:txBody>
      </p:sp>
      <p:sp>
        <p:nvSpPr>
          <p:cNvPr id="8" name="ZoneTexte 7"/>
          <p:cNvSpPr txBox="1"/>
          <p:nvPr/>
        </p:nvSpPr>
        <p:spPr>
          <a:xfrm>
            <a:off x="93131" y="3894667"/>
            <a:ext cx="2438401" cy="2870200"/>
          </a:xfrm>
          <a:prstGeom prst="rect">
            <a:avLst/>
          </a:prstGeom>
          <a:solidFill>
            <a:srgbClr val="195D72">
              <a:alpha val="73000"/>
            </a:srgbClr>
          </a:solidFill>
        </p:spPr>
        <p:txBody>
          <a:bodyPr wrap="square" rtlCol="0" anchor="ctr">
            <a:noAutofit/>
          </a:bodyPr>
          <a:lstStyle/>
          <a:p>
            <a:pPr>
              <a:spcBef>
                <a:spcPts val="600"/>
              </a:spcBef>
            </a:pPr>
            <a:r>
              <a:rPr lang="fr-FR" sz="1200" b="1" dirty="0" smtClean="0">
                <a:solidFill>
                  <a:schemeClr val="bg1"/>
                </a:solidFill>
                <a:latin typeface="Gill Sans"/>
                <a:cs typeface="Gill Sans"/>
              </a:rPr>
              <a:t>SMAV :  Un outil au service de l’environnement pour une gestion des déchets sécurisée et performante : </a:t>
            </a:r>
          </a:p>
          <a:p>
            <a:pPr marL="93663" indent="-93663">
              <a:lnSpc>
                <a:spcPts val="1580"/>
              </a:lnSpc>
              <a:spcBef>
                <a:spcPts val="600"/>
              </a:spcBef>
              <a:buFont typeface="Arial"/>
              <a:buChar char="•"/>
            </a:pPr>
            <a:r>
              <a:rPr lang="fr-FR" sz="1400" dirty="0" smtClean="0">
                <a:solidFill>
                  <a:schemeClr val="bg1"/>
                </a:solidFill>
                <a:latin typeface="Gill Sans"/>
                <a:cs typeface="Gill Sans"/>
              </a:rPr>
              <a:t>Un vaste territoire desservi, une gestion optimale</a:t>
            </a:r>
          </a:p>
          <a:p>
            <a:pPr marL="93663" indent="-93663">
              <a:lnSpc>
                <a:spcPts val="1580"/>
              </a:lnSpc>
              <a:spcBef>
                <a:spcPts val="600"/>
              </a:spcBef>
              <a:buFont typeface="Arial"/>
              <a:buChar char="•"/>
            </a:pPr>
            <a:r>
              <a:rPr lang="fr-FR" sz="1400" dirty="0" smtClean="0">
                <a:solidFill>
                  <a:schemeClr val="bg1"/>
                </a:solidFill>
                <a:latin typeface="Gill Sans"/>
                <a:cs typeface="Gill Sans"/>
              </a:rPr>
              <a:t>Une collecte performante des déchets</a:t>
            </a:r>
          </a:p>
          <a:p>
            <a:pPr marL="93663" indent="-93663">
              <a:lnSpc>
                <a:spcPts val="1580"/>
              </a:lnSpc>
              <a:spcBef>
                <a:spcPts val="600"/>
              </a:spcBef>
              <a:buFont typeface="Arial"/>
              <a:buChar char="•"/>
            </a:pPr>
            <a:r>
              <a:rPr lang="fr-FR" sz="1400" dirty="0" smtClean="0">
                <a:solidFill>
                  <a:schemeClr val="bg1"/>
                </a:solidFill>
                <a:latin typeface="Gill Sans"/>
                <a:cs typeface="Gill Sans"/>
              </a:rPr>
              <a:t>Des outils multiples de valorisation</a:t>
            </a:r>
          </a:p>
          <a:p>
            <a:pPr marL="93663" indent="-93663">
              <a:lnSpc>
                <a:spcPts val="1580"/>
              </a:lnSpc>
              <a:spcBef>
                <a:spcPts val="600"/>
              </a:spcBef>
              <a:buFont typeface="Arial"/>
              <a:buChar char="•"/>
            </a:pPr>
            <a:r>
              <a:rPr lang="fr-FR" sz="1400" dirty="0" smtClean="0">
                <a:solidFill>
                  <a:schemeClr val="bg1"/>
                </a:solidFill>
                <a:latin typeface="Gill Sans"/>
                <a:cs typeface="Gill Sans"/>
              </a:rPr>
              <a:t>Une recherche permanente d’innovation (Projet Techno-centre Méthanisation…)</a:t>
            </a:r>
            <a:endParaRPr lang="fr-FR" sz="1400" dirty="0">
              <a:solidFill>
                <a:schemeClr val="bg1"/>
              </a:solidFill>
              <a:latin typeface="Gill Sans"/>
              <a:cs typeface="Gill Sans"/>
            </a:endParaRPr>
          </a:p>
        </p:txBody>
      </p:sp>
      <p:sp>
        <p:nvSpPr>
          <p:cNvPr id="11"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60</a:t>
            </a:fld>
            <a:endParaRPr lang="fr-FR" sz="1000" b="1" dirty="0">
              <a:solidFill>
                <a:schemeClr val="bg1"/>
              </a:solidFill>
            </a:endParaRPr>
          </a:p>
        </p:txBody>
      </p:sp>
    </p:spTree>
    <p:extLst>
      <p:ext uri="{BB962C8B-B14F-4D97-AF65-F5344CB8AC3E}">
        <p14:creationId xmlns:p14="http://schemas.microsoft.com/office/powerpoint/2010/main" val="135269093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000" dirty="0"/>
              <a:t>Energie /  Adaptation au changement climatique  / NTIC </a:t>
            </a:r>
          </a:p>
        </p:txBody>
      </p:sp>
      <p:sp>
        <p:nvSpPr>
          <p:cNvPr id="9" name="ZoneTexte 8"/>
          <p:cNvSpPr txBox="1"/>
          <p:nvPr/>
        </p:nvSpPr>
        <p:spPr>
          <a:xfrm>
            <a:off x="1871133" y="1018924"/>
            <a:ext cx="7205133" cy="5745943"/>
          </a:xfrm>
          <a:prstGeom prst="rect">
            <a:avLst/>
          </a:prstGeom>
          <a:noFill/>
          <a:ln>
            <a:noFill/>
          </a:ln>
        </p:spPr>
        <p:txBody>
          <a:bodyPr wrap="square" rtlCol="0">
            <a:noAutofit/>
          </a:bodyPr>
          <a:lstStyle/>
          <a:p>
            <a:pPr marL="449263"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Rénovation </a:t>
            </a:r>
            <a:r>
              <a:rPr lang="fr-FR" sz="1600" b="1" dirty="0">
                <a:solidFill>
                  <a:srgbClr val="564B5C"/>
                </a:solidFill>
                <a:latin typeface="Gill Sans"/>
                <a:cs typeface="Gill Sans"/>
              </a:rPr>
              <a:t>thermique du bâti </a:t>
            </a:r>
            <a:r>
              <a:rPr lang="fr-FR" sz="1600" b="1" dirty="0" smtClean="0">
                <a:solidFill>
                  <a:srgbClr val="564B5C"/>
                </a:solidFill>
                <a:latin typeface="Gill Sans"/>
                <a:cs typeface="Gill Sans"/>
              </a:rPr>
              <a:t>: </a:t>
            </a:r>
            <a:r>
              <a:rPr lang="fr-FR" sz="1600" dirty="0">
                <a:solidFill>
                  <a:srgbClr val="564B5C"/>
                </a:solidFill>
                <a:latin typeface="Gill Sans"/>
                <a:cs typeface="Gill Sans"/>
              </a:rPr>
              <a:t>programme de type </a:t>
            </a:r>
            <a:r>
              <a:rPr lang="fr-FR" sz="1600" dirty="0" smtClean="0">
                <a:solidFill>
                  <a:srgbClr val="564B5C"/>
                </a:solidFill>
                <a:latin typeface="Gill Sans"/>
                <a:cs typeface="Gill Sans"/>
              </a:rPr>
              <a:t>OPAH/habiter mieux, </a:t>
            </a:r>
            <a:r>
              <a:rPr lang="fr-FR" sz="1600" dirty="0">
                <a:solidFill>
                  <a:srgbClr val="564B5C"/>
                </a:solidFill>
                <a:latin typeface="Gill Sans"/>
                <a:cs typeface="Gill Sans"/>
              </a:rPr>
              <a:t>Bâti public exemplaire, lutte contre la précarité énergétique…</a:t>
            </a:r>
          </a:p>
          <a:p>
            <a:pPr marL="742950" lvl="1" indent="-285750" algn="just">
              <a:lnSpc>
                <a:spcPts val="1960"/>
              </a:lnSpc>
              <a:spcBef>
                <a:spcPts val="600"/>
              </a:spcBef>
              <a:buFont typeface="Arial"/>
              <a:buChar char="•"/>
            </a:pPr>
            <a:r>
              <a:rPr lang="fr-FR" sz="1600" i="1" dirty="0">
                <a:solidFill>
                  <a:srgbClr val="195D72"/>
                </a:solidFill>
                <a:latin typeface="Gill Sans"/>
                <a:cs typeface="Gill Sans"/>
              </a:rPr>
              <a:t>Enjeu de réhabilitation du bâti ancien, </a:t>
            </a:r>
            <a:r>
              <a:rPr lang="fr-FR" sz="1600" i="1" dirty="0" smtClean="0">
                <a:solidFill>
                  <a:srgbClr val="195D72"/>
                </a:solidFill>
                <a:latin typeface="Gill Sans"/>
                <a:cs typeface="Gill Sans"/>
              </a:rPr>
              <a:t>et notamment avec un accompagnement plus pointu dans </a:t>
            </a:r>
            <a:r>
              <a:rPr lang="fr-FR" sz="1600" i="1" dirty="0">
                <a:solidFill>
                  <a:srgbClr val="195D72"/>
                </a:solidFill>
                <a:latin typeface="Gill Sans"/>
                <a:cs typeface="Gill Sans"/>
              </a:rPr>
              <a:t>les centres bourgs où les situations sont plus </a:t>
            </a:r>
            <a:r>
              <a:rPr lang="fr-FR" sz="1600" i="1" dirty="0" smtClean="0">
                <a:solidFill>
                  <a:srgbClr val="195D72"/>
                </a:solidFill>
                <a:latin typeface="Gill Sans"/>
                <a:cs typeface="Gill Sans"/>
              </a:rPr>
              <a:t>complexes et chères</a:t>
            </a:r>
            <a:endParaRPr lang="fr-FR" sz="1600" i="1" dirty="0">
              <a:solidFill>
                <a:srgbClr val="195D72"/>
              </a:solidFill>
              <a:latin typeface="Gill Sans"/>
              <a:cs typeface="Gill Sans"/>
            </a:endParaRPr>
          </a:p>
          <a:p>
            <a:pPr marL="742950" lvl="1" indent="-285750" algn="just">
              <a:lnSpc>
                <a:spcPts val="1960"/>
              </a:lnSpc>
              <a:spcBef>
                <a:spcPts val="600"/>
              </a:spcBef>
              <a:buFont typeface="Arial"/>
              <a:buChar char="•"/>
            </a:pPr>
            <a:r>
              <a:rPr lang="fr-FR" sz="1600" i="1" dirty="0">
                <a:solidFill>
                  <a:srgbClr val="195D72"/>
                </a:solidFill>
                <a:latin typeface="Gill Sans"/>
                <a:cs typeface="Gill Sans"/>
              </a:rPr>
              <a:t>Favoriser les initiatives des usagers pour l’auto-rénovation, mais aussi pour la mise en place de dispositifs de production d’énergies renouvelables  (exemple : des collectivités négocient le prix du photovoltaïque</a:t>
            </a:r>
            <a:r>
              <a:rPr lang="fr-FR" sz="1600" i="1" dirty="0" smtClean="0">
                <a:solidFill>
                  <a:srgbClr val="195D72"/>
                </a:solidFill>
                <a:latin typeface="Gill Sans"/>
                <a:cs typeface="Gill Sans"/>
              </a:rPr>
              <a:t>, </a:t>
            </a:r>
            <a:r>
              <a:rPr lang="fr-FR" sz="1600" i="1" dirty="0">
                <a:solidFill>
                  <a:srgbClr val="195D72"/>
                </a:solidFill>
                <a:latin typeface="Gill Sans"/>
                <a:cs typeface="Gill Sans"/>
              </a:rPr>
              <a:t>point info énergie…)</a:t>
            </a:r>
          </a:p>
          <a:p>
            <a:pPr marL="449263"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 Guichet </a:t>
            </a:r>
            <a:r>
              <a:rPr lang="fr-FR" sz="1600" b="1" dirty="0">
                <a:solidFill>
                  <a:srgbClr val="564B5C"/>
                </a:solidFill>
                <a:latin typeface="Gill Sans"/>
                <a:cs typeface="Gill Sans"/>
              </a:rPr>
              <a:t>de </a:t>
            </a:r>
            <a:r>
              <a:rPr lang="fr-FR" sz="1600" b="1" dirty="0" smtClean="0">
                <a:solidFill>
                  <a:srgbClr val="564B5C"/>
                </a:solidFill>
                <a:latin typeface="Gill Sans"/>
                <a:cs typeface="Gill Sans"/>
              </a:rPr>
              <a:t>l’énergie » </a:t>
            </a:r>
            <a:r>
              <a:rPr lang="fr-FR" sz="1600" dirty="0" smtClean="0">
                <a:solidFill>
                  <a:srgbClr val="564B5C"/>
                </a:solidFill>
                <a:latin typeface="Gill Sans"/>
                <a:cs typeface="Gill Sans"/>
              </a:rPr>
              <a:t>mettant en lien experts, professionnels du bâtiment, population, pour une culture commune (connaissance de la situation + expertise) et des solutions adaptées au plus près des besoins (passeport de l’énergie)</a:t>
            </a:r>
            <a:endParaRPr lang="fr-FR" sz="1600" dirty="0">
              <a:solidFill>
                <a:srgbClr val="564B5C"/>
              </a:solidFill>
              <a:latin typeface="Gill Sans"/>
              <a:cs typeface="Gill Sans"/>
            </a:endParaRPr>
          </a:p>
          <a:p>
            <a:pPr marL="449263" indent="-195263" algn="just">
              <a:lnSpc>
                <a:spcPts val="1960"/>
              </a:lnSpc>
              <a:spcBef>
                <a:spcPts val="1200"/>
              </a:spcBef>
              <a:buFont typeface="Courier New"/>
              <a:buChar char="o"/>
              <a:tabLst>
                <a:tab pos="449263" algn="l"/>
              </a:tabLst>
            </a:pPr>
            <a:r>
              <a:rPr lang="fr-FR" sz="1600" b="1" dirty="0">
                <a:solidFill>
                  <a:srgbClr val="564B5C"/>
                </a:solidFill>
                <a:latin typeface="Gill Sans"/>
                <a:cs typeface="Gill Sans"/>
              </a:rPr>
              <a:t>Dans le fonctionnement des espaces </a:t>
            </a:r>
            <a:r>
              <a:rPr lang="fr-FR" sz="1600" b="1" dirty="0" smtClean="0">
                <a:solidFill>
                  <a:srgbClr val="564B5C"/>
                </a:solidFill>
                <a:latin typeface="Gill Sans"/>
                <a:cs typeface="Gill Sans"/>
              </a:rPr>
              <a:t>urbains : </a:t>
            </a:r>
            <a:r>
              <a:rPr lang="fr-FR" sz="1600" dirty="0" smtClean="0">
                <a:solidFill>
                  <a:srgbClr val="564B5C"/>
                </a:solidFill>
                <a:latin typeface="Gill Sans"/>
                <a:cs typeface="Gill Sans"/>
              </a:rPr>
              <a:t>espace urbains desservi par un réseau viaire traversant ou relayé par des liaisons douces, faciliter l’accès à pied au centre-ville / services de proximité, promouvoir la réutilisation des eaux pluviales et la nature en ville thermorégulatrice…</a:t>
            </a:r>
            <a:endParaRPr lang="fr-FR" sz="1600" b="1" dirty="0">
              <a:solidFill>
                <a:srgbClr val="564B5C"/>
              </a:solidFill>
              <a:latin typeface="Gill Sans"/>
              <a:cs typeface="Gill Sans"/>
            </a:endParaRPr>
          </a:p>
          <a:p>
            <a:pPr marL="449263" indent="-195263" algn="just">
              <a:lnSpc>
                <a:spcPts val="1960"/>
              </a:lnSpc>
              <a:spcBef>
                <a:spcPts val="1200"/>
              </a:spcBef>
              <a:buClr>
                <a:srgbClr val="1E8D8F"/>
              </a:buClr>
              <a:buFont typeface="Courier New"/>
              <a:buChar char="o"/>
              <a:tabLst>
                <a:tab pos="449263" algn="l"/>
              </a:tabLst>
            </a:pPr>
            <a:r>
              <a:rPr lang="fr-FR" sz="1600" b="1" dirty="0">
                <a:solidFill>
                  <a:srgbClr val="564B5C"/>
                </a:solidFill>
                <a:latin typeface="Gill Sans"/>
                <a:cs typeface="Gill Sans"/>
              </a:rPr>
              <a:t>Dans la mise en œuvre des nouveaux espaces urbains : </a:t>
            </a:r>
            <a:r>
              <a:rPr lang="fr-FR" sz="1600" dirty="0">
                <a:solidFill>
                  <a:srgbClr val="564B5C"/>
                </a:solidFill>
                <a:latin typeface="Gill Sans"/>
                <a:cs typeface="Gill Sans"/>
              </a:rPr>
              <a:t>éco-matériaux, privilégier l’infiltration des eaux </a:t>
            </a:r>
            <a:r>
              <a:rPr lang="fr-FR" sz="1600" dirty="0" smtClean="0">
                <a:solidFill>
                  <a:srgbClr val="564B5C"/>
                </a:solidFill>
                <a:latin typeface="Gill Sans"/>
                <a:cs typeface="Gill Sans"/>
              </a:rPr>
              <a:t>pluviales, </a:t>
            </a:r>
            <a:r>
              <a:rPr lang="fr-FR" sz="1600" dirty="0">
                <a:solidFill>
                  <a:srgbClr val="564B5C"/>
                </a:solidFill>
                <a:latin typeface="Gill Sans"/>
                <a:cs typeface="Gill Sans"/>
              </a:rPr>
              <a:t>bioclimatisme, </a:t>
            </a:r>
            <a:r>
              <a:rPr lang="fr-FR" sz="1600" dirty="0" smtClean="0">
                <a:solidFill>
                  <a:srgbClr val="564B5C"/>
                </a:solidFill>
                <a:latin typeface="Gill Sans"/>
                <a:cs typeface="Gill Sans"/>
              </a:rPr>
              <a:t>…</a:t>
            </a:r>
          </a:p>
          <a:p>
            <a:pPr marL="449263"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Développement de la filière éco-construction et d’un cluster opérationnel de la construction durable : </a:t>
            </a:r>
            <a:r>
              <a:rPr lang="fr-FR" sz="1600" dirty="0" smtClean="0">
                <a:solidFill>
                  <a:srgbClr val="564B5C"/>
                </a:solidFill>
                <a:latin typeface="Gill Sans"/>
                <a:cs typeface="Gill Sans"/>
              </a:rPr>
              <a:t>enjeu de déploiement des savoir-faire et d’accompagnement des artisans (</a:t>
            </a:r>
            <a:r>
              <a:rPr lang="fr-FR" sz="1600" dirty="0" err="1" smtClean="0">
                <a:solidFill>
                  <a:srgbClr val="564B5C"/>
                </a:solidFill>
                <a:latin typeface="Gill Sans"/>
                <a:cs typeface="Gill Sans"/>
              </a:rPr>
              <a:t>Bepos</a:t>
            </a:r>
            <a:r>
              <a:rPr lang="fr-FR" sz="1600" dirty="0" smtClean="0">
                <a:solidFill>
                  <a:srgbClr val="564B5C"/>
                </a:solidFill>
                <a:latin typeface="Gill Sans"/>
                <a:cs typeface="Gill Sans"/>
              </a:rPr>
              <a:t>, domotique…)</a:t>
            </a:r>
            <a:endParaRPr lang="fr-FR" sz="1600" dirty="0">
              <a:solidFill>
                <a:srgbClr val="564B5C"/>
              </a:solidFill>
              <a:latin typeface="Gill Sans"/>
              <a:cs typeface="Gill Sans"/>
            </a:endParaRPr>
          </a:p>
        </p:txBody>
      </p:sp>
      <p:sp>
        <p:nvSpPr>
          <p:cNvPr id="12" name="ZoneTexte 11"/>
          <p:cNvSpPr txBox="1"/>
          <p:nvPr/>
        </p:nvSpPr>
        <p:spPr>
          <a:xfrm>
            <a:off x="93132" y="1947333"/>
            <a:ext cx="1896535" cy="2870200"/>
          </a:xfrm>
          <a:prstGeom prst="rect">
            <a:avLst/>
          </a:prstGeom>
          <a:solidFill>
            <a:srgbClr val="195D72"/>
          </a:solidFill>
        </p:spPr>
        <p:txBody>
          <a:bodyPr wrap="square" rtlCol="0" anchor="ctr">
            <a:noAutofit/>
          </a:bodyPr>
          <a:lstStyle/>
          <a:p>
            <a:pPr algn="ctr">
              <a:spcBef>
                <a:spcPts val="600"/>
              </a:spcBef>
            </a:pPr>
            <a:r>
              <a:rPr lang="fr-FR" sz="2800" dirty="0">
                <a:solidFill>
                  <a:schemeClr val="bg1"/>
                </a:solidFill>
                <a:latin typeface="Gill Sans"/>
                <a:cs typeface="Gill Sans"/>
              </a:rPr>
              <a:t>Economiser l’énergie</a:t>
            </a:r>
          </a:p>
        </p:txBody>
      </p:sp>
      <p:sp>
        <p:nvSpPr>
          <p:cNvPr id="7"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61</a:t>
            </a:fld>
            <a:endParaRPr lang="fr-FR" sz="1000" b="1" dirty="0">
              <a:solidFill>
                <a:schemeClr val="bg1"/>
              </a:solidFill>
            </a:endParaRPr>
          </a:p>
        </p:txBody>
      </p:sp>
    </p:spTree>
    <p:extLst>
      <p:ext uri="{BB962C8B-B14F-4D97-AF65-F5344CB8AC3E}">
        <p14:creationId xmlns:p14="http://schemas.microsoft.com/office/powerpoint/2010/main" val="290216790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000" dirty="0"/>
              <a:t>Energie /  Adaptation au changement climatique  / NTIC </a:t>
            </a:r>
          </a:p>
        </p:txBody>
      </p:sp>
      <p:sp>
        <p:nvSpPr>
          <p:cNvPr id="12" name="ZoneTexte 11"/>
          <p:cNvSpPr txBox="1"/>
          <p:nvPr/>
        </p:nvSpPr>
        <p:spPr>
          <a:xfrm>
            <a:off x="93132" y="1947332"/>
            <a:ext cx="1921935" cy="3005667"/>
          </a:xfrm>
          <a:prstGeom prst="rect">
            <a:avLst/>
          </a:prstGeom>
          <a:solidFill>
            <a:srgbClr val="195D72"/>
          </a:solidFill>
        </p:spPr>
        <p:txBody>
          <a:bodyPr wrap="square" rtlCol="0" anchor="ctr">
            <a:noAutofit/>
          </a:bodyPr>
          <a:lstStyle/>
          <a:p>
            <a:pPr algn="ctr">
              <a:spcBef>
                <a:spcPts val="600"/>
              </a:spcBef>
            </a:pPr>
            <a:r>
              <a:rPr lang="fr-FR" sz="2800" dirty="0" smtClean="0">
                <a:solidFill>
                  <a:schemeClr val="bg1"/>
                </a:solidFill>
                <a:latin typeface="Gill Sans"/>
                <a:cs typeface="Gill Sans"/>
              </a:rPr>
              <a:t>Réseaux intelligents et adaptation au changement climatique</a:t>
            </a:r>
            <a:endParaRPr lang="fr-FR" sz="2800" dirty="0">
              <a:solidFill>
                <a:schemeClr val="bg1"/>
              </a:solidFill>
              <a:latin typeface="Gill Sans"/>
              <a:cs typeface="Gill Sans"/>
            </a:endParaRPr>
          </a:p>
        </p:txBody>
      </p:sp>
      <p:sp>
        <p:nvSpPr>
          <p:cNvPr id="6" name="ZoneTexte 5"/>
          <p:cNvSpPr txBox="1"/>
          <p:nvPr/>
        </p:nvSpPr>
        <p:spPr>
          <a:xfrm>
            <a:off x="2015068" y="1018924"/>
            <a:ext cx="7061198" cy="5745943"/>
          </a:xfrm>
          <a:prstGeom prst="rect">
            <a:avLst/>
          </a:prstGeom>
          <a:noFill/>
          <a:ln>
            <a:noFill/>
          </a:ln>
        </p:spPr>
        <p:txBody>
          <a:bodyPr wrap="square" rtlCol="0">
            <a:noAutofit/>
          </a:bodyPr>
          <a:lstStyle/>
          <a:p>
            <a:pPr>
              <a:spcBef>
                <a:spcPts val="1200"/>
              </a:spcBef>
            </a:pPr>
            <a:r>
              <a:rPr lang="fr-FR" sz="1600" b="1" dirty="0" smtClean="0">
                <a:solidFill>
                  <a:srgbClr val="564B5C"/>
                </a:solidFill>
                <a:latin typeface="Gill Sans"/>
                <a:cs typeface="Gill Sans"/>
              </a:rPr>
              <a:t>Un axe de stratégie économique et d’adaptation au changement climatique soutenant l’agriculture, à explorer : </a:t>
            </a:r>
            <a:r>
              <a:rPr lang="fr-FR" sz="1600" b="1" dirty="0" smtClean="0">
                <a:solidFill>
                  <a:srgbClr val="D64C28"/>
                </a:solidFill>
                <a:latin typeface="Gill Sans"/>
                <a:cs typeface="Gill Sans"/>
              </a:rPr>
              <a:t>L’Arrageois </a:t>
            </a:r>
            <a:r>
              <a:rPr lang="fr-FR" sz="1600" b="1" dirty="0">
                <a:solidFill>
                  <a:srgbClr val="D64C28"/>
                </a:solidFill>
                <a:latin typeface="Gill Sans"/>
                <a:cs typeface="Gill Sans"/>
              </a:rPr>
              <a:t>un territoire « sentinelle » pour les productions primaires au regard des effets du changement </a:t>
            </a:r>
            <a:r>
              <a:rPr lang="fr-FR" sz="1600" b="1" dirty="0" smtClean="0">
                <a:solidFill>
                  <a:srgbClr val="D64C28"/>
                </a:solidFill>
                <a:latin typeface="Gill Sans"/>
                <a:cs typeface="Gill Sans"/>
              </a:rPr>
              <a:t>climatique </a:t>
            </a:r>
            <a:endParaRPr lang="fr-FR" sz="1600" b="1" dirty="0">
              <a:solidFill>
                <a:srgbClr val="D64C28"/>
              </a:solidFill>
              <a:latin typeface="Gill Sans"/>
              <a:cs typeface="Gill Sans"/>
            </a:endParaRPr>
          </a:p>
          <a:p>
            <a:pPr marL="285750" indent="-285750">
              <a:spcBef>
                <a:spcPts val="1200"/>
              </a:spcBef>
              <a:buFont typeface="Lucida Grande"/>
              <a:buChar char="-"/>
            </a:pPr>
            <a:r>
              <a:rPr lang="fr-FR" sz="1600" b="1" dirty="0" smtClean="0">
                <a:solidFill>
                  <a:srgbClr val="564B5C"/>
                </a:solidFill>
                <a:latin typeface="Gill Sans"/>
                <a:cs typeface="Gill Sans"/>
              </a:rPr>
              <a:t>Nos atouts : </a:t>
            </a:r>
            <a:r>
              <a:rPr lang="fr-FR" sz="1600" dirty="0" smtClean="0">
                <a:solidFill>
                  <a:srgbClr val="564B5C"/>
                </a:solidFill>
                <a:latin typeface="Gill Sans"/>
                <a:cs typeface="Gill Sans"/>
              </a:rPr>
              <a:t>services métropolitains + ruralité innovante = filière d’excellence agriculture et agro-industrie</a:t>
            </a:r>
          </a:p>
          <a:p>
            <a:pPr marL="285750" indent="-285750">
              <a:lnSpc>
                <a:spcPts val="1960"/>
              </a:lnSpc>
              <a:spcBef>
                <a:spcPts val="1200"/>
              </a:spcBef>
              <a:buFont typeface="Lucida Grande"/>
              <a:buChar char="-"/>
            </a:pPr>
            <a:r>
              <a:rPr lang="fr-FR" sz="1600" b="1" dirty="0">
                <a:solidFill>
                  <a:srgbClr val="564B5C"/>
                </a:solidFill>
                <a:latin typeface="Gill Sans"/>
                <a:cs typeface="Gill Sans"/>
              </a:rPr>
              <a:t>Des enjeux liés au changement climatique : </a:t>
            </a:r>
          </a:p>
          <a:p>
            <a:pPr marL="742950" lvl="1" indent="-285750" algn="just">
              <a:lnSpc>
                <a:spcPts val="1960"/>
              </a:lnSpc>
              <a:spcBef>
                <a:spcPts val="600"/>
              </a:spcBef>
              <a:buFont typeface="Arial"/>
              <a:buChar char="•"/>
            </a:pPr>
            <a:r>
              <a:rPr lang="fr-FR" sz="1600" dirty="0">
                <a:solidFill>
                  <a:srgbClr val="564B5C"/>
                </a:solidFill>
                <a:latin typeface="Gill Sans"/>
                <a:cs typeface="Gill Sans"/>
              </a:rPr>
              <a:t>optimisation des productions primaires au regard des variations </a:t>
            </a:r>
            <a:r>
              <a:rPr lang="fr-FR" sz="1600" dirty="0" smtClean="0">
                <a:solidFill>
                  <a:srgbClr val="564B5C"/>
                </a:solidFill>
                <a:latin typeface="Gill Sans"/>
                <a:cs typeface="Gill Sans"/>
              </a:rPr>
              <a:t>météorologiques</a:t>
            </a:r>
            <a:endParaRPr lang="fr-FR" sz="1600" dirty="0">
              <a:solidFill>
                <a:srgbClr val="564B5C"/>
              </a:solidFill>
              <a:latin typeface="Gill Sans"/>
              <a:cs typeface="Gill Sans"/>
            </a:endParaRPr>
          </a:p>
          <a:p>
            <a:pPr marL="742950" lvl="1" indent="-285750" algn="just">
              <a:lnSpc>
                <a:spcPts val="1960"/>
              </a:lnSpc>
              <a:spcBef>
                <a:spcPts val="600"/>
              </a:spcBef>
              <a:buFont typeface="Arial"/>
              <a:buChar char="•"/>
            </a:pPr>
            <a:r>
              <a:rPr lang="fr-FR" sz="1600" dirty="0">
                <a:solidFill>
                  <a:srgbClr val="564B5C"/>
                </a:solidFill>
                <a:latin typeface="Gill Sans"/>
                <a:cs typeface="Gill Sans"/>
              </a:rPr>
              <a:t>volatilité des marchés mondiaux des productions primaires </a:t>
            </a:r>
          </a:p>
          <a:p>
            <a:pPr marL="742950" lvl="1" indent="-285750" algn="just">
              <a:lnSpc>
                <a:spcPts val="1960"/>
              </a:lnSpc>
              <a:spcBef>
                <a:spcPts val="600"/>
              </a:spcBef>
              <a:buFont typeface="Arial"/>
              <a:buChar char="•"/>
            </a:pPr>
            <a:r>
              <a:rPr lang="fr-FR" sz="1600" dirty="0" smtClean="0">
                <a:solidFill>
                  <a:srgbClr val="564B5C"/>
                </a:solidFill>
                <a:latin typeface="Gill Sans"/>
                <a:cs typeface="Gill Sans"/>
              </a:rPr>
              <a:t>besoin </a:t>
            </a:r>
            <a:r>
              <a:rPr lang="fr-FR" sz="1600" dirty="0">
                <a:solidFill>
                  <a:srgbClr val="564B5C"/>
                </a:solidFill>
                <a:latin typeface="Gill Sans"/>
                <a:cs typeface="Gill Sans"/>
              </a:rPr>
              <a:t>de continuité </a:t>
            </a:r>
            <a:r>
              <a:rPr lang="fr-FR" sz="1600" dirty="0" smtClean="0">
                <a:solidFill>
                  <a:srgbClr val="564B5C"/>
                </a:solidFill>
                <a:latin typeface="Gill Sans"/>
                <a:cs typeface="Gill Sans"/>
              </a:rPr>
              <a:t>des </a:t>
            </a:r>
            <a:r>
              <a:rPr lang="fr-FR" sz="1600" dirty="0">
                <a:solidFill>
                  <a:srgbClr val="564B5C"/>
                </a:solidFill>
                <a:latin typeface="Gill Sans"/>
                <a:cs typeface="Gill Sans"/>
              </a:rPr>
              <a:t>matières premières de l’agro-industrie</a:t>
            </a:r>
          </a:p>
          <a:p>
            <a:pPr marL="285750" indent="-285750">
              <a:lnSpc>
                <a:spcPts val="1960"/>
              </a:lnSpc>
              <a:spcBef>
                <a:spcPts val="1200"/>
              </a:spcBef>
              <a:buFont typeface="Lucida Grande"/>
              <a:buChar char="-"/>
            </a:pPr>
            <a:r>
              <a:rPr lang="fr-FR" sz="1600" b="1" dirty="0">
                <a:solidFill>
                  <a:srgbClr val="564B5C"/>
                </a:solidFill>
                <a:latin typeface="Gill Sans"/>
                <a:cs typeface="Gill Sans"/>
              </a:rPr>
              <a:t>Des potentiels pour développer des savoir-faire et l’expérimentation sur le suivi et l’anticipation des capacités de productions primaires / variations climatiques </a:t>
            </a:r>
          </a:p>
          <a:p>
            <a:pPr marL="742950" lvl="1" indent="-285750" algn="just">
              <a:lnSpc>
                <a:spcPts val="1960"/>
              </a:lnSpc>
              <a:spcBef>
                <a:spcPts val="600"/>
              </a:spcBef>
              <a:buFont typeface="Arial"/>
              <a:buChar char="•"/>
            </a:pPr>
            <a:r>
              <a:rPr lang="fr-FR" sz="1600" dirty="0" smtClean="0">
                <a:solidFill>
                  <a:srgbClr val="564B5C"/>
                </a:solidFill>
                <a:latin typeface="Gill Sans"/>
                <a:cs typeface="Gill Sans"/>
              </a:rPr>
              <a:t>Donnant plus de visibilité sur l’exploitation agronomique des terres et le positionnement des productions sur le marché</a:t>
            </a:r>
          </a:p>
          <a:p>
            <a:pPr marL="742950" lvl="1" indent="-285750" algn="just">
              <a:lnSpc>
                <a:spcPts val="1960"/>
              </a:lnSpc>
              <a:spcBef>
                <a:spcPts val="600"/>
              </a:spcBef>
              <a:buFont typeface="Arial"/>
              <a:buChar char="•"/>
            </a:pPr>
            <a:r>
              <a:rPr lang="fr-FR" sz="1600" dirty="0" smtClean="0">
                <a:solidFill>
                  <a:srgbClr val="564B5C"/>
                </a:solidFill>
                <a:latin typeface="Gill Sans"/>
                <a:cs typeface="Gill Sans"/>
              </a:rPr>
              <a:t>Cela implique un travail </a:t>
            </a:r>
            <a:r>
              <a:rPr lang="fr-FR" sz="1600" dirty="0" err="1" smtClean="0">
                <a:solidFill>
                  <a:srgbClr val="564B5C"/>
                </a:solidFill>
                <a:latin typeface="Gill Sans"/>
                <a:cs typeface="Gill Sans"/>
              </a:rPr>
              <a:t>multipartenarial</a:t>
            </a:r>
            <a:r>
              <a:rPr lang="fr-FR" sz="1600" dirty="0" smtClean="0">
                <a:solidFill>
                  <a:srgbClr val="564B5C"/>
                </a:solidFill>
                <a:latin typeface="Gill Sans"/>
                <a:cs typeface="Gill Sans"/>
              </a:rPr>
              <a:t>, au centre duquel sont les agriculteurs, la R&amp;D agronomique, la filière agroalimentaire, </a:t>
            </a:r>
            <a:r>
              <a:rPr lang="fr-FR" sz="1600" dirty="0">
                <a:solidFill>
                  <a:srgbClr val="564B5C"/>
                </a:solidFill>
                <a:latin typeface="Gill Sans"/>
                <a:cs typeface="Gill Sans"/>
              </a:rPr>
              <a:t>spécialistes météo et </a:t>
            </a:r>
            <a:r>
              <a:rPr lang="fr-FR" sz="1600" dirty="0" smtClean="0">
                <a:solidFill>
                  <a:srgbClr val="564B5C"/>
                </a:solidFill>
                <a:latin typeface="Gill Sans"/>
                <a:cs typeface="Gill Sans"/>
              </a:rPr>
              <a:t>climat + développement du réseau et services numériques</a:t>
            </a:r>
            <a:endParaRPr lang="fr-FR" sz="1600" dirty="0">
              <a:solidFill>
                <a:srgbClr val="564B5C"/>
              </a:solidFill>
              <a:latin typeface="Gill Sans"/>
              <a:cs typeface="Gill Sans"/>
            </a:endParaRPr>
          </a:p>
          <a:p>
            <a:pPr marL="742950" lvl="1" indent="-285750">
              <a:spcBef>
                <a:spcPts val="1200"/>
              </a:spcBef>
              <a:buFont typeface="Lucida Grande"/>
              <a:buChar char="-"/>
            </a:pPr>
            <a:endParaRPr lang="fr-FR" sz="1600" b="1" dirty="0" smtClean="0">
              <a:solidFill>
                <a:srgbClr val="564B5C"/>
              </a:solidFill>
              <a:latin typeface="Gill Sans"/>
              <a:cs typeface="Gill Sans"/>
            </a:endParaRPr>
          </a:p>
          <a:p>
            <a:pPr marL="742950" lvl="1" indent="-285750">
              <a:spcBef>
                <a:spcPts val="1200"/>
              </a:spcBef>
              <a:buFont typeface="Lucida Grande"/>
              <a:buChar char="-"/>
            </a:pPr>
            <a:endParaRPr lang="fr-FR" sz="1600" b="1" dirty="0" smtClean="0">
              <a:solidFill>
                <a:srgbClr val="564B5C"/>
              </a:solidFill>
              <a:latin typeface="Gill Sans"/>
              <a:cs typeface="Gill Sans"/>
            </a:endParaRPr>
          </a:p>
          <a:p>
            <a:pPr marL="285750" indent="-285750">
              <a:spcBef>
                <a:spcPts val="1200"/>
              </a:spcBef>
              <a:buFont typeface="Lucida Grande"/>
              <a:buChar char="-"/>
            </a:pPr>
            <a:endParaRPr lang="fr-FR" sz="1600" b="1" dirty="0" smtClean="0">
              <a:solidFill>
                <a:srgbClr val="564B5C"/>
              </a:solidFill>
              <a:latin typeface="Gill Sans"/>
              <a:cs typeface="Gill Sans"/>
            </a:endParaRPr>
          </a:p>
          <a:p>
            <a:pPr marL="285750" indent="-285750">
              <a:spcBef>
                <a:spcPts val="1200"/>
              </a:spcBef>
              <a:buFont typeface="Lucida Grande"/>
              <a:buChar char="-"/>
            </a:pPr>
            <a:endParaRPr lang="fr-FR" sz="1600" dirty="0">
              <a:solidFill>
                <a:srgbClr val="564B5C"/>
              </a:solidFill>
              <a:latin typeface="Gill Sans"/>
              <a:cs typeface="Gill Sans"/>
            </a:endParaRPr>
          </a:p>
          <a:p>
            <a:pPr marL="1657350" lvl="3" indent="-285750">
              <a:spcBef>
                <a:spcPts val="1200"/>
              </a:spcBef>
              <a:buFont typeface="Lucida Grande"/>
              <a:buChar char="-"/>
            </a:pPr>
            <a:endParaRPr lang="fr-FR" sz="1600" dirty="0">
              <a:solidFill>
                <a:srgbClr val="564B5C"/>
              </a:solidFill>
              <a:latin typeface="Gill Sans"/>
              <a:cs typeface="Gill Sans"/>
            </a:endParaRPr>
          </a:p>
          <a:p>
            <a:pPr marL="742950" lvl="1" indent="-285750">
              <a:spcBef>
                <a:spcPts val="1200"/>
              </a:spcBef>
              <a:buFont typeface="Lucida Grande"/>
              <a:buChar char="-"/>
            </a:pPr>
            <a:endParaRPr lang="fr-FR" sz="1600" dirty="0" smtClean="0">
              <a:solidFill>
                <a:srgbClr val="564B5C"/>
              </a:solidFill>
              <a:latin typeface="Gill Sans"/>
              <a:cs typeface="Gill Sans"/>
            </a:endParaRPr>
          </a:p>
          <a:p>
            <a:pPr marL="742950" lvl="1" indent="-285750">
              <a:spcBef>
                <a:spcPts val="1200"/>
              </a:spcBef>
              <a:buFont typeface="Lucida Grande"/>
              <a:buChar char="-"/>
            </a:pPr>
            <a:endParaRPr lang="fr-FR" sz="1600" dirty="0" smtClean="0">
              <a:solidFill>
                <a:srgbClr val="564B5C"/>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62</a:t>
            </a:fld>
            <a:endParaRPr lang="fr-FR" sz="1000" b="1" dirty="0">
              <a:solidFill>
                <a:schemeClr val="bg1"/>
              </a:solidFill>
            </a:endParaRPr>
          </a:p>
        </p:txBody>
      </p:sp>
    </p:spTree>
    <p:extLst>
      <p:ext uri="{BB962C8B-B14F-4D97-AF65-F5344CB8AC3E}">
        <p14:creationId xmlns:p14="http://schemas.microsoft.com/office/powerpoint/2010/main" val="8298147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000" dirty="0"/>
              <a:t>Energie /  Adaptation au changement climatique  / NTIC </a:t>
            </a:r>
          </a:p>
        </p:txBody>
      </p:sp>
      <p:sp>
        <p:nvSpPr>
          <p:cNvPr id="9" name="ZoneTexte 8"/>
          <p:cNvSpPr txBox="1"/>
          <p:nvPr/>
        </p:nvSpPr>
        <p:spPr>
          <a:xfrm>
            <a:off x="1761067" y="1018924"/>
            <a:ext cx="7315199" cy="5373409"/>
          </a:xfrm>
          <a:prstGeom prst="rect">
            <a:avLst/>
          </a:prstGeom>
          <a:noFill/>
          <a:ln>
            <a:noFill/>
          </a:ln>
        </p:spPr>
        <p:txBody>
          <a:bodyPr wrap="square" rtlCol="0">
            <a:noAutofit/>
          </a:bodyPr>
          <a:lstStyle/>
          <a:p>
            <a:pPr marL="449263" indent="-195263" algn="just">
              <a:lnSpc>
                <a:spcPts val="1960"/>
              </a:lnSpc>
              <a:spcBef>
                <a:spcPts val="1200"/>
              </a:spcBef>
              <a:buFont typeface="Courier New"/>
              <a:buChar char="o"/>
              <a:tabLst>
                <a:tab pos="449263" algn="l"/>
              </a:tabLst>
            </a:pPr>
            <a:r>
              <a:rPr lang="fr-FR" sz="1600" b="1" dirty="0">
                <a:solidFill>
                  <a:srgbClr val="564B5C"/>
                </a:solidFill>
                <a:latin typeface="Gill Sans"/>
                <a:cs typeface="Gill Sans"/>
              </a:rPr>
              <a:t>Réseaux intelligents &amp; </a:t>
            </a:r>
            <a:r>
              <a:rPr lang="fr-FR" sz="1600" b="1" dirty="0" smtClean="0">
                <a:solidFill>
                  <a:srgbClr val="564B5C"/>
                </a:solidFill>
                <a:latin typeface="Gill Sans"/>
                <a:cs typeface="Gill Sans"/>
              </a:rPr>
              <a:t>autoconsommation : </a:t>
            </a:r>
            <a:endParaRPr lang="fr-FR" sz="1600" dirty="0">
              <a:solidFill>
                <a:srgbClr val="564B5C"/>
              </a:solidFill>
              <a:latin typeface="Gill Sans"/>
              <a:cs typeface="Gill Sans"/>
            </a:endParaRPr>
          </a:p>
          <a:p>
            <a:pPr marL="742950" lvl="1" indent="-285750" algn="just">
              <a:lnSpc>
                <a:spcPts val="1960"/>
              </a:lnSpc>
              <a:spcBef>
                <a:spcPts val="600"/>
              </a:spcBef>
              <a:buFont typeface="Arial"/>
              <a:buChar char="•"/>
            </a:pPr>
            <a:r>
              <a:rPr lang="fr-FR" sz="1600" i="1" dirty="0">
                <a:solidFill>
                  <a:srgbClr val="195D72"/>
                </a:solidFill>
                <a:latin typeface="Gill Sans"/>
                <a:cs typeface="Gill Sans"/>
              </a:rPr>
              <a:t>Un enjeu de qualité des réseaux </a:t>
            </a:r>
            <a:r>
              <a:rPr lang="fr-FR" sz="1600" i="1" dirty="0" smtClean="0">
                <a:solidFill>
                  <a:srgbClr val="195D72"/>
                </a:solidFill>
                <a:latin typeface="Gill Sans"/>
                <a:cs typeface="Gill Sans"/>
              </a:rPr>
              <a:t>électriques &amp; num</a:t>
            </a:r>
            <a:r>
              <a:rPr lang="fr-FR" sz="1600" i="1" dirty="0">
                <a:solidFill>
                  <a:srgbClr val="195D72"/>
                </a:solidFill>
                <a:latin typeface="Gill Sans"/>
                <a:cs typeface="Gill Sans"/>
              </a:rPr>
              <a:t>é</a:t>
            </a:r>
            <a:r>
              <a:rPr lang="fr-FR" sz="1600" i="1" dirty="0" smtClean="0">
                <a:solidFill>
                  <a:srgbClr val="195D72"/>
                </a:solidFill>
                <a:latin typeface="Gill Sans"/>
                <a:cs typeface="Gill Sans"/>
              </a:rPr>
              <a:t>riques </a:t>
            </a:r>
            <a:r>
              <a:rPr lang="fr-FR" sz="1600" i="1" dirty="0">
                <a:solidFill>
                  <a:srgbClr val="195D72"/>
                </a:solidFill>
                <a:latin typeface="Gill Sans"/>
                <a:cs typeface="Gill Sans"/>
              </a:rPr>
              <a:t>et de stockage de l’énergie </a:t>
            </a:r>
          </a:p>
          <a:p>
            <a:pPr marL="449263"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Accompagnement des entreprises dans leur rupture technologique : </a:t>
            </a:r>
            <a:r>
              <a:rPr lang="fr-FR" sz="1600" dirty="0" smtClean="0">
                <a:solidFill>
                  <a:srgbClr val="564B5C"/>
                </a:solidFill>
                <a:latin typeface="Gill Sans"/>
                <a:cs typeface="Gill Sans"/>
              </a:rPr>
              <a:t>réseau de froid/chaud, recyclage des matières et de l’eau, à anticiper dans le cadre de l’aménagement des espaces d’activité…</a:t>
            </a:r>
            <a:endParaRPr lang="fr-FR" sz="1600" dirty="0">
              <a:solidFill>
                <a:srgbClr val="564B5C"/>
              </a:solidFill>
              <a:latin typeface="Gill Sans"/>
              <a:cs typeface="Gill Sans"/>
            </a:endParaRPr>
          </a:p>
          <a:p>
            <a:pPr marL="449263"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Réseau </a:t>
            </a:r>
            <a:r>
              <a:rPr lang="fr-FR" sz="1600" b="1" dirty="0">
                <a:solidFill>
                  <a:srgbClr val="564B5C"/>
                </a:solidFill>
                <a:latin typeface="Gill Sans"/>
                <a:cs typeface="Gill Sans"/>
              </a:rPr>
              <a:t>de chaleur de proximité </a:t>
            </a:r>
            <a:r>
              <a:rPr lang="fr-FR" sz="1600" dirty="0" smtClean="0">
                <a:solidFill>
                  <a:srgbClr val="564B5C"/>
                </a:solidFill>
                <a:latin typeface="Gill Sans"/>
                <a:cs typeface="Gill Sans"/>
              </a:rPr>
              <a:t>(chaufferie / grand </a:t>
            </a:r>
            <a:r>
              <a:rPr lang="fr-FR" sz="1600" dirty="0">
                <a:solidFill>
                  <a:srgbClr val="564B5C"/>
                </a:solidFill>
                <a:latin typeface="Gill Sans"/>
                <a:cs typeface="Gill Sans"/>
              </a:rPr>
              <a:t>équipement et opération d’aménagement, </a:t>
            </a:r>
            <a:r>
              <a:rPr lang="fr-FR" sz="1600" dirty="0" smtClean="0">
                <a:solidFill>
                  <a:srgbClr val="564B5C"/>
                </a:solidFill>
                <a:latin typeface="Gill Sans"/>
                <a:cs typeface="Gill Sans"/>
              </a:rPr>
              <a:t>…</a:t>
            </a:r>
            <a:r>
              <a:rPr lang="fr-FR" sz="1600" dirty="0">
                <a:solidFill>
                  <a:srgbClr val="564B5C"/>
                </a:solidFill>
                <a:latin typeface="Gill Sans"/>
                <a:cs typeface="Gill Sans"/>
              </a:rPr>
              <a:t>) </a:t>
            </a:r>
            <a:endParaRPr lang="fr-FR" sz="1600" dirty="0" smtClean="0">
              <a:solidFill>
                <a:srgbClr val="564B5C"/>
              </a:solidFill>
              <a:latin typeface="Gill Sans"/>
              <a:cs typeface="Gill Sans"/>
            </a:endParaRPr>
          </a:p>
          <a:p>
            <a:pPr marL="449263"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Espaces urbanisés connectés (Smart-city), des enjeux pour :</a:t>
            </a:r>
          </a:p>
          <a:p>
            <a:pPr marL="742950" lvl="1" indent="-285750" algn="just">
              <a:lnSpc>
                <a:spcPts val="1960"/>
              </a:lnSpc>
              <a:buFont typeface="Arial"/>
              <a:buChar char="•"/>
              <a:tabLst>
                <a:tab pos="449263" algn="l"/>
              </a:tabLst>
            </a:pPr>
            <a:r>
              <a:rPr lang="fr-FR" sz="1600" i="1" dirty="0">
                <a:solidFill>
                  <a:srgbClr val="195D72"/>
                </a:solidFill>
                <a:latin typeface="Gill Sans"/>
                <a:cs typeface="Gill Sans"/>
              </a:rPr>
              <a:t>les mobilités (optimisation des trajets, stationnement, voiture autonome…)</a:t>
            </a:r>
            <a:r>
              <a:rPr lang="fr-FR" sz="1600" i="1" dirty="0" smtClean="0">
                <a:solidFill>
                  <a:srgbClr val="195D72"/>
                </a:solidFill>
                <a:latin typeface="Gill Sans"/>
                <a:cs typeface="Gill Sans"/>
              </a:rPr>
              <a:t>,</a:t>
            </a:r>
          </a:p>
          <a:p>
            <a:pPr marL="742950" lvl="1" indent="-285750" algn="just">
              <a:lnSpc>
                <a:spcPts val="1960"/>
              </a:lnSpc>
              <a:buFont typeface="Arial"/>
              <a:buChar char="•"/>
              <a:tabLst>
                <a:tab pos="449263" algn="l"/>
              </a:tabLst>
            </a:pPr>
            <a:r>
              <a:rPr lang="fr-FR" sz="1600" i="1" dirty="0" smtClean="0">
                <a:solidFill>
                  <a:srgbClr val="195D72"/>
                </a:solidFill>
                <a:latin typeface="Gill Sans"/>
                <a:cs typeface="Gill Sans"/>
              </a:rPr>
              <a:t>l’optimisation </a:t>
            </a:r>
            <a:r>
              <a:rPr lang="fr-FR" sz="1600" i="1" dirty="0">
                <a:solidFill>
                  <a:srgbClr val="195D72"/>
                </a:solidFill>
                <a:latin typeface="Gill Sans"/>
                <a:cs typeface="Gill Sans"/>
              </a:rPr>
              <a:t>des services publics (gestion de l’eau, des déchets…), </a:t>
            </a:r>
            <a:endParaRPr lang="fr-FR" sz="1600" i="1" dirty="0" smtClean="0">
              <a:solidFill>
                <a:srgbClr val="195D72"/>
              </a:solidFill>
              <a:latin typeface="Gill Sans"/>
              <a:cs typeface="Gill Sans"/>
            </a:endParaRPr>
          </a:p>
          <a:p>
            <a:pPr marL="742950" lvl="1" indent="-285750" algn="just">
              <a:lnSpc>
                <a:spcPts val="1960"/>
              </a:lnSpc>
              <a:buFont typeface="Arial"/>
              <a:buChar char="•"/>
              <a:tabLst>
                <a:tab pos="449263" algn="l"/>
              </a:tabLst>
            </a:pPr>
            <a:r>
              <a:rPr lang="fr-FR" sz="1600" i="1" dirty="0" smtClean="0">
                <a:solidFill>
                  <a:srgbClr val="195D72"/>
                </a:solidFill>
                <a:latin typeface="Gill Sans"/>
                <a:cs typeface="Gill Sans"/>
              </a:rPr>
              <a:t>La logistique urbaine (drone…)</a:t>
            </a:r>
          </a:p>
          <a:p>
            <a:pPr marL="449263" lvl="1"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L’économie circulaire </a:t>
            </a:r>
          </a:p>
          <a:p>
            <a:pPr marL="742950" lvl="1" indent="-285750" algn="just">
              <a:lnSpc>
                <a:spcPts val="1960"/>
              </a:lnSpc>
              <a:buFont typeface="Arial"/>
              <a:buChar char="•"/>
              <a:tabLst>
                <a:tab pos="449263" algn="l"/>
              </a:tabLst>
            </a:pPr>
            <a:r>
              <a:rPr lang="fr-FR" sz="1600" i="1" dirty="0">
                <a:solidFill>
                  <a:srgbClr val="195D72"/>
                </a:solidFill>
                <a:latin typeface="Gill Sans"/>
                <a:cs typeface="Gill Sans"/>
              </a:rPr>
              <a:t>Les circuits courts liés aux productions et à la transformation des activités </a:t>
            </a:r>
            <a:r>
              <a:rPr lang="fr-FR" sz="1600" i="1" dirty="0" smtClean="0">
                <a:solidFill>
                  <a:srgbClr val="195D72"/>
                </a:solidFill>
                <a:latin typeface="Gill Sans"/>
                <a:cs typeface="Gill Sans"/>
              </a:rPr>
              <a:t>primaires + favoriser </a:t>
            </a:r>
            <a:r>
              <a:rPr lang="fr-FR" sz="1600" i="1" dirty="0">
                <a:solidFill>
                  <a:srgbClr val="195D72"/>
                </a:solidFill>
                <a:latin typeface="Gill Sans"/>
                <a:cs typeface="Gill Sans"/>
              </a:rPr>
              <a:t>aussi l’accès aux productions vers les distributeurs locaux (restaurants, artisans/commerçants, distributeurs de détail) et vers les établissements délivrant des repas </a:t>
            </a:r>
            <a:endParaRPr lang="fr-FR" sz="1600" i="1" dirty="0" smtClean="0">
              <a:solidFill>
                <a:srgbClr val="195D72"/>
              </a:solidFill>
              <a:latin typeface="Gill Sans"/>
              <a:cs typeface="Gill Sans"/>
            </a:endParaRPr>
          </a:p>
          <a:p>
            <a:pPr marL="742950" lvl="1" indent="-285750" algn="just">
              <a:lnSpc>
                <a:spcPts val="1960"/>
              </a:lnSpc>
              <a:buFont typeface="Arial"/>
              <a:buChar char="•"/>
              <a:tabLst>
                <a:tab pos="449263" algn="l"/>
              </a:tabLst>
            </a:pPr>
            <a:r>
              <a:rPr lang="fr-FR" sz="1600" i="1" dirty="0" smtClean="0">
                <a:solidFill>
                  <a:srgbClr val="195D72"/>
                </a:solidFill>
                <a:latin typeface="Gill Sans"/>
                <a:cs typeface="Gill Sans"/>
              </a:rPr>
              <a:t>Les </a:t>
            </a:r>
            <a:r>
              <a:rPr lang="fr-FR" sz="1600" i="1" dirty="0" err="1" smtClean="0">
                <a:solidFill>
                  <a:srgbClr val="195D72"/>
                </a:solidFill>
                <a:latin typeface="Gill Sans"/>
                <a:cs typeface="Gill Sans"/>
              </a:rPr>
              <a:t>recycleries</a:t>
            </a:r>
            <a:r>
              <a:rPr lang="fr-FR" sz="1600" i="1" dirty="0" smtClean="0">
                <a:solidFill>
                  <a:srgbClr val="195D72"/>
                </a:solidFill>
                <a:latin typeface="Gill Sans"/>
                <a:cs typeface="Gill Sans"/>
              </a:rPr>
              <a:t> (exemple SMAV)  &amp; lien social</a:t>
            </a:r>
          </a:p>
          <a:p>
            <a:pPr marL="742950" lvl="1" indent="-285750" algn="just">
              <a:lnSpc>
                <a:spcPts val="1960"/>
              </a:lnSpc>
              <a:spcBef>
                <a:spcPts val="600"/>
              </a:spcBef>
              <a:buFont typeface="Arial"/>
              <a:buChar char="•"/>
              <a:tabLst>
                <a:tab pos="449263" algn="l"/>
              </a:tabLst>
            </a:pPr>
            <a:endParaRPr lang="fr-FR" sz="1600" i="1" dirty="0">
              <a:solidFill>
                <a:srgbClr val="195D72"/>
              </a:solidFill>
              <a:latin typeface="Gill Sans"/>
              <a:cs typeface="Gill Sans"/>
            </a:endParaRPr>
          </a:p>
          <a:p>
            <a:pPr marL="254000" algn="just">
              <a:lnSpc>
                <a:spcPts val="1960"/>
              </a:lnSpc>
              <a:spcBef>
                <a:spcPts val="1200"/>
              </a:spcBef>
              <a:tabLst>
                <a:tab pos="449263" algn="l"/>
              </a:tabLst>
            </a:pPr>
            <a:endParaRPr lang="fr-FR" sz="1600" dirty="0">
              <a:solidFill>
                <a:srgbClr val="564B5C"/>
              </a:solidFill>
              <a:latin typeface="Gill Sans"/>
              <a:cs typeface="Gill Sans"/>
            </a:endParaRPr>
          </a:p>
        </p:txBody>
      </p:sp>
      <p:sp>
        <p:nvSpPr>
          <p:cNvPr id="12" name="ZoneTexte 11"/>
          <p:cNvSpPr txBox="1"/>
          <p:nvPr/>
        </p:nvSpPr>
        <p:spPr>
          <a:xfrm>
            <a:off x="93132" y="1109133"/>
            <a:ext cx="1921935" cy="3708400"/>
          </a:xfrm>
          <a:prstGeom prst="rect">
            <a:avLst/>
          </a:prstGeom>
          <a:solidFill>
            <a:srgbClr val="195D72"/>
          </a:solidFill>
        </p:spPr>
        <p:txBody>
          <a:bodyPr wrap="square" rtlCol="0" anchor="ctr">
            <a:noAutofit/>
          </a:bodyPr>
          <a:lstStyle/>
          <a:p>
            <a:pPr algn="ctr">
              <a:spcBef>
                <a:spcPts val="600"/>
              </a:spcBef>
            </a:pPr>
            <a:r>
              <a:rPr lang="fr-FR" sz="2800" dirty="0" smtClean="0">
                <a:solidFill>
                  <a:schemeClr val="bg1"/>
                </a:solidFill>
                <a:latin typeface="Gill Sans"/>
                <a:cs typeface="Gill Sans"/>
              </a:rPr>
              <a:t>Faciliter les boucles locales et réseaux intelligents</a:t>
            </a:r>
            <a:endParaRPr lang="fr-FR" sz="2800" dirty="0">
              <a:solidFill>
                <a:schemeClr val="bg1"/>
              </a:solidFill>
              <a:latin typeface="Gill Sans"/>
              <a:cs typeface="Gill Sans"/>
            </a:endParaRPr>
          </a:p>
        </p:txBody>
      </p:sp>
      <p:sp>
        <p:nvSpPr>
          <p:cNvPr id="6" name="ZoneTexte 5"/>
          <p:cNvSpPr txBox="1"/>
          <p:nvPr/>
        </p:nvSpPr>
        <p:spPr>
          <a:xfrm>
            <a:off x="93132" y="6392333"/>
            <a:ext cx="8983134" cy="372534"/>
          </a:xfrm>
          <a:prstGeom prst="rect">
            <a:avLst/>
          </a:prstGeom>
          <a:solidFill>
            <a:srgbClr val="195D72"/>
          </a:solidFill>
        </p:spPr>
        <p:txBody>
          <a:bodyPr wrap="square" rtlCol="0" anchor="ctr">
            <a:noAutofit/>
          </a:bodyPr>
          <a:lstStyle/>
          <a:p>
            <a:pPr>
              <a:spcBef>
                <a:spcPts val="600"/>
              </a:spcBef>
            </a:pPr>
            <a:r>
              <a:rPr lang="fr-FR" sz="2000" dirty="0" smtClean="0">
                <a:solidFill>
                  <a:schemeClr val="bg1"/>
                </a:solidFill>
                <a:latin typeface="Gill Sans"/>
                <a:cs typeface="Gill Sans"/>
              </a:rPr>
              <a:t>Faire vivre le concept de RSE : responsabilité sociétale des entreprises </a:t>
            </a:r>
            <a:endParaRPr lang="fr-FR" sz="2000" dirty="0">
              <a:solidFill>
                <a:schemeClr val="bg1"/>
              </a:solidFill>
              <a:latin typeface="Gill Sans"/>
              <a:cs typeface="Gill Sans"/>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63</a:t>
            </a:fld>
            <a:endParaRPr lang="fr-FR" sz="1000" b="1" dirty="0">
              <a:solidFill>
                <a:schemeClr val="bg1"/>
              </a:solidFill>
            </a:endParaRPr>
          </a:p>
        </p:txBody>
      </p:sp>
    </p:spTree>
    <p:extLst>
      <p:ext uri="{BB962C8B-B14F-4D97-AF65-F5344CB8AC3E}">
        <p14:creationId xmlns:p14="http://schemas.microsoft.com/office/powerpoint/2010/main" val="282041065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sz="2000" dirty="0"/>
              <a:t>Energie /  Adaptation au changement climatique  / NTIC </a:t>
            </a:r>
          </a:p>
        </p:txBody>
      </p:sp>
      <p:sp>
        <p:nvSpPr>
          <p:cNvPr id="9" name="ZoneTexte 8"/>
          <p:cNvSpPr txBox="1"/>
          <p:nvPr/>
        </p:nvSpPr>
        <p:spPr>
          <a:xfrm>
            <a:off x="1409700" y="1018925"/>
            <a:ext cx="7666566" cy="3273676"/>
          </a:xfrm>
          <a:prstGeom prst="rect">
            <a:avLst/>
          </a:prstGeom>
          <a:noFill/>
          <a:ln>
            <a:noFill/>
          </a:ln>
        </p:spPr>
        <p:txBody>
          <a:bodyPr wrap="square" rtlCol="0">
            <a:noAutofit/>
          </a:bodyPr>
          <a:lstStyle/>
          <a:p>
            <a:pPr marL="449263"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Poursuite des politiques pour :</a:t>
            </a:r>
            <a:endParaRPr lang="fr-FR" sz="1600" dirty="0">
              <a:solidFill>
                <a:srgbClr val="564B5C"/>
              </a:solidFill>
              <a:latin typeface="Gill Sans"/>
              <a:cs typeface="Gill Sans"/>
            </a:endParaRPr>
          </a:p>
          <a:p>
            <a:pPr marL="742950" lvl="1" indent="-285750" algn="just">
              <a:lnSpc>
                <a:spcPts val="1960"/>
              </a:lnSpc>
              <a:spcBef>
                <a:spcPts val="600"/>
              </a:spcBef>
              <a:buFont typeface="Arial"/>
              <a:buChar char="•"/>
            </a:pPr>
            <a:r>
              <a:rPr lang="fr-FR" sz="1600" i="1" dirty="0" smtClean="0">
                <a:solidFill>
                  <a:srgbClr val="195D72"/>
                </a:solidFill>
                <a:latin typeface="Gill Sans"/>
                <a:cs typeface="Gill Sans"/>
              </a:rPr>
              <a:t>La préservation et le bon état écologique de la trame bleue + Les économies et le partage de l’eau </a:t>
            </a:r>
          </a:p>
          <a:p>
            <a:pPr marL="449263" indent="-195263" algn="just">
              <a:lnSpc>
                <a:spcPts val="1960"/>
              </a:lnSpc>
              <a:spcBef>
                <a:spcPts val="1200"/>
              </a:spcBef>
              <a:buFont typeface="Courier New"/>
              <a:buChar char="o"/>
              <a:tabLst>
                <a:tab pos="449263" algn="l"/>
              </a:tabLst>
            </a:pPr>
            <a:r>
              <a:rPr lang="fr-FR" sz="1600" b="1" dirty="0" smtClean="0">
                <a:solidFill>
                  <a:srgbClr val="564B5C"/>
                </a:solidFill>
                <a:latin typeface="Gill Sans"/>
                <a:cs typeface="Gill Sans"/>
              </a:rPr>
              <a:t>Qualité de l’air :</a:t>
            </a:r>
            <a:endParaRPr lang="fr-FR" sz="1600" dirty="0">
              <a:solidFill>
                <a:srgbClr val="564B5C"/>
              </a:solidFill>
              <a:latin typeface="Gill Sans"/>
              <a:cs typeface="Gill Sans"/>
            </a:endParaRPr>
          </a:p>
          <a:p>
            <a:pPr marL="742950" lvl="1" indent="-285750" algn="just">
              <a:lnSpc>
                <a:spcPts val="1960"/>
              </a:lnSpc>
              <a:spcBef>
                <a:spcPts val="600"/>
              </a:spcBef>
              <a:buFont typeface="Arial"/>
              <a:buChar char="•"/>
            </a:pPr>
            <a:r>
              <a:rPr lang="fr-FR" sz="1600" i="1" dirty="0" smtClean="0">
                <a:solidFill>
                  <a:srgbClr val="195D72"/>
                </a:solidFill>
                <a:latin typeface="Gill Sans"/>
                <a:cs typeface="Gill Sans"/>
              </a:rPr>
              <a:t>Des enjeux de suivi dans le territoire </a:t>
            </a:r>
          </a:p>
          <a:p>
            <a:pPr marL="742950" lvl="1" indent="-285750" algn="just">
              <a:lnSpc>
                <a:spcPts val="1960"/>
              </a:lnSpc>
              <a:spcBef>
                <a:spcPts val="600"/>
              </a:spcBef>
              <a:buFont typeface="Arial"/>
              <a:buChar char="•"/>
            </a:pPr>
            <a:r>
              <a:rPr lang="fr-FR" sz="1600" i="1" dirty="0" smtClean="0">
                <a:solidFill>
                  <a:srgbClr val="195D72"/>
                </a:solidFill>
                <a:latin typeface="Gill Sans"/>
                <a:cs typeface="Gill Sans"/>
              </a:rPr>
              <a:t>De réduction des pollutions : développement des mobilités durables et fluidité des déplacements routiers (cf. politique mobilité) + armature urbaine rapprochant habitat et services </a:t>
            </a:r>
            <a:endParaRPr lang="fr-FR" sz="1600" i="1" dirty="0">
              <a:solidFill>
                <a:srgbClr val="195D72"/>
              </a:solidFill>
              <a:latin typeface="Gill Sans"/>
              <a:cs typeface="Gill Sans"/>
            </a:endParaRPr>
          </a:p>
          <a:p>
            <a:pPr marL="742950" lvl="1" indent="-285750" algn="just">
              <a:lnSpc>
                <a:spcPts val="1960"/>
              </a:lnSpc>
              <a:spcBef>
                <a:spcPts val="600"/>
              </a:spcBef>
              <a:buFont typeface="Arial"/>
              <a:buChar char="•"/>
            </a:pPr>
            <a:r>
              <a:rPr lang="fr-FR" sz="1600" i="1" dirty="0" smtClean="0">
                <a:solidFill>
                  <a:srgbClr val="195D72"/>
                </a:solidFill>
                <a:latin typeface="Gill Sans"/>
                <a:cs typeface="Gill Sans"/>
              </a:rPr>
              <a:t>De qualité des plantations en milieu urbain, de construction du bâti (renouvellement d’air…), de trame verte urbaine pour la régulation thermique </a:t>
            </a:r>
            <a:endParaRPr lang="fr-FR" sz="1600" i="1" dirty="0">
              <a:solidFill>
                <a:srgbClr val="195D72"/>
              </a:solidFill>
              <a:latin typeface="Gill Sans"/>
              <a:cs typeface="Gill Sans"/>
            </a:endParaRPr>
          </a:p>
          <a:p>
            <a:pPr marL="254000" algn="just">
              <a:lnSpc>
                <a:spcPts val="1960"/>
              </a:lnSpc>
              <a:spcBef>
                <a:spcPts val="1200"/>
              </a:spcBef>
              <a:tabLst>
                <a:tab pos="449263" algn="l"/>
              </a:tabLst>
            </a:pPr>
            <a:endParaRPr lang="fr-FR" sz="1600" dirty="0">
              <a:solidFill>
                <a:srgbClr val="564B5C"/>
              </a:solidFill>
              <a:latin typeface="Gill Sans"/>
              <a:cs typeface="Gill Sans"/>
            </a:endParaRPr>
          </a:p>
        </p:txBody>
      </p:sp>
      <p:sp>
        <p:nvSpPr>
          <p:cNvPr id="12" name="ZoneTexte 11"/>
          <p:cNvSpPr txBox="1"/>
          <p:nvPr/>
        </p:nvSpPr>
        <p:spPr>
          <a:xfrm>
            <a:off x="93132" y="1134532"/>
            <a:ext cx="1468968" cy="2383367"/>
          </a:xfrm>
          <a:prstGeom prst="rect">
            <a:avLst/>
          </a:prstGeom>
          <a:solidFill>
            <a:srgbClr val="195D72"/>
          </a:solidFill>
        </p:spPr>
        <p:txBody>
          <a:bodyPr wrap="square" rtlCol="0" anchor="ctr">
            <a:noAutofit/>
          </a:bodyPr>
          <a:lstStyle/>
          <a:p>
            <a:pPr algn="ctr">
              <a:spcBef>
                <a:spcPts val="600"/>
              </a:spcBef>
            </a:pPr>
            <a:r>
              <a:rPr lang="fr-FR" sz="2800" dirty="0" smtClean="0">
                <a:solidFill>
                  <a:schemeClr val="bg1"/>
                </a:solidFill>
                <a:latin typeface="Gill Sans"/>
                <a:cs typeface="Gill Sans"/>
              </a:rPr>
              <a:t>Qualités de l’air, de l’eau</a:t>
            </a:r>
            <a:endParaRPr lang="fr-FR" sz="2800" dirty="0">
              <a:solidFill>
                <a:schemeClr val="bg1"/>
              </a:solidFill>
              <a:latin typeface="Gill Sans"/>
              <a:cs typeface="Gill Sans"/>
            </a:endParaRPr>
          </a:p>
        </p:txBody>
      </p:sp>
      <p:sp>
        <p:nvSpPr>
          <p:cNvPr id="6" name="ZoneTexte 5"/>
          <p:cNvSpPr txBox="1"/>
          <p:nvPr/>
        </p:nvSpPr>
        <p:spPr>
          <a:xfrm>
            <a:off x="93132" y="4394200"/>
            <a:ext cx="1583268" cy="2311400"/>
          </a:xfrm>
          <a:prstGeom prst="rect">
            <a:avLst/>
          </a:prstGeom>
          <a:solidFill>
            <a:srgbClr val="195D72"/>
          </a:solidFill>
        </p:spPr>
        <p:txBody>
          <a:bodyPr wrap="square" rtlCol="0" anchor="ctr">
            <a:noAutofit/>
          </a:bodyPr>
          <a:lstStyle/>
          <a:p>
            <a:pPr algn="ctr">
              <a:spcBef>
                <a:spcPts val="600"/>
              </a:spcBef>
            </a:pPr>
            <a:r>
              <a:rPr lang="fr-FR" sz="2800" dirty="0" smtClean="0">
                <a:solidFill>
                  <a:schemeClr val="bg1"/>
                </a:solidFill>
                <a:latin typeface="Gill Sans"/>
                <a:cs typeface="Gill Sans"/>
              </a:rPr>
              <a:t>NTIC</a:t>
            </a:r>
          </a:p>
          <a:p>
            <a:pPr algn="ctr">
              <a:spcBef>
                <a:spcPts val="600"/>
              </a:spcBef>
            </a:pPr>
            <a:r>
              <a:rPr lang="fr-FR" sz="2800" dirty="0" err="1" smtClean="0">
                <a:solidFill>
                  <a:schemeClr val="bg1"/>
                </a:solidFill>
                <a:latin typeface="Gill Sans"/>
                <a:cs typeface="Gill Sans"/>
              </a:rPr>
              <a:t>Digitalisa-tion</a:t>
            </a:r>
            <a:r>
              <a:rPr lang="fr-FR" sz="2800" dirty="0" smtClean="0">
                <a:solidFill>
                  <a:schemeClr val="bg1"/>
                </a:solidFill>
                <a:latin typeface="Gill Sans"/>
                <a:cs typeface="Gill Sans"/>
              </a:rPr>
              <a:t> du territoire</a:t>
            </a:r>
            <a:endParaRPr lang="fr-FR" sz="2800" dirty="0">
              <a:solidFill>
                <a:schemeClr val="bg1"/>
              </a:solidFill>
              <a:latin typeface="Gill Sans"/>
              <a:cs typeface="Gill Sans"/>
            </a:endParaRPr>
          </a:p>
        </p:txBody>
      </p:sp>
      <p:sp>
        <p:nvSpPr>
          <p:cNvPr id="7" name="ZoneTexte 6"/>
          <p:cNvSpPr txBox="1"/>
          <p:nvPr/>
        </p:nvSpPr>
        <p:spPr>
          <a:xfrm>
            <a:off x="1409700" y="4343400"/>
            <a:ext cx="7666566" cy="2463799"/>
          </a:xfrm>
          <a:prstGeom prst="rect">
            <a:avLst/>
          </a:prstGeom>
          <a:noFill/>
          <a:ln>
            <a:noFill/>
          </a:ln>
        </p:spPr>
        <p:txBody>
          <a:bodyPr wrap="square" rtlCol="0">
            <a:noAutofit/>
          </a:bodyPr>
          <a:lstStyle/>
          <a:p>
            <a:pPr marL="449263" indent="-195263" algn="just">
              <a:lnSpc>
                <a:spcPts val="1960"/>
              </a:lnSpc>
              <a:spcBef>
                <a:spcPts val="1200"/>
              </a:spcBef>
              <a:buFont typeface="Courier New"/>
              <a:buChar char="o"/>
              <a:tabLst>
                <a:tab pos="449263" algn="l"/>
              </a:tabLst>
            </a:pPr>
            <a:r>
              <a:rPr lang="fr-FR" sz="1600" b="1" dirty="0" smtClean="0">
                <a:solidFill>
                  <a:srgbClr val="D64C28"/>
                </a:solidFill>
                <a:latin typeface="Gill Sans"/>
                <a:cs typeface="Gill Sans"/>
              </a:rPr>
              <a:t>Couverture du territoire à horizon 2020/2025 : </a:t>
            </a:r>
            <a:r>
              <a:rPr lang="fr-FR" sz="1600" dirty="0" smtClean="0">
                <a:solidFill>
                  <a:srgbClr val="D64C28"/>
                </a:solidFill>
                <a:latin typeface="Gill Sans"/>
                <a:cs typeface="Gill Sans"/>
              </a:rPr>
              <a:t>enjeu de mobilisation pour le développement de l’offre fournisseur internet et la connexion jusqu’à la maison/entreprise. </a:t>
            </a:r>
          </a:p>
          <a:p>
            <a:pPr marL="449263" indent="-195263" algn="just">
              <a:lnSpc>
                <a:spcPts val="1960"/>
              </a:lnSpc>
              <a:spcBef>
                <a:spcPts val="1200"/>
              </a:spcBef>
              <a:buFont typeface="Courier New"/>
              <a:buChar char="o"/>
              <a:tabLst>
                <a:tab pos="449263" algn="l"/>
              </a:tabLst>
            </a:pPr>
            <a:r>
              <a:rPr lang="fr-FR" sz="1600" b="1" dirty="0" smtClean="0">
                <a:solidFill>
                  <a:srgbClr val="D64C28"/>
                </a:solidFill>
                <a:latin typeface="Gill Sans"/>
                <a:cs typeface="Gill Sans"/>
              </a:rPr>
              <a:t>Enjeu de mise en place d’une stratégie de développement des services numériques de demain impliquant notamment collectivités, acteurs économiques, sociaux, de la santé, culturels… pour identifier les types de services : </a:t>
            </a:r>
            <a:r>
              <a:rPr lang="fr-FR" sz="1400" dirty="0" smtClean="0">
                <a:solidFill>
                  <a:srgbClr val="D64C28"/>
                </a:solidFill>
                <a:latin typeface="Gill Sans"/>
                <a:cs typeface="Gill Sans"/>
              </a:rPr>
              <a:t>services touristiques et culturels (réalité augmentée, objets/espaces connectés), services santé &amp; vieillissement, vie collective (démocratie participative, services dématérialisés de collectivités…), open-data, </a:t>
            </a:r>
            <a:r>
              <a:rPr lang="fr-FR" sz="1400" dirty="0" err="1" smtClean="0">
                <a:solidFill>
                  <a:srgbClr val="D64C28"/>
                </a:solidFill>
                <a:latin typeface="Gill Sans"/>
                <a:cs typeface="Gill Sans"/>
              </a:rPr>
              <a:t>coworking</a:t>
            </a:r>
            <a:r>
              <a:rPr lang="fr-FR" sz="1400" dirty="0" smtClean="0">
                <a:solidFill>
                  <a:srgbClr val="D64C28"/>
                </a:solidFill>
                <a:latin typeface="Gill Sans"/>
                <a:cs typeface="Gill Sans"/>
              </a:rPr>
              <a:t>, mobilités…</a:t>
            </a:r>
          </a:p>
          <a:p>
            <a:pPr marL="449263" indent="-195263" algn="just">
              <a:lnSpc>
                <a:spcPts val="1960"/>
              </a:lnSpc>
              <a:spcBef>
                <a:spcPts val="1200"/>
              </a:spcBef>
              <a:buFont typeface="Courier New"/>
              <a:buChar char="o"/>
              <a:tabLst>
                <a:tab pos="449263" algn="l"/>
              </a:tabLst>
            </a:pPr>
            <a:endParaRPr lang="fr-FR" sz="1600" b="1" dirty="0" smtClean="0">
              <a:solidFill>
                <a:srgbClr val="564B5C"/>
              </a:solidFill>
              <a:latin typeface="Gill Sans"/>
              <a:cs typeface="Gill Sans"/>
            </a:endParaRPr>
          </a:p>
        </p:txBody>
      </p:sp>
      <p:sp>
        <p:nvSpPr>
          <p:cNvPr id="10"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64</a:t>
            </a:fld>
            <a:endParaRPr lang="fr-FR" sz="1000" b="1" dirty="0">
              <a:solidFill>
                <a:schemeClr val="bg1"/>
              </a:solidFill>
            </a:endParaRPr>
          </a:p>
        </p:txBody>
      </p:sp>
    </p:spTree>
    <p:extLst>
      <p:ext uri="{BB962C8B-B14F-4D97-AF65-F5344CB8AC3E}">
        <p14:creationId xmlns:p14="http://schemas.microsoft.com/office/powerpoint/2010/main" val="30433131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7" name="Image 6"/>
          <p:cNvPicPr>
            <a:picLocks noChangeAspect="1"/>
          </p:cNvPicPr>
          <p:nvPr/>
        </p:nvPicPr>
        <p:blipFill>
          <a:blip r:embed="rId2"/>
          <a:stretch>
            <a:fillRect/>
          </a:stretch>
        </p:blipFill>
        <p:spPr>
          <a:xfrm>
            <a:off x="4241234" y="2848060"/>
            <a:ext cx="6713043" cy="6693024"/>
          </a:xfrm>
          <a:prstGeom prst="rect">
            <a:avLst/>
          </a:prstGeom>
        </p:spPr>
      </p:pic>
      <p:sp>
        <p:nvSpPr>
          <p:cNvPr id="9" name="Titre 1"/>
          <p:cNvSpPr txBox="1">
            <a:spLocks/>
          </p:cNvSpPr>
          <p:nvPr/>
        </p:nvSpPr>
        <p:spPr>
          <a:xfrm>
            <a:off x="432000" y="308201"/>
            <a:ext cx="8280000" cy="3894385"/>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896938" indent="-896938">
              <a:lnSpc>
                <a:spcPts val="3080"/>
              </a:lnSpc>
              <a:spcBef>
                <a:spcPts val="1800"/>
              </a:spcBef>
              <a:tabLst>
                <a:tab pos="896938" algn="l"/>
              </a:tabLst>
            </a:pPr>
            <a:r>
              <a:rPr lang="fr-FR" sz="2800" b="1" dirty="0" smtClean="0">
                <a:latin typeface="Arial Narrow"/>
                <a:cs typeface="Arial Narrow"/>
              </a:rPr>
              <a:t>2.2.5</a:t>
            </a:r>
            <a:r>
              <a:rPr lang="fr-FR" sz="2800" b="1" dirty="0">
                <a:latin typeface="Arial Narrow"/>
                <a:cs typeface="Arial Narrow"/>
              </a:rPr>
              <a:t>	Développer la culture du risque et une gestion durable des ressources </a:t>
            </a:r>
            <a:r>
              <a:rPr lang="fr-FR" sz="2800" b="1" dirty="0">
                <a:solidFill>
                  <a:srgbClr val="95F5ED"/>
                </a:solidFill>
                <a:latin typeface="Arial Narrow"/>
                <a:cs typeface="Arial Narrow"/>
              </a:rPr>
              <a:t>pour un territoire </a:t>
            </a:r>
            <a:r>
              <a:rPr lang="fr-FR" sz="2800" b="1" dirty="0" smtClean="0">
                <a:solidFill>
                  <a:srgbClr val="95F5ED"/>
                </a:solidFill>
                <a:latin typeface="Arial Narrow"/>
                <a:cs typeface="Arial Narrow"/>
              </a:rPr>
              <a:t>apaisé</a:t>
            </a:r>
          </a:p>
          <a:p>
            <a:pPr marL="896938" indent="-896938">
              <a:lnSpc>
                <a:spcPts val="3080"/>
              </a:lnSpc>
              <a:spcBef>
                <a:spcPts val="1800"/>
              </a:spcBef>
              <a:tabLst>
                <a:tab pos="896938" algn="l"/>
              </a:tabLst>
            </a:pPr>
            <a:endParaRPr lang="fr-FR" sz="2800" b="1" dirty="0">
              <a:solidFill>
                <a:srgbClr val="95F5ED"/>
              </a:solidFill>
              <a:latin typeface="Arial Narrow"/>
              <a:cs typeface="Arial Narrow"/>
            </a:endParaRPr>
          </a:p>
          <a:p>
            <a:pPr marL="742950" lvl="1" indent="-285750">
              <a:lnSpc>
                <a:spcPts val="2480"/>
              </a:lnSpc>
              <a:spcBef>
                <a:spcPts val="600"/>
              </a:spcBef>
              <a:buFont typeface="Arial"/>
              <a:buChar char="•"/>
            </a:pPr>
            <a:r>
              <a:rPr lang="fr-FR" sz="2000" b="1" i="1" dirty="0" smtClean="0">
                <a:solidFill>
                  <a:prstClr val="white"/>
                </a:solidFill>
                <a:latin typeface="Arial Narrow"/>
                <a:cs typeface="Arial Narrow"/>
              </a:rPr>
              <a:t>Les objectifs des politiques publiques ci-après contribuent aussi aux réponses à l’adaptation au changement climatique et à la préservation pérenne de la ressource en eau</a:t>
            </a:r>
            <a:endParaRPr lang="fr-FR" sz="2000" i="1" dirty="0">
              <a:solidFill>
                <a:prstClr val="white"/>
              </a:solidFill>
              <a:latin typeface="Arial Narrow"/>
              <a:cs typeface="Arial Narrow"/>
            </a:endParaRPr>
          </a:p>
          <a:p>
            <a:pPr marL="896938" indent="-896938">
              <a:lnSpc>
                <a:spcPts val="3080"/>
              </a:lnSpc>
              <a:spcBef>
                <a:spcPts val="1800"/>
              </a:spcBef>
              <a:tabLst>
                <a:tab pos="896938" algn="l"/>
              </a:tabLst>
            </a:pPr>
            <a:r>
              <a:rPr lang="fr-FR" sz="2800" b="1" dirty="0" smtClean="0">
                <a:solidFill>
                  <a:srgbClr val="95F5ED"/>
                </a:solidFill>
                <a:latin typeface="Arial Narrow"/>
                <a:cs typeface="Arial Narrow"/>
              </a:rPr>
              <a:t>  </a:t>
            </a:r>
            <a:r>
              <a:rPr lang="fr-FR" sz="2800" b="1" dirty="0">
                <a:latin typeface="Arial Narrow"/>
                <a:cs typeface="Arial Narrow"/>
              </a:rPr>
              <a:t>	</a:t>
            </a:r>
          </a:p>
          <a:p>
            <a:pPr marL="896938" indent="-896938">
              <a:lnSpc>
                <a:spcPts val="3080"/>
              </a:lnSpc>
              <a:spcBef>
                <a:spcPts val="1800"/>
              </a:spcBef>
              <a:tabLst>
                <a:tab pos="896938" algn="l"/>
              </a:tabLst>
            </a:pPr>
            <a:r>
              <a:rPr lang="fr-FR" sz="2800" b="1" dirty="0" smtClean="0">
                <a:solidFill>
                  <a:srgbClr val="95F5ED"/>
                </a:solidFill>
                <a:latin typeface="Arial Narrow"/>
                <a:cs typeface="Arial Narrow"/>
              </a:rPr>
              <a:t> </a:t>
            </a:r>
            <a:r>
              <a:rPr lang="fr-FR" sz="2800" b="1" dirty="0">
                <a:solidFill>
                  <a:srgbClr val="95F5ED"/>
                </a:solidFill>
                <a:latin typeface="Arial Narrow"/>
                <a:cs typeface="Arial Narrow"/>
              </a:rPr>
              <a:t>	</a:t>
            </a:r>
          </a:p>
          <a:p>
            <a:pPr marL="896938" indent="-896938">
              <a:lnSpc>
                <a:spcPts val="3080"/>
              </a:lnSpc>
              <a:spcBef>
                <a:spcPts val="1800"/>
              </a:spcBef>
              <a:tabLst>
                <a:tab pos="896938" algn="l"/>
              </a:tabLst>
            </a:pPr>
            <a:endParaRPr lang="fr-FR" sz="2800" b="1" dirty="0">
              <a:latin typeface="Arial Narrow"/>
              <a:cs typeface="Arial Narrow"/>
            </a:endParaRPr>
          </a:p>
          <a:p>
            <a:pPr marL="896938" indent="-896938">
              <a:lnSpc>
                <a:spcPts val="3080"/>
              </a:lnSpc>
              <a:spcBef>
                <a:spcPts val="1800"/>
              </a:spcBef>
              <a:tabLst>
                <a:tab pos="896938" algn="l"/>
              </a:tabLst>
            </a:pPr>
            <a:endParaRPr lang="fr-FR" sz="2800" b="1" dirty="0" smtClean="0">
              <a:solidFill>
                <a:srgbClr val="95F5ED"/>
              </a:solidFill>
              <a:latin typeface="Arial Narrow"/>
              <a:cs typeface="Arial Narrow"/>
            </a:endParaRPr>
          </a:p>
        </p:txBody>
      </p:sp>
      <p:sp>
        <p:nvSpPr>
          <p:cNvPr id="8"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65</a:t>
            </a:fld>
            <a:endParaRPr lang="fr-FR" sz="1000" b="1" dirty="0">
              <a:solidFill>
                <a:schemeClr val="bg1"/>
              </a:solidFill>
            </a:endParaRPr>
          </a:p>
        </p:txBody>
      </p:sp>
    </p:spTree>
    <p:extLst>
      <p:ext uri="{BB962C8B-B14F-4D97-AF65-F5344CB8AC3E}">
        <p14:creationId xmlns:p14="http://schemas.microsoft.com/office/powerpoint/2010/main" val="189727548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re 5"/>
          <p:cNvSpPr txBox="1">
            <a:spLocks/>
          </p:cNvSpPr>
          <p:nvPr/>
        </p:nvSpPr>
        <p:spPr>
          <a:xfrm>
            <a:off x="465666" y="0"/>
            <a:ext cx="7967133" cy="1018924"/>
          </a:xfrm>
          <a:prstGeom prst="rect">
            <a:avLst/>
          </a:prstGeom>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r>
              <a:rPr lang="fr-FR" dirty="0" smtClean="0"/>
              <a:t>Développer </a:t>
            </a:r>
            <a:r>
              <a:rPr lang="fr-FR" dirty="0"/>
              <a:t>la culture du risque et une gestion durable des ressources pour un territoire apaisé  	</a:t>
            </a:r>
          </a:p>
        </p:txBody>
      </p:sp>
      <p:sp>
        <p:nvSpPr>
          <p:cNvPr id="7" name="ZoneTexte 6"/>
          <p:cNvSpPr txBox="1"/>
          <p:nvPr/>
        </p:nvSpPr>
        <p:spPr>
          <a:xfrm>
            <a:off x="93131" y="1126064"/>
            <a:ext cx="1583269" cy="4140203"/>
          </a:xfrm>
          <a:prstGeom prst="rect">
            <a:avLst/>
          </a:prstGeom>
          <a:solidFill>
            <a:srgbClr val="195D72"/>
          </a:solidFill>
        </p:spPr>
        <p:txBody>
          <a:bodyPr wrap="square" rtlCol="0" anchor="ctr">
            <a:noAutofit/>
          </a:bodyPr>
          <a:lstStyle/>
          <a:p>
            <a:pPr algn="ctr">
              <a:spcBef>
                <a:spcPts val="600"/>
              </a:spcBef>
            </a:pPr>
            <a:r>
              <a:rPr lang="fr-FR" sz="2600" dirty="0" smtClean="0">
                <a:solidFill>
                  <a:schemeClr val="bg1"/>
                </a:solidFill>
                <a:latin typeface="Gill Sans"/>
                <a:cs typeface="Gill Sans"/>
              </a:rPr>
              <a:t>Protéger la ressource en </a:t>
            </a:r>
            <a:r>
              <a:rPr lang="fr-FR" sz="2600" dirty="0" smtClean="0">
                <a:solidFill>
                  <a:schemeClr val="bg1"/>
                </a:solidFill>
                <a:latin typeface="Gill Sans"/>
                <a:cs typeface="Gill Sans"/>
              </a:rPr>
              <a:t>eau </a:t>
            </a:r>
            <a:endParaRPr lang="fr-FR" sz="1600" dirty="0">
              <a:solidFill>
                <a:schemeClr val="bg1"/>
              </a:solidFill>
              <a:latin typeface="Gill Sans"/>
              <a:cs typeface="Gill Sans"/>
            </a:endParaRPr>
          </a:p>
        </p:txBody>
      </p:sp>
      <p:sp>
        <p:nvSpPr>
          <p:cNvPr id="9" name="ZoneTexte 8"/>
          <p:cNvSpPr txBox="1"/>
          <p:nvPr/>
        </p:nvSpPr>
        <p:spPr>
          <a:xfrm>
            <a:off x="1676400" y="1018924"/>
            <a:ext cx="7399865" cy="4348943"/>
          </a:xfrm>
          <a:prstGeom prst="rect">
            <a:avLst/>
          </a:prstGeom>
          <a:noFill/>
          <a:ln>
            <a:noFill/>
          </a:ln>
        </p:spPr>
        <p:txBody>
          <a:bodyPr wrap="square" rtlCol="0">
            <a:noAutofit/>
          </a:bodyPr>
          <a:lstStyle/>
          <a:p>
            <a:pPr marL="285750" lvl="1" indent="-285750">
              <a:spcBef>
                <a:spcPts val="1200"/>
              </a:spcBef>
              <a:buFont typeface="Lucida Grande"/>
              <a:buChar char="-"/>
            </a:pPr>
            <a:r>
              <a:rPr lang="fr-FR" sz="1600" b="1" dirty="0" smtClean="0">
                <a:solidFill>
                  <a:srgbClr val="564B5C"/>
                </a:solidFill>
                <a:latin typeface="Gill Sans"/>
                <a:cs typeface="Gill Sans"/>
              </a:rPr>
              <a:t>Poursuivre </a:t>
            </a:r>
            <a:r>
              <a:rPr lang="fr-FR" sz="1600" b="1" dirty="0">
                <a:solidFill>
                  <a:srgbClr val="564B5C"/>
                </a:solidFill>
                <a:latin typeface="Gill Sans"/>
                <a:cs typeface="Gill Sans"/>
              </a:rPr>
              <a:t>la lutte contre les ruissellements </a:t>
            </a:r>
            <a:r>
              <a:rPr lang="fr-FR" sz="1600" dirty="0">
                <a:solidFill>
                  <a:srgbClr val="564B5C"/>
                </a:solidFill>
                <a:latin typeface="Gill Sans"/>
                <a:cs typeface="Gill Sans"/>
              </a:rPr>
              <a:t>en privilégiant la maîtrise des flux hydrauliques par des solutions douces en amont et en mettant en place des schémas d’eaux pluviales ;</a:t>
            </a:r>
          </a:p>
          <a:p>
            <a:pPr marL="285750" lvl="1" indent="-285750">
              <a:spcBef>
                <a:spcPts val="1200"/>
              </a:spcBef>
              <a:buFont typeface="Lucida Grande"/>
              <a:buChar char="-"/>
            </a:pPr>
            <a:r>
              <a:rPr lang="fr-FR" sz="1600" b="1" dirty="0" smtClean="0">
                <a:solidFill>
                  <a:srgbClr val="564B5C"/>
                </a:solidFill>
                <a:latin typeface="Gill Sans"/>
                <a:cs typeface="Gill Sans"/>
              </a:rPr>
              <a:t>Poursuivre </a:t>
            </a:r>
            <a:r>
              <a:rPr lang="fr-FR" sz="1600" b="1" dirty="0">
                <a:solidFill>
                  <a:srgbClr val="564B5C"/>
                </a:solidFill>
                <a:latin typeface="Gill Sans"/>
                <a:cs typeface="Gill Sans"/>
              </a:rPr>
              <a:t>l’amélioration de l’assainissement </a:t>
            </a:r>
            <a:r>
              <a:rPr lang="fr-FR" sz="1600" dirty="0">
                <a:solidFill>
                  <a:srgbClr val="564B5C"/>
                </a:solidFill>
                <a:latin typeface="Gill Sans"/>
                <a:cs typeface="Gill Sans"/>
              </a:rPr>
              <a:t>afin d’assurer des capacités d’accueil correspondant aux objectifs de développement du projet. </a:t>
            </a:r>
          </a:p>
          <a:p>
            <a:pPr marL="285750" lvl="1" indent="-285750">
              <a:spcBef>
                <a:spcPts val="1200"/>
              </a:spcBef>
              <a:buFont typeface="Lucida Grande"/>
              <a:buChar char="-"/>
            </a:pPr>
            <a:r>
              <a:rPr lang="fr-FR" sz="1600" b="1" dirty="0" smtClean="0">
                <a:solidFill>
                  <a:srgbClr val="564B5C"/>
                </a:solidFill>
                <a:latin typeface="Gill Sans"/>
                <a:cs typeface="Gill Sans"/>
              </a:rPr>
              <a:t>Economiser </a:t>
            </a:r>
            <a:r>
              <a:rPr lang="fr-FR" sz="1600" b="1" dirty="0">
                <a:solidFill>
                  <a:srgbClr val="564B5C"/>
                </a:solidFill>
                <a:latin typeface="Gill Sans"/>
                <a:cs typeface="Gill Sans"/>
              </a:rPr>
              <a:t>l’eau potable et favoriser son utilisation pour des usages nobles </a:t>
            </a:r>
            <a:r>
              <a:rPr lang="fr-FR" sz="1600" dirty="0">
                <a:solidFill>
                  <a:srgbClr val="564B5C"/>
                </a:solidFill>
                <a:latin typeface="Gill Sans"/>
                <a:cs typeface="Gill Sans"/>
              </a:rPr>
              <a:t>(réutilisation des eaux de pluies, accompagnement des entreprises dans leur mutation technologique, …)</a:t>
            </a:r>
            <a:r>
              <a:rPr lang="fr-FR" sz="1600" b="1" dirty="0">
                <a:solidFill>
                  <a:srgbClr val="564B5C"/>
                </a:solidFill>
                <a:latin typeface="Gill Sans"/>
                <a:cs typeface="Gill Sans"/>
              </a:rPr>
              <a:t>.  </a:t>
            </a:r>
          </a:p>
          <a:p>
            <a:pPr marL="285750" lvl="1" indent="-285750">
              <a:spcBef>
                <a:spcPts val="1200"/>
              </a:spcBef>
              <a:buFont typeface="Lucida Grande"/>
              <a:buChar char="-"/>
            </a:pPr>
            <a:r>
              <a:rPr lang="fr-FR" sz="1600" b="1" dirty="0" smtClean="0">
                <a:solidFill>
                  <a:srgbClr val="564B5C"/>
                </a:solidFill>
                <a:latin typeface="Gill Sans"/>
                <a:cs typeface="Gill Sans"/>
              </a:rPr>
              <a:t>Renforcer </a:t>
            </a:r>
            <a:r>
              <a:rPr lang="fr-FR" sz="1600" b="1" dirty="0">
                <a:solidFill>
                  <a:srgbClr val="564B5C"/>
                </a:solidFill>
                <a:latin typeface="Gill Sans"/>
                <a:cs typeface="Gill Sans"/>
              </a:rPr>
              <a:t>la sécurisation de l’alimentation en eau </a:t>
            </a:r>
            <a:r>
              <a:rPr lang="fr-FR" sz="1600" b="1" dirty="0" smtClean="0">
                <a:solidFill>
                  <a:srgbClr val="564B5C"/>
                </a:solidFill>
                <a:latin typeface="Gill Sans"/>
                <a:cs typeface="Gill Sans"/>
              </a:rPr>
              <a:t>potable et poursuivre la politique de gestion rationnelle de l’</a:t>
            </a:r>
            <a:r>
              <a:rPr lang="fr-FR" sz="1600" b="1" dirty="0" err="1" smtClean="0">
                <a:solidFill>
                  <a:srgbClr val="564B5C"/>
                </a:solidFill>
                <a:latin typeface="Gill Sans"/>
                <a:cs typeface="Gill Sans"/>
              </a:rPr>
              <a:t>exloitation</a:t>
            </a:r>
            <a:r>
              <a:rPr lang="fr-FR" sz="1600" b="1" dirty="0" smtClean="0">
                <a:solidFill>
                  <a:srgbClr val="564B5C"/>
                </a:solidFill>
                <a:latin typeface="Gill Sans"/>
                <a:cs typeface="Gill Sans"/>
              </a:rPr>
              <a:t> de la ressource </a:t>
            </a:r>
            <a:r>
              <a:rPr lang="fr-FR" sz="1600" b="1" dirty="0">
                <a:solidFill>
                  <a:srgbClr val="564B5C"/>
                </a:solidFill>
                <a:latin typeface="Gill Sans"/>
                <a:cs typeface="Gill Sans"/>
              </a:rPr>
              <a:t>: </a:t>
            </a:r>
            <a:r>
              <a:rPr lang="fr-FR" sz="1600" dirty="0">
                <a:solidFill>
                  <a:srgbClr val="564B5C"/>
                </a:solidFill>
                <a:latin typeface="Gill Sans"/>
                <a:cs typeface="Gill Sans"/>
              </a:rPr>
              <a:t>en développant les interconnexions </a:t>
            </a:r>
            <a:r>
              <a:rPr lang="fr-FR" sz="1600" dirty="0" smtClean="0">
                <a:solidFill>
                  <a:srgbClr val="564B5C"/>
                </a:solidFill>
                <a:latin typeface="Gill Sans"/>
                <a:cs typeface="Gill Sans"/>
              </a:rPr>
              <a:t>mais aussi en facilitant la protection des nouveaux </a:t>
            </a:r>
            <a:r>
              <a:rPr lang="fr-FR" sz="1600" dirty="0" smtClean="0">
                <a:solidFill>
                  <a:srgbClr val="564B5C"/>
                </a:solidFill>
                <a:latin typeface="Gill Sans"/>
                <a:cs typeface="Gill Sans"/>
              </a:rPr>
              <a:t>captages et la gestion des aires d’alimentation </a:t>
            </a:r>
            <a:r>
              <a:rPr lang="fr-FR" sz="1600" dirty="0" smtClean="0">
                <a:solidFill>
                  <a:srgbClr val="564B5C"/>
                </a:solidFill>
                <a:latin typeface="Gill Sans"/>
                <a:cs typeface="Gill Sans"/>
              </a:rPr>
              <a:t>dans le cadre </a:t>
            </a:r>
            <a:r>
              <a:rPr lang="fr-FR" sz="1600" dirty="0" smtClean="0">
                <a:solidFill>
                  <a:srgbClr val="564B5C"/>
                </a:solidFill>
                <a:latin typeface="Gill Sans"/>
                <a:cs typeface="Gill Sans"/>
              </a:rPr>
              <a:t>notamment du </a:t>
            </a:r>
            <a:r>
              <a:rPr lang="fr-FR" sz="1600" dirty="0" smtClean="0">
                <a:solidFill>
                  <a:srgbClr val="564B5C"/>
                </a:solidFill>
                <a:latin typeface="Gill Sans"/>
                <a:cs typeface="Gill Sans"/>
              </a:rPr>
              <a:t>développement de la ressource.</a:t>
            </a:r>
          </a:p>
          <a:p>
            <a:pPr marL="285750" lvl="1" indent="-285750" algn="just">
              <a:spcBef>
                <a:spcPts val="1200"/>
              </a:spcBef>
              <a:buFont typeface="Lucida Grande"/>
              <a:buChar char="-"/>
            </a:pPr>
            <a:r>
              <a:rPr lang="fr-FR" sz="1600" b="1" dirty="0">
                <a:solidFill>
                  <a:srgbClr val="564B5C"/>
                </a:solidFill>
                <a:latin typeface="Gill Sans"/>
                <a:cs typeface="Gill Sans"/>
              </a:rPr>
              <a:t>Assurer une gestion des eaux pluviales de qualité </a:t>
            </a:r>
            <a:r>
              <a:rPr lang="fr-FR" sz="1600" dirty="0">
                <a:solidFill>
                  <a:srgbClr val="564B5C"/>
                </a:solidFill>
                <a:latin typeface="Gill Sans"/>
                <a:cs typeface="Gill Sans"/>
              </a:rPr>
              <a:t>en privilégiant lorsque cela est possible les dispositifs d’hydraulique </a:t>
            </a:r>
            <a:r>
              <a:rPr lang="fr-FR" sz="1600" dirty="0" smtClean="0">
                <a:solidFill>
                  <a:srgbClr val="564B5C"/>
                </a:solidFill>
                <a:latin typeface="Gill Sans"/>
                <a:cs typeface="Gill Sans"/>
              </a:rPr>
              <a:t>douce. </a:t>
            </a:r>
            <a:endParaRPr lang="fr-FR" sz="1600" dirty="0">
              <a:solidFill>
                <a:srgbClr val="564B5C"/>
              </a:solidFill>
              <a:latin typeface="Gill Sans"/>
              <a:cs typeface="Gill Sans"/>
            </a:endParaRPr>
          </a:p>
          <a:p>
            <a:pPr marL="285750" lvl="1" indent="-285750">
              <a:spcBef>
                <a:spcPts val="1200"/>
              </a:spcBef>
              <a:buFont typeface="Lucida Grande"/>
              <a:buChar char="-"/>
            </a:pPr>
            <a:endParaRPr lang="fr-FR" sz="1600" dirty="0">
              <a:solidFill>
                <a:srgbClr val="564B5C"/>
              </a:solidFill>
              <a:latin typeface="Gill Sans"/>
              <a:cs typeface="Gill Sans"/>
            </a:endParaRPr>
          </a:p>
          <a:p>
            <a:pPr marL="285750" indent="-285750">
              <a:spcBef>
                <a:spcPts val="1200"/>
              </a:spcBef>
              <a:buFont typeface="Lucida Grande"/>
              <a:buChar char="-"/>
            </a:pPr>
            <a:endParaRPr lang="fr-FR" sz="1600" dirty="0">
              <a:solidFill>
                <a:srgbClr val="564B5C"/>
              </a:solidFill>
              <a:latin typeface="Gill Sans"/>
              <a:cs typeface="Gill Sans"/>
            </a:endParaRPr>
          </a:p>
          <a:p>
            <a:pPr marL="1657350" lvl="3" indent="-285750">
              <a:spcBef>
                <a:spcPts val="1200"/>
              </a:spcBef>
              <a:buFont typeface="Lucida Grande"/>
              <a:buChar char="-"/>
            </a:pPr>
            <a:endParaRPr lang="fr-FR" sz="1600" dirty="0">
              <a:solidFill>
                <a:srgbClr val="564B5C"/>
              </a:solidFill>
              <a:latin typeface="Gill Sans"/>
              <a:cs typeface="Gill Sans"/>
            </a:endParaRPr>
          </a:p>
          <a:p>
            <a:pPr marL="742950" lvl="1" indent="-285750">
              <a:spcBef>
                <a:spcPts val="1200"/>
              </a:spcBef>
              <a:buFont typeface="Lucida Grande"/>
              <a:buChar char="-"/>
            </a:pPr>
            <a:endParaRPr lang="fr-FR" sz="1600" dirty="0" smtClean="0">
              <a:solidFill>
                <a:srgbClr val="564B5C"/>
              </a:solidFill>
              <a:latin typeface="Gill Sans"/>
              <a:cs typeface="Gill Sans"/>
            </a:endParaRPr>
          </a:p>
          <a:p>
            <a:pPr marL="742950" lvl="1" indent="-285750">
              <a:spcBef>
                <a:spcPts val="1200"/>
              </a:spcBef>
              <a:buFont typeface="Lucida Grande"/>
              <a:buChar char="-"/>
            </a:pPr>
            <a:endParaRPr lang="fr-FR" sz="1600" dirty="0" smtClean="0">
              <a:solidFill>
                <a:srgbClr val="564B5C"/>
              </a:solidFill>
              <a:latin typeface="Gill Sans"/>
              <a:cs typeface="Gill Sans"/>
            </a:endParaRPr>
          </a:p>
        </p:txBody>
      </p:sp>
      <p:sp>
        <p:nvSpPr>
          <p:cNvPr id="11"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66</a:t>
            </a:fld>
            <a:endParaRPr lang="fr-FR" sz="1000" b="1" dirty="0">
              <a:solidFill>
                <a:schemeClr val="bg1"/>
              </a:solidFill>
            </a:endParaRPr>
          </a:p>
        </p:txBody>
      </p:sp>
      <p:sp>
        <p:nvSpPr>
          <p:cNvPr id="6" name="ZoneTexte 5"/>
          <p:cNvSpPr txBox="1"/>
          <p:nvPr/>
        </p:nvSpPr>
        <p:spPr>
          <a:xfrm>
            <a:off x="93131" y="5393266"/>
            <a:ext cx="1583269" cy="1388534"/>
          </a:xfrm>
          <a:prstGeom prst="rect">
            <a:avLst/>
          </a:prstGeom>
          <a:solidFill>
            <a:srgbClr val="195D72"/>
          </a:solidFill>
        </p:spPr>
        <p:txBody>
          <a:bodyPr wrap="square" rtlCol="0" anchor="ctr">
            <a:noAutofit/>
          </a:bodyPr>
          <a:lstStyle/>
          <a:p>
            <a:pPr algn="ctr">
              <a:spcBef>
                <a:spcPts val="600"/>
              </a:spcBef>
            </a:pPr>
            <a:r>
              <a:rPr lang="fr-FR" sz="2800" dirty="0" smtClean="0">
                <a:solidFill>
                  <a:schemeClr val="bg1"/>
                </a:solidFill>
                <a:latin typeface="Gill Sans"/>
                <a:cs typeface="Gill Sans"/>
              </a:rPr>
              <a:t>Gérer les risques</a:t>
            </a:r>
            <a:endParaRPr lang="fr-FR" sz="2800" dirty="0">
              <a:solidFill>
                <a:schemeClr val="bg1"/>
              </a:solidFill>
              <a:latin typeface="Gill Sans"/>
              <a:cs typeface="Gill Sans"/>
            </a:endParaRPr>
          </a:p>
        </p:txBody>
      </p:sp>
      <p:sp>
        <p:nvSpPr>
          <p:cNvPr id="8" name="ZoneTexte 7"/>
          <p:cNvSpPr txBox="1"/>
          <p:nvPr/>
        </p:nvSpPr>
        <p:spPr>
          <a:xfrm>
            <a:off x="1676400" y="5393267"/>
            <a:ext cx="7399865" cy="651933"/>
          </a:xfrm>
          <a:prstGeom prst="rect">
            <a:avLst/>
          </a:prstGeom>
          <a:noFill/>
          <a:ln>
            <a:noFill/>
          </a:ln>
        </p:spPr>
        <p:txBody>
          <a:bodyPr wrap="square" rtlCol="0">
            <a:noAutofit/>
          </a:bodyPr>
          <a:lstStyle/>
          <a:p>
            <a:pPr marL="285750" lvl="1" indent="-285750">
              <a:spcBef>
                <a:spcPts val="1200"/>
              </a:spcBef>
              <a:buFont typeface="Lucida Grande"/>
              <a:buChar char="-"/>
            </a:pPr>
            <a:r>
              <a:rPr lang="fr-FR" sz="1600" b="1" dirty="0" smtClean="0">
                <a:solidFill>
                  <a:srgbClr val="564B5C"/>
                </a:solidFill>
                <a:latin typeface="Gill Sans"/>
                <a:cs typeface="Gill Sans"/>
              </a:rPr>
              <a:t>Assurer </a:t>
            </a:r>
            <a:r>
              <a:rPr lang="fr-FR" sz="1600" b="1" dirty="0">
                <a:solidFill>
                  <a:srgbClr val="564B5C"/>
                </a:solidFill>
                <a:latin typeface="Gill Sans"/>
                <a:cs typeface="Gill Sans"/>
              </a:rPr>
              <a:t>une </a:t>
            </a:r>
            <a:r>
              <a:rPr lang="fr-FR" sz="1600" b="1" dirty="0" smtClean="0">
                <a:solidFill>
                  <a:srgbClr val="564B5C"/>
                </a:solidFill>
                <a:latin typeface="Gill Sans"/>
                <a:cs typeface="Gill Sans"/>
              </a:rPr>
              <a:t>prévention </a:t>
            </a:r>
            <a:r>
              <a:rPr lang="fr-FR" sz="1600" b="1" dirty="0" smtClean="0">
                <a:solidFill>
                  <a:srgbClr val="564B5C"/>
                </a:solidFill>
                <a:latin typeface="Gill Sans"/>
                <a:cs typeface="Gill Sans"/>
              </a:rPr>
              <a:t>adéquate des </a:t>
            </a:r>
            <a:r>
              <a:rPr lang="fr-FR" sz="1600" b="1" dirty="0">
                <a:solidFill>
                  <a:srgbClr val="564B5C"/>
                </a:solidFill>
                <a:latin typeface="Gill Sans"/>
                <a:cs typeface="Gill Sans"/>
              </a:rPr>
              <a:t>risques </a:t>
            </a:r>
            <a:r>
              <a:rPr lang="fr-FR" sz="1600" dirty="0">
                <a:solidFill>
                  <a:srgbClr val="564B5C"/>
                </a:solidFill>
                <a:latin typeface="Gill Sans"/>
                <a:cs typeface="Gill Sans"/>
              </a:rPr>
              <a:t>d’inondation, de mouvements de terrain et technologiques </a:t>
            </a:r>
            <a:r>
              <a:rPr lang="fr-FR" sz="1600" dirty="0">
                <a:solidFill>
                  <a:srgbClr val="564B5C"/>
                </a:solidFill>
                <a:latin typeface="Gill Sans"/>
                <a:cs typeface="Gill Sans"/>
              </a:rPr>
              <a:t>tout en intégrant les enjeux de réduction des </a:t>
            </a:r>
            <a:r>
              <a:rPr lang="fr-FR" sz="1600" dirty="0">
                <a:solidFill>
                  <a:srgbClr val="564B5C"/>
                </a:solidFill>
                <a:latin typeface="Gill Sans"/>
                <a:cs typeface="Gill Sans"/>
              </a:rPr>
              <a:t>vulnérabilités </a:t>
            </a:r>
            <a:r>
              <a:rPr lang="fr-FR" sz="1600" dirty="0">
                <a:solidFill>
                  <a:srgbClr val="564B5C"/>
                </a:solidFill>
                <a:latin typeface="Gill Sans"/>
                <a:cs typeface="Gill Sans"/>
              </a:rPr>
              <a:t>des personnes et activités </a:t>
            </a:r>
            <a:r>
              <a:rPr lang="fr-FR" sz="1600" dirty="0" smtClean="0">
                <a:solidFill>
                  <a:srgbClr val="564B5C"/>
                </a:solidFill>
                <a:latin typeface="Gill Sans"/>
                <a:cs typeface="Gill Sans"/>
              </a:rPr>
              <a:t>ainsi que d’adaptation au risque</a:t>
            </a:r>
            <a:r>
              <a:rPr lang="fr-FR" sz="1600" dirty="0"/>
              <a:t>. </a:t>
            </a:r>
            <a:endParaRPr lang="fr-FR" sz="1600" dirty="0" smtClean="0"/>
          </a:p>
          <a:p>
            <a:pPr marL="285750" lvl="1" indent="-285750">
              <a:spcBef>
                <a:spcPts val="1200"/>
              </a:spcBef>
              <a:buFont typeface="Lucida Grande"/>
              <a:buChar char="-"/>
            </a:pPr>
            <a:r>
              <a:rPr lang="fr-FR" sz="1600" b="1" dirty="0" smtClean="0">
                <a:solidFill>
                  <a:srgbClr val="564B5C"/>
                </a:solidFill>
                <a:latin typeface="Gill Sans"/>
                <a:cs typeface="Gill Sans"/>
              </a:rPr>
              <a:t>Etre </a:t>
            </a:r>
            <a:r>
              <a:rPr lang="fr-FR" sz="1600" b="1" dirty="0">
                <a:solidFill>
                  <a:srgbClr val="564B5C"/>
                </a:solidFill>
                <a:latin typeface="Gill Sans"/>
                <a:cs typeface="Gill Sans"/>
              </a:rPr>
              <a:t>en veille sur les risques induits par le changement climatique </a:t>
            </a:r>
            <a:r>
              <a:rPr lang="fr-FR" sz="1600" b="1" dirty="0" smtClean="0">
                <a:solidFill>
                  <a:srgbClr val="564B5C"/>
                </a:solidFill>
                <a:latin typeface="Gill Sans"/>
                <a:cs typeface="Gill Sans"/>
              </a:rPr>
              <a:t>(ruissellements...)</a:t>
            </a:r>
            <a:r>
              <a:rPr lang="fr-FR" sz="1600" b="1" dirty="0" smtClean="0">
                <a:solidFill>
                  <a:srgbClr val="564B5C"/>
                </a:solidFill>
                <a:latin typeface="Gill Sans"/>
                <a:cs typeface="Gill Sans"/>
              </a:rPr>
              <a:t>.</a:t>
            </a:r>
            <a:endParaRPr lang="fr-FR" sz="1600" b="1" dirty="0" smtClean="0">
              <a:solidFill>
                <a:srgbClr val="564B5C"/>
              </a:solidFill>
              <a:latin typeface="Gill Sans"/>
              <a:cs typeface="Gill Sans"/>
            </a:endParaRPr>
          </a:p>
        </p:txBody>
      </p:sp>
    </p:spTree>
    <p:extLst>
      <p:ext uri="{BB962C8B-B14F-4D97-AF65-F5344CB8AC3E}">
        <p14:creationId xmlns:p14="http://schemas.microsoft.com/office/powerpoint/2010/main" val="13174664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30843"/>
          </a:xfrm>
          <a:prstGeom prst="rect">
            <a:avLst/>
          </a:prstGeom>
          <a:solidFill>
            <a:srgbClr val="D64C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re 1"/>
          <p:cNvSpPr>
            <a:spLocks noGrp="1"/>
          </p:cNvSpPr>
          <p:nvPr>
            <p:ph type="ctrTitle"/>
          </p:nvPr>
        </p:nvSpPr>
        <p:spPr>
          <a:xfrm>
            <a:off x="88900" y="283639"/>
            <a:ext cx="4322233" cy="1523999"/>
          </a:xfrm>
          <a:solidFill>
            <a:srgbClr val="564B5C"/>
          </a:solidFill>
        </p:spPr>
        <p:txBody>
          <a:bodyPr anchor="t">
            <a:noAutofit/>
          </a:bodyPr>
          <a:lstStyle/>
          <a:p>
            <a:pPr algn="just">
              <a:lnSpc>
                <a:spcPts val="2280"/>
              </a:lnSpc>
            </a:pPr>
            <a:r>
              <a:rPr lang="fr-FR" sz="1600" b="1" dirty="0">
                <a:latin typeface="Arial Narrow"/>
                <a:cs typeface="Arial Narrow"/>
              </a:rPr>
              <a:t>2.1 -  Cultiver l’Art de vivre arrageois et la qualité de nos ressources </a:t>
            </a:r>
            <a:r>
              <a:rPr lang="fr-FR" sz="1000" b="1" dirty="0">
                <a:latin typeface="Arial Narrow"/>
                <a:cs typeface="Arial Narrow"/>
              </a:rPr>
              <a:t>(environnementales, culturelles, humaines, agricoles)</a:t>
            </a:r>
            <a:r>
              <a:rPr lang="fr-FR" sz="1600" b="1" dirty="0">
                <a:latin typeface="Arial Narrow"/>
                <a:cs typeface="Arial Narrow"/>
              </a:rPr>
              <a:t>, pour un "autre" mode de développement où proximité au terroir, bien-être, innovation et connectivité feront demain la </a:t>
            </a:r>
            <a:r>
              <a:rPr lang="fr-FR" sz="1600" b="1" dirty="0" smtClean="0">
                <a:latin typeface="Arial Narrow"/>
                <a:cs typeface="Arial Narrow"/>
              </a:rPr>
              <a:t>différence</a:t>
            </a:r>
            <a:endParaRPr lang="fr-FR" sz="1600" dirty="0"/>
          </a:p>
        </p:txBody>
      </p:sp>
      <p:sp>
        <p:nvSpPr>
          <p:cNvPr id="8" name="Titre 1"/>
          <p:cNvSpPr txBox="1">
            <a:spLocks/>
          </p:cNvSpPr>
          <p:nvPr/>
        </p:nvSpPr>
        <p:spPr>
          <a:xfrm>
            <a:off x="0" y="1790698"/>
            <a:ext cx="4411133" cy="5040144"/>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627063" indent="-627063">
              <a:lnSpc>
                <a:spcPts val="1920"/>
              </a:lnSpc>
              <a:spcBef>
                <a:spcPts val="1800"/>
              </a:spcBef>
              <a:tabLst>
                <a:tab pos="627063" algn="l"/>
              </a:tabLst>
            </a:pPr>
            <a:r>
              <a:rPr lang="fr-FR" sz="1600" b="1" dirty="0" smtClean="0">
                <a:latin typeface="Arial Narrow"/>
                <a:cs typeface="Arial Narrow"/>
              </a:rPr>
              <a:t>2.1.1	Promouvoir l'excellence environnementale et l'accessibilité à la culture-détente, </a:t>
            </a:r>
            <a:r>
              <a:rPr lang="fr-FR" sz="1600" b="1" dirty="0" smtClean="0">
                <a:solidFill>
                  <a:srgbClr val="95F5ED"/>
                </a:solidFill>
                <a:latin typeface="Arial Narrow"/>
                <a:cs typeface="Arial Narrow"/>
              </a:rPr>
              <a:t>pour une authenticité pérenne et une qualité renouvelée du bien vivre et de l'échange</a:t>
            </a:r>
          </a:p>
          <a:p>
            <a:pPr marL="627063" indent="-627063">
              <a:lnSpc>
                <a:spcPts val="1920"/>
              </a:lnSpc>
              <a:spcBef>
                <a:spcPts val="1800"/>
              </a:spcBef>
              <a:tabLst>
                <a:tab pos="627063" algn="l"/>
              </a:tabLst>
            </a:pPr>
            <a:r>
              <a:rPr lang="fr-FR" sz="1600" b="1" dirty="0">
                <a:latin typeface="Arial Narrow"/>
                <a:cs typeface="Arial Narrow"/>
              </a:rPr>
              <a:t>2.1.2	 Affirmer l'armature urbaine multipolaire </a:t>
            </a:r>
            <a:r>
              <a:rPr lang="fr-FR" sz="1600" b="1" dirty="0">
                <a:solidFill>
                  <a:srgbClr val="95F5ED"/>
                </a:solidFill>
                <a:latin typeface="Arial Narrow"/>
                <a:cs typeface="Arial Narrow"/>
              </a:rPr>
              <a:t>qui fonde l'équilibre de notre territoire "rural et métropolitain". </a:t>
            </a:r>
          </a:p>
          <a:p>
            <a:pPr marL="742950" lvl="1" indent="-285750">
              <a:lnSpc>
                <a:spcPts val="1720"/>
              </a:lnSpc>
              <a:buFont typeface="Arial"/>
              <a:buChar char="•"/>
            </a:pPr>
            <a:r>
              <a:rPr lang="fr-FR" sz="1200" i="1" dirty="0" smtClean="0">
                <a:solidFill>
                  <a:schemeClr val="bg1"/>
                </a:solidFill>
                <a:latin typeface="Arial Narrow"/>
                <a:cs typeface="Arial Narrow"/>
              </a:rPr>
              <a:t>Une organisation en réseau qui valorise l'échelle de proximité de bassins de vie dynamiques, connectés aux fonctions </a:t>
            </a:r>
            <a:r>
              <a:rPr lang="fr-FR" sz="1200" i="1" dirty="0">
                <a:solidFill>
                  <a:schemeClr val="bg1"/>
                </a:solidFill>
                <a:latin typeface="Arial Narrow"/>
                <a:cs typeface="Arial Narrow"/>
              </a:rPr>
              <a:t>métropolitaines et cultivant la complémentarité de leurs spécificités résidentielles et économiques</a:t>
            </a:r>
          </a:p>
          <a:p>
            <a:pPr marL="627063" indent="-627063">
              <a:lnSpc>
                <a:spcPts val="1920"/>
              </a:lnSpc>
              <a:spcBef>
                <a:spcPts val="1800"/>
              </a:spcBef>
              <a:tabLst>
                <a:tab pos="627063" algn="l"/>
              </a:tabLst>
            </a:pPr>
            <a:r>
              <a:rPr lang="fr-FR" sz="1600" b="1" dirty="0">
                <a:latin typeface="Arial Narrow"/>
                <a:cs typeface="Arial Narrow"/>
              </a:rPr>
              <a:t>2.1.3	Poursuivre une politique de diversification du parc de logement et un urbanisme de proximité : </a:t>
            </a:r>
            <a:r>
              <a:rPr lang="fr-FR" sz="1600" b="1" dirty="0">
                <a:solidFill>
                  <a:srgbClr val="95F5ED"/>
                </a:solidFill>
                <a:latin typeface="Arial Narrow"/>
                <a:cs typeface="Arial Narrow"/>
              </a:rPr>
              <a:t>l'Arrageois un territoire qui offre un projet de vie </a:t>
            </a:r>
            <a:r>
              <a:rPr lang="fr-FR" sz="1600" b="1" dirty="0">
                <a:latin typeface="Arial Narrow"/>
                <a:cs typeface="Arial Narrow"/>
              </a:rPr>
              <a:t>	</a:t>
            </a:r>
          </a:p>
          <a:p>
            <a:pPr marL="627063" indent="-627063">
              <a:lnSpc>
                <a:spcPts val="1920"/>
              </a:lnSpc>
              <a:spcBef>
                <a:spcPts val="1800"/>
              </a:spcBef>
              <a:tabLst>
                <a:tab pos="627063" algn="l"/>
              </a:tabLst>
            </a:pPr>
            <a:r>
              <a:rPr lang="fr-FR" sz="1600" b="1" dirty="0">
                <a:latin typeface="Arial Narrow"/>
                <a:cs typeface="Arial Narrow"/>
              </a:rPr>
              <a:t>2.1.4	Sceller notre volonté commune </a:t>
            </a:r>
            <a:r>
              <a:rPr lang="fr-FR" sz="1600" b="1" dirty="0">
                <a:solidFill>
                  <a:srgbClr val="95F5ED"/>
                </a:solidFill>
                <a:latin typeface="Arial Narrow"/>
                <a:cs typeface="Arial Narrow"/>
              </a:rPr>
              <a:t>pour mettre en œuvre l’accompagnement et le soutien de toutes les formes d’agricultures 	</a:t>
            </a:r>
            <a:br>
              <a:rPr lang="fr-FR" sz="1600" b="1" dirty="0">
                <a:solidFill>
                  <a:srgbClr val="95F5ED"/>
                </a:solidFill>
                <a:latin typeface="Arial Narrow"/>
                <a:cs typeface="Arial Narrow"/>
              </a:rPr>
            </a:br>
            <a:endParaRPr lang="fr-FR" sz="1600" b="1" dirty="0">
              <a:solidFill>
                <a:srgbClr val="95F5ED"/>
              </a:solidFill>
              <a:latin typeface="Arial Narrow"/>
              <a:cs typeface="Arial Narrow"/>
            </a:endParaRPr>
          </a:p>
        </p:txBody>
      </p:sp>
      <p:sp>
        <p:nvSpPr>
          <p:cNvPr id="11" name="Titre 1"/>
          <p:cNvSpPr txBox="1">
            <a:spLocks/>
          </p:cNvSpPr>
          <p:nvPr/>
        </p:nvSpPr>
        <p:spPr>
          <a:xfrm>
            <a:off x="4589133" y="283640"/>
            <a:ext cx="4465965" cy="706967"/>
          </a:xfrm>
          <a:prstGeom prst="rect">
            <a:avLst/>
          </a:prstGeom>
          <a:solidFill>
            <a:srgbClr val="564B5C"/>
          </a:solidFill>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algn="just">
              <a:lnSpc>
                <a:spcPts val="2280"/>
              </a:lnSpc>
            </a:pPr>
            <a:r>
              <a:rPr lang="fr-FR" sz="1600" b="1" dirty="0">
                <a:solidFill>
                  <a:srgbClr val="FFFFFF"/>
                </a:solidFill>
                <a:latin typeface="Arial Narrow"/>
                <a:cs typeface="Arial Narrow"/>
              </a:rPr>
              <a:t>2.2 - Etre un nœud global et local d’échanges et de flux économiques au cœur des Hauts-de-France </a:t>
            </a:r>
          </a:p>
        </p:txBody>
      </p:sp>
      <p:sp>
        <p:nvSpPr>
          <p:cNvPr id="12" name="Titre 1"/>
          <p:cNvSpPr txBox="1">
            <a:spLocks/>
          </p:cNvSpPr>
          <p:nvPr/>
        </p:nvSpPr>
        <p:spPr>
          <a:xfrm>
            <a:off x="4589133" y="1016000"/>
            <a:ext cx="4465965" cy="5814843"/>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627063" indent="-627063">
              <a:lnSpc>
                <a:spcPts val="1920"/>
              </a:lnSpc>
              <a:spcBef>
                <a:spcPts val="1800"/>
              </a:spcBef>
              <a:tabLst>
                <a:tab pos="627063" algn="l"/>
              </a:tabLst>
            </a:pPr>
            <a:r>
              <a:rPr lang="fr-FR" sz="1600" b="1" dirty="0" smtClean="0">
                <a:latin typeface="Arial Narrow"/>
                <a:cs typeface="Arial Narrow"/>
              </a:rPr>
              <a:t>2.2.1</a:t>
            </a:r>
            <a:r>
              <a:rPr lang="fr-FR" sz="1600" b="1" dirty="0">
                <a:latin typeface="Arial Narrow"/>
                <a:cs typeface="Arial Narrow"/>
              </a:rPr>
              <a:t>	Mettre en synergie notre double réalité économique « agglomérée » et « régénérative » </a:t>
            </a:r>
            <a:r>
              <a:rPr lang="fr-FR" sz="1600" b="1" dirty="0">
                <a:solidFill>
                  <a:srgbClr val="95F5ED"/>
                </a:solidFill>
                <a:latin typeface="Arial Narrow"/>
                <a:cs typeface="Arial Narrow"/>
              </a:rPr>
              <a:t>et faire valoir l'excellence de nos savoir-faire industriel, agricole et pour l'innovation</a:t>
            </a:r>
            <a:r>
              <a:rPr lang="fr-FR" sz="1600" b="1" dirty="0">
                <a:latin typeface="Arial Narrow"/>
                <a:cs typeface="Arial Narrow"/>
              </a:rPr>
              <a:t>	</a:t>
            </a:r>
          </a:p>
          <a:p>
            <a:pPr marL="627063" indent="-627063">
              <a:lnSpc>
                <a:spcPts val="1920"/>
              </a:lnSpc>
              <a:spcBef>
                <a:spcPts val="1800"/>
              </a:spcBef>
              <a:tabLst>
                <a:tab pos="627063" algn="l"/>
              </a:tabLst>
            </a:pPr>
            <a:r>
              <a:rPr lang="fr-FR" sz="1600" b="1" dirty="0">
                <a:latin typeface="Arial Narrow"/>
                <a:cs typeface="Arial Narrow"/>
              </a:rPr>
              <a:t>2.2.2	S'appuyer sur cette synergie </a:t>
            </a:r>
            <a:r>
              <a:rPr lang="fr-FR" sz="1600" b="1" dirty="0">
                <a:solidFill>
                  <a:srgbClr val="95F5ED"/>
                </a:solidFill>
                <a:latin typeface="Arial Narrow"/>
                <a:cs typeface="Arial Narrow"/>
              </a:rPr>
              <a:t>pour redéployer notre force de frappe économique avec un ancrage durable aux flux majeurs européens, régionaux et vers la Normandie</a:t>
            </a:r>
            <a:r>
              <a:rPr lang="fr-FR" sz="1600" b="1" dirty="0">
                <a:latin typeface="Arial Narrow"/>
                <a:cs typeface="Arial Narrow"/>
              </a:rPr>
              <a:t>	</a:t>
            </a:r>
          </a:p>
          <a:p>
            <a:pPr marL="627063" indent="-627063">
              <a:lnSpc>
                <a:spcPts val="1920"/>
              </a:lnSpc>
              <a:spcBef>
                <a:spcPts val="1800"/>
              </a:spcBef>
              <a:tabLst>
                <a:tab pos="627063" algn="l"/>
              </a:tabLst>
            </a:pPr>
            <a:r>
              <a:rPr lang="fr-FR" sz="1600" b="1" dirty="0">
                <a:latin typeface="Arial Narrow"/>
                <a:cs typeface="Arial Narrow"/>
              </a:rPr>
              <a:t>2.2.3	Déployer les moyens de mobilités, et notamment alternatifs, </a:t>
            </a:r>
            <a:r>
              <a:rPr lang="fr-FR" sz="1600" b="1" dirty="0">
                <a:solidFill>
                  <a:srgbClr val="95F5ED"/>
                </a:solidFill>
                <a:latin typeface="Arial Narrow"/>
                <a:cs typeface="Arial Narrow"/>
              </a:rPr>
              <a:t>pour une proximité connectée et une irrigation régionale renforcée qui soutient l'accessibilité internationale des Hauts-de-France  	</a:t>
            </a:r>
          </a:p>
          <a:p>
            <a:pPr marL="627063" indent="-627063">
              <a:lnSpc>
                <a:spcPts val="1920"/>
              </a:lnSpc>
              <a:spcBef>
                <a:spcPts val="1800"/>
              </a:spcBef>
              <a:tabLst>
                <a:tab pos="627063" algn="l"/>
              </a:tabLst>
            </a:pPr>
            <a:r>
              <a:rPr lang="fr-FR" sz="1600" b="1" dirty="0">
                <a:latin typeface="Arial Narrow"/>
                <a:cs typeface="Arial Narrow"/>
              </a:rPr>
              <a:t>2.2.4	Un territoire mobilisé pour la croissance verte et l’adaptation au changement climatique, …</a:t>
            </a:r>
            <a:r>
              <a:rPr lang="fr-FR" sz="1600" b="1" dirty="0">
                <a:solidFill>
                  <a:srgbClr val="95F5ED"/>
                </a:solidFill>
                <a:latin typeface="Arial Narrow"/>
                <a:cs typeface="Arial Narrow"/>
              </a:rPr>
              <a:t>l’engagement vers la 3ème révolution industrielle 	</a:t>
            </a:r>
          </a:p>
          <a:p>
            <a:pPr marL="627063" indent="-627063">
              <a:lnSpc>
                <a:spcPts val="1920"/>
              </a:lnSpc>
              <a:spcBef>
                <a:spcPts val="1600"/>
              </a:spcBef>
              <a:tabLst>
                <a:tab pos="627063" algn="l"/>
              </a:tabLst>
            </a:pPr>
            <a:r>
              <a:rPr lang="fr-FR" sz="1600" b="1" dirty="0">
                <a:latin typeface="Arial Narrow"/>
                <a:cs typeface="Arial Narrow"/>
              </a:rPr>
              <a:t>2.2.5	Développer la culture du risque et une gestion durable des ressources </a:t>
            </a:r>
            <a:r>
              <a:rPr lang="fr-FR" sz="1600" b="1" dirty="0">
                <a:solidFill>
                  <a:srgbClr val="95F5ED"/>
                </a:solidFill>
                <a:latin typeface="Arial Narrow"/>
                <a:cs typeface="Arial Narrow"/>
              </a:rPr>
              <a:t>pour un territoire apaisé  </a:t>
            </a:r>
            <a:r>
              <a:rPr lang="fr-FR" sz="1600" b="1" dirty="0">
                <a:latin typeface="Arial Narrow"/>
                <a:cs typeface="Arial Narrow"/>
              </a:rPr>
              <a:t>	</a:t>
            </a:r>
            <a:endParaRPr lang="fr-FR" sz="1600" b="1" dirty="0">
              <a:solidFill>
                <a:srgbClr val="95F5ED"/>
              </a:solidFill>
              <a:latin typeface="Arial Narrow"/>
              <a:cs typeface="Arial Narrow"/>
            </a:endParaRPr>
          </a:p>
        </p:txBody>
      </p:sp>
      <p:sp>
        <p:nvSpPr>
          <p:cNvPr id="10" name="Titre 1"/>
          <p:cNvSpPr txBox="1">
            <a:spLocks/>
          </p:cNvSpPr>
          <p:nvPr/>
        </p:nvSpPr>
        <p:spPr>
          <a:xfrm>
            <a:off x="-1" y="-7827"/>
            <a:ext cx="88901" cy="6838669"/>
          </a:xfrm>
          <a:prstGeom prst="rect">
            <a:avLst/>
          </a:prstGeom>
          <a:solidFill>
            <a:srgbClr val="FFFFFF"/>
          </a:solidFill>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algn="just">
              <a:lnSpc>
                <a:spcPts val="2280"/>
              </a:lnSpc>
            </a:pPr>
            <a:endParaRPr lang="fr-FR" sz="1600" dirty="0"/>
          </a:p>
        </p:txBody>
      </p:sp>
      <p:sp>
        <p:nvSpPr>
          <p:cNvPr id="13" name="Titre 1"/>
          <p:cNvSpPr txBox="1">
            <a:spLocks/>
          </p:cNvSpPr>
          <p:nvPr/>
        </p:nvSpPr>
        <p:spPr>
          <a:xfrm>
            <a:off x="4411133" y="-7827"/>
            <a:ext cx="178000" cy="6838669"/>
          </a:xfrm>
          <a:prstGeom prst="rect">
            <a:avLst/>
          </a:prstGeom>
          <a:solidFill>
            <a:srgbClr val="FFFFFF"/>
          </a:solidFill>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algn="just">
              <a:lnSpc>
                <a:spcPts val="2280"/>
              </a:lnSpc>
            </a:pPr>
            <a:endParaRPr lang="fr-FR" sz="1600" dirty="0"/>
          </a:p>
        </p:txBody>
      </p:sp>
      <p:sp>
        <p:nvSpPr>
          <p:cNvPr id="14" name="Titre 1"/>
          <p:cNvSpPr txBox="1">
            <a:spLocks/>
          </p:cNvSpPr>
          <p:nvPr/>
        </p:nvSpPr>
        <p:spPr>
          <a:xfrm>
            <a:off x="0" y="-7827"/>
            <a:ext cx="9144000" cy="291467"/>
          </a:xfrm>
          <a:prstGeom prst="rect">
            <a:avLst/>
          </a:prstGeom>
          <a:solidFill>
            <a:srgbClr val="FFFFFF"/>
          </a:solidFill>
          <a:ln>
            <a:noFill/>
          </a:ln>
        </p:spPr>
        <p:txBody>
          <a:bodyPr vert="horz" lIns="91440" tIns="45720" rIns="91440" bIns="45720" rtlCol="0" anchor="ctr">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algn="ctr">
              <a:lnSpc>
                <a:spcPts val="2280"/>
              </a:lnSpc>
            </a:pPr>
            <a:r>
              <a:rPr lang="fr-FR" sz="1800" b="1" dirty="0" smtClean="0">
                <a:solidFill>
                  <a:srgbClr val="564B5C"/>
                </a:solidFill>
              </a:rPr>
              <a:t>PLAN</a:t>
            </a:r>
            <a:endParaRPr lang="fr-FR" sz="1600" b="1" dirty="0">
              <a:solidFill>
                <a:srgbClr val="564B5C"/>
              </a:solidFill>
            </a:endParaRPr>
          </a:p>
        </p:txBody>
      </p:sp>
      <p:sp>
        <p:nvSpPr>
          <p:cNvPr id="15" name="Titre 1"/>
          <p:cNvSpPr txBox="1">
            <a:spLocks/>
          </p:cNvSpPr>
          <p:nvPr/>
        </p:nvSpPr>
        <p:spPr>
          <a:xfrm>
            <a:off x="9055099" y="19331"/>
            <a:ext cx="88901" cy="6838669"/>
          </a:xfrm>
          <a:prstGeom prst="rect">
            <a:avLst/>
          </a:prstGeom>
          <a:solidFill>
            <a:srgbClr val="FFFFFF"/>
          </a:solidFill>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algn="just">
              <a:lnSpc>
                <a:spcPts val="2280"/>
              </a:lnSpc>
            </a:pPr>
            <a:endParaRPr lang="fr-FR" sz="1600" dirty="0"/>
          </a:p>
        </p:txBody>
      </p:sp>
      <p:sp>
        <p:nvSpPr>
          <p:cNvPr id="16" name="Espace réservé du numéro de diapositive 3"/>
          <p:cNvSpPr txBox="1">
            <a:spLocks/>
          </p:cNvSpPr>
          <p:nvPr/>
        </p:nvSpPr>
        <p:spPr>
          <a:xfrm>
            <a:off x="8974666" y="-7827"/>
            <a:ext cx="169334" cy="253360"/>
          </a:xfrm>
          <a:prstGeom prst="rect">
            <a:avLst/>
          </a:prstGeom>
          <a:solidFill>
            <a:srgbClr val="564B5C">
              <a:alpha val="47000"/>
            </a:srgb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7</a:t>
            </a:fld>
            <a:endParaRPr lang="fr-FR" sz="1000" b="1" dirty="0">
              <a:solidFill>
                <a:schemeClr val="bg1"/>
              </a:solidFill>
            </a:endParaRPr>
          </a:p>
        </p:txBody>
      </p:sp>
    </p:spTree>
    <p:extLst>
      <p:ext uri="{BB962C8B-B14F-4D97-AF65-F5344CB8AC3E}">
        <p14:creationId xmlns:p14="http://schemas.microsoft.com/office/powerpoint/2010/main" val="31280066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30843"/>
          </a:xfrm>
          <a:prstGeom prst="rect">
            <a:avLst/>
          </a:prstGeom>
          <a:solidFill>
            <a:srgbClr val="574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re 1"/>
          <p:cNvSpPr>
            <a:spLocks noGrp="1"/>
          </p:cNvSpPr>
          <p:nvPr>
            <p:ph type="ctrTitle"/>
          </p:nvPr>
        </p:nvSpPr>
        <p:spPr>
          <a:xfrm>
            <a:off x="186267" y="234090"/>
            <a:ext cx="8771466" cy="1493110"/>
          </a:xfrm>
          <a:solidFill>
            <a:schemeClr val="bg1">
              <a:alpha val="29000"/>
            </a:schemeClr>
          </a:solidFill>
        </p:spPr>
        <p:txBody>
          <a:bodyPr anchor="t">
            <a:noAutofit/>
          </a:bodyPr>
          <a:lstStyle/>
          <a:p>
            <a:pPr algn="just">
              <a:lnSpc>
                <a:spcPts val="2680"/>
              </a:lnSpc>
            </a:pPr>
            <a:r>
              <a:rPr lang="fr-FR" sz="2800" dirty="0" smtClean="0"/>
              <a:t>2.1 </a:t>
            </a:r>
            <a:r>
              <a:rPr lang="fr-FR" sz="2800" dirty="0"/>
              <a:t>-  Cultiver l’Art de vivre arrageois et la qualité de nos ressources </a:t>
            </a:r>
            <a:r>
              <a:rPr lang="fr-FR" sz="1600" dirty="0"/>
              <a:t>(</a:t>
            </a:r>
            <a:r>
              <a:rPr lang="fr-FR" sz="1600" dirty="0" smtClean="0"/>
              <a:t>environnementales, </a:t>
            </a:r>
            <a:r>
              <a:rPr lang="fr-FR" sz="1600" dirty="0"/>
              <a:t>culturelles, </a:t>
            </a:r>
            <a:r>
              <a:rPr lang="fr-FR" sz="1600" dirty="0" smtClean="0"/>
              <a:t>humaines, </a:t>
            </a:r>
            <a:r>
              <a:rPr lang="fr-FR" sz="1600" dirty="0"/>
              <a:t>agricoles)</a:t>
            </a:r>
            <a:r>
              <a:rPr lang="fr-FR" sz="2800" dirty="0"/>
              <a:t>, </a:t>
            </a:r>
            <a:r>
              <a:rPr lang="fr-FR" sz="2800" dirty="0" smtClean="0"/>
              <a:t>pour </a:t>
            </a:r>
            <a:r>
              <a:rPr lang="fr-FR" sz="2800" dirty="0"/>
              <a:t>un "autre" mode de développement où proximité au terroir, bien-être, innovation et connectivité feront demain la </a:t>
            </a:r>
            <a:r>
              <a:rPr lang="fr-FR" sz="2800" dirty="0" smtClean="0"/>
              <a:t>différence</a:t>
            </a:r>
            <a:br>
              <a:rPr lang="fr-FR" sz="2800" dirty="0" smtClean="0"/>
            </a:br>
            <a:r>
              <a:rPr lang="fr-FR" sz="2800" dirty="0" smtClean="0"/>
              <a:t/>
            </a:r>
            <a:br>
              <a:rPr lang="fr-FR" sz="2800" dirty="0" smtClean="0"/>
            </a:br>
            <a:r>
              <a:rPr lang="fr-FR" sz="2800" dirty="0"/>
              <a:t>	</a:t>
            </a:r>
            <a:br>
              <a:rPr lang="fr-FR" sz="2800" dirty="0"/>
            </a:br>
            <a:endParaRPr lang="fr-FR" sz="2000" dirty="0"/>
          </a:p>
        </p:txBody>
      </p:sp>
      <p:sp>
        <p:nvSpPr>
          <p:cNvPr id="8" name="Titre 1"/>
          <p:cNvSpPr txBox="1">
            <a:spLocks/>
          </p:cNvSpPr>
          <p:nvPr/>
        </p:nvSpPr>
        <p:spPr>
          <a:xfrm>
            <a:off x="432000" y="2001395"/>
            <a:ext cx="8280000" cy="4517938"/>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627063" indent="-627063">
              <a:lnSpc>
                <a:spcPts val="2280"/>
              </a:lnSpc>
              <a:spcBef>
                <a:spcPts val="1800"/>
              </a:spcBef>
              <a:tabLst>
                <a:tab pos="627063" algn="l"/>
              </a:tabLst>
            </a:pPr>
            <a:r>
              <a:rPr lang="fr-FR" sz="2000" b="1" dirty="0" smtClean="0">
                <a:latin typeface="Arial Narrow"/>
                <a:cs typeface="Arial Narrow"/>
              </a:rPr>
              <a:t>2.1.1	Promouvoir l'excellence environnementale et l'accessibilité à la culture-détente, </a:t>
            </a:r>
            <a:r>
              <a:rPr lang="fr-FR" sz="2000" b="1" dirty="0" smtClean="0">
                <a:solidFill>
                  <a:srgbClr val="95F5ED"/>
                </a:solidFill>
                <a:latin typeface="Arial Narrow"/>
                <a:cs typeface="Arial Narrow"/>
              </a:rPr>
              <a:t>pour une authenticité pérenne et une qualité renouvelée du bien vivre et de l'échange</a:t>
            </a:r>
          </a:p>
          <a:p>
            <a:pPr marL="627063" indent="-627063">
              <a:lnSpc>
                <a:spcPts val="2280"/>
              </a:lnSpc>
              <a:spcBef>
                <a:spcPts val="1800"/>
              </a:spcBef>
              <a:tabLst>
                <a:tab pos="627063" algn="l"/>
              </a:tabLst>
            </a:pPr>
            <a:r>
              <a:rPr lang="fr-FR" sz="2000" b="1" dirty="0">
                <a:latin typeface="Arial Narrow"/>
                <a:cs typeface="Arial Narrow"/>
              </a:rPr>
              <a:t>2.1.2	 Affirmer l'armature urbaine multipolaire </a:t>
            </a:r>
            <a:r>
              <a:rPr lang="fr-FR" sz="2000" b="1" dirty="0">
                <a:solidFill>
                  <a:srgbClr val="95F5ED"/>
                </a:solidFill>
                <a:latin typeface="Arial Narrow"/>
                <a:cs typeface="Arial Narrow"/>
              </a:rPr>
              <a:t>qui fonde l'équilibre de notre territoire "rural et métropolitain". </a:t>
            </a:r>
          </a:p>
          <a:p>
            <a:pPr marL="742950" lvl="1" indent="-285750">
              <a:lnSpc>
                <a:spcPts val="1980"/>
              </a:lnSpc>
              <a:buFont typeface="Arial"/>
              <a:buChar char="•"/>
            </a:pPr>
            <a:r>
              <a:rPr lang="fr-FR" i="1" dirty="0" smtClean="0">
                <a:solidFill>
                  <a:schemeClr val="bg1"/>
                </a:solidFill>
                <a:latin typeface="Arial Narrow"/>
                <a:cs typeface="Arial Narrow"/>
              </a:rPr>
              <a:t>Une organisation en réseau qui valorise l'échelle de proximité de bassins de vie dynamiques, connectés aux fonctions </a:t>
            </a:r>
            <a:r>
              <a:rPr lang="fr-FR" i="1" dirty="0">
                <a:solidFill>
                  <a:schemeClr val="bg1"/>
                </a:solidFill>
                <a:latin typeface="Arial Narrow"/>
                <a:cs typeface="Arial Narrow"/>
              </a:rPr>
              <a:t>métropolitaines et cultivant la complémentarité de leurs spécificités résidentielles et économiques</a:t>
            </a:r>
          </a:p>
          <a:p>
            <a:pPr marL="627063" indent="-627063">
              <a:lnSpc>
                <a:spcPts val="2280"/>
              </a:lnSpc>
              <a:spcBef>
                <a:spcPts val="1800"/>
              </a:spcBef>
              <a:tabLst>
                <a:tab pos="627063" algn="l"/>
              </a:tabLst>
            </a:pPr>
            <a:r>
              <a:rPr lang="fr-FR" sz="2000" b="1" dirty="0">
                <a:latin typeface="Arial Narrow"/>
                <a:cs typeface="Arial Narrow"/>
              </a:rPr>
              <a:t>2.1.3	Poursuivre une politique de diversification du parc de logement et un urbanisme de proximité : </a:t>
            </a:r>
            <a:r>
              <a:rPr lang="fr-FR" sz="2000" b="1" dirty="0">
                <a:solidFill>
                  <a:srgbClr val="95F5ED"/>
                </a:solidFill>
                <a:latin typeface="Arial Narrow"/>
                <a:cs typeface="Arial Narrow"/>
              </a:rPr>
              <a:t>l'Arrageois un territoire qui offre un projet de vie </a:t>
            </a:r>
            <a:r>
              <a:rPr lang="fr-FR" sz="2000" b="1" dirty="0">
                <a:latin typeface="Arial Narrow"/>
                <a:cs typeface="Arial Narrow"/>
              </a:rPr>
              <a:t>	</a:t>
            </a:r>
          </a:p>
          <a:p>
            <a:pPr marL="627063" indent="-627063">
              <a:lnSpc>
                <a:spcPts val="2280"/>
              </a:lnSpc>
              <a:spcBef>
                <a:spcPts val="1800"/>
              </a:spcBef>
              <a:tabLst>
                <a:tab pos="627063" algn="l"/>
              </a:tabLst>
            </a:pPr>
            <a:r>
              <a:rPr lang="fr-FR" sz="2000" b="1" dirty="0">
                <a:latin typeface="Arial Narrow"/>
                <a:cs typeface="Arial Narrow"/>
              </a:rPr>
              <a:t>2.1.4	Sceller notre volonté commune </a:t>
            </a:r>
            <a:r>
              <a:rPr lang="fr-FR" sz="2000" b="1" dirty="0">
                <a:solidFill>
                  <a:srgbClr val="95F5ED"/>
                </a:solidFill>
                <a:latin typeface="Arial Narrow"/>
                <a:cs typeface="Arial Narrow"/>
              </a:rPr>
              <a:t>pour mettre en œuvre l’accompagnement et le soutien de toutes les formes d’agricultures 	</a:t>
            </a:r>
            <a:br>
              <a:rPr lang="fr-FR" sz="2000" b="1" dirty="0">
                <a:solidFill>
                  <a:srgbClr val="95F5ED"/>
                </a:solidFill>
                <a:latin typeface="Arial Narrow"/>
                <a:cs typeface="Arial Narrow"/>
              </a:rPr>
            </a:br>
            <a:endParaRPr lang="fr-FR" sz="2000" b="1" dirty="0">
              <a:solidFill>
                <a:srgbClr val="95F5ED"/>
              </a:solidFill>
              <a:latin typeface="Arial Narrow"/>
              <a:cs typeface="Arial Narrow"/>
            </a:endParaRPr>
          </a:p>
        </p:txBody>
      </p:sp>
      <p:pic>
        <p:nvPicPr>
          <p:cNvPr id="10" name="Image 9"/>
          <p:cNvPicPr>
            <a:picLocks noChangeAspect="1"/>
          </p:cNvPicPr>
          <p:nvPr/>
        </p:nvPicPr>
        <p:blipFill>
          <a:blip r:embed="rId2"/>
          <a:stretch>
            <a:fillRect/>
          </a:stretch>
        </p:blipFill>
        <p:spPr>
          <a:xfrm>
            <a:off x="-1027906" y="5806002"/>
            <a:ext cx="2055812" cy="2049681"/>
          </a:xfrm>
          <a:prstGeom prst="rect">
            <a:avLst/>
          </a:prstGeom>
        </p:spPr>
      </p:pic>
      <p:sp>
        <p:nvSpPr>
          <p:cNvPr id="6" name="Espace réservé du numéro de diapositive 3"/>
          <p:cNvSpPr txBox="1">
            <a:spLocks/>
          </p:cNvSpPr>
          <p:nvPr/>
        </p:nvSpPr>
        <p:spPr>
          <a:xfrm>
            <a:off x="8974666" y="-7827"/>
            <a:ext cx="169334" cy="253360"/>
          </a:xfrm>
          <a:prstGeom prst="rect">
            <a:avLst/>
          </a:prstGeom>
          <a:solidFill>
            <a:schemeClr val="bg1">
              <a:alpha val="47000"/>
            </a:scheme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8</a:t>
            </a:fld>
            <a:endParaRPr lang="fr-FR" sz="1000" b="1" dirty="0">
              <a:solidFill>
                <a:schemeClr val="bg1"/>
              </a:solidFill>
            </a:endParaRPr>
          </a:p>
        </p:txBody>
      </p:sp>
    </p:spTree>
    <p:extLst>
      <p:ext uri="{BB962C8B-B14F-4D97-AF65-F5344CB8AC3E}">
        <p14:creationId xmlns:p14="http://schemas.microsoft.com/office/powerpoint/2010/main" val="4521723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rgbClr val="155D73"/>
          </a:solidFill>
          <a:ln>
            <a:noFill/>
          </a:ln>
          <a:effectLst/>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6000" tIns="14400" rIns="36000" bIns="14400" numCol="1" spcCol="1270" anchor="t" anchorCtr="0">
            <a:noAutofit/>
          </a:bodyPr>
          <a:lstStyle/>
          <a:p>
            <a:pPr algn="just">
              <a:spcBef>
                <a:spcPts val="600"/>
              </a:spcBef>
            </a:pPr>
            <a:endParaRPr lang="fr-FR" sz="1400" dirty="0">
              <a:solidFill>
                <a:schemeClr val="bg1"/>
              </a:solidFill>
              <a:latin typeface="Gill Sans"/>
              <a:cs typeface="Gill Sans"/>
            </a:endParaRPr>
          </a:p>
        </p:txBody>
      </p:sp>
      <p:pic>
        <p:nvPicPr>
          <p:cNvPr id="7" name="Image 6"/>
          <p:cNvPicPr>
            <a:picLocks noChangeAspect="1"/>
          </p:cNvPicPr>
          <p:nvPr/>
        </p:nvPicPr>
        <p:blipFill>
          <a:blip r:embed="rId2"/>
          <a:stretch>
            <a:fillRect/>
          </a:stretch>
        </p:blipFill>
        <p:spPr>
          <a:xfrm>
            <a:off x="4241234" y="2848060"/>
            <a:ext cx="6713043" cy="6693024"/>
          </a:xfrm>
          <a:prstGeom prst="rect">
            <a:avLst/>
          </a:prstGeom>
        </p:spPr>
      </p:pic>
      <p:sp>
        <p:nvSpPr>
          <p:cNvPr id="9" name="Titre 1"/>
          <p:cNvSpPr txBox="1">
            <a:spLocks/>
          </p:cNvSpPr>
          <p:nvPr/>
        </p:nvSpPr>
        <p:spPr>
          <a:xfrm>
            <a:off x="432000" y="308201"/>
            <a:ext cx="8280000" cy="3894385"/>
          </a:xfrm>
          <a:prstGeom prst="rect">
            <a:avLst/>
          </a:prstGeom>
          <a:ln>
            <a:noFill/>
          </a:ln>
        </p:spPr>
        <p:txBody>
          <a:bodyPr vert="horz" lIns="91440" tIns="45720" rIns="91440" bIns="45720" rtlCol="0" anchor="t">
            <a:noAutofit/>
          </a:bodyPr>
          <a:lstStyle>
            <a:lvl1pPr algn="l" defTabSz="457200" rtl="0" eaLnBrk="1" latinLnBrk="0" hangingPunct="1">
              <a:lnSpc>
                <a:spcPts val="2480"/>
              </a:lnSpc>
              <a:spcBef>
                <a:spcPct val="0"/>
              </a:spcBef>
              <a:buNone/>
              <a:defRPr sz="2400" kern="1200">
                <a:solidFill>
                  <a:schemeClr val="bg1"/>
                </a:solidFill>
                <a:latin typeface="Gill Sans"/>
                <a:ea typeface="+mj-ea"/>
                <a:cs typeface="Gill Sans"/>
              </a:defRPr>
            </a:lvl1pPr>
          </a:lstStyle>
          <a:p>
            <a:pPr marL="896938" indent="-896938">
              <a:lnSpc>
                <a:spcPts val="3080"/>
              </a:lnSpc>
              <a:spcBef>
                <a:spcPts val="1800"/>
              </a:spcBef>
              <a:tabLst>
                <a:tab pos="896938" algn="l"/>
              </a:tabLst>
            </a:pPr>
            <a:r>
              <a:rPr lang="fr-FR" sz="2800" b="1" dirty="0" smtClean="0">
                <a:latin typeface="Arial Narrow"/>
                <a:cs typeface="Arial Narrow"/>
              </a:rPr>
              <a:t>2.1.1	Promouvoir l'excellence environnementale et l'accessibilité à la culture-détente, </a:t>
            </a:r>
            <a:r>
              <a:rPr lang="fr-FR" sz="2800" b="1" dirty="0" smtClean="0">
                <a:solidFill>
                  <a:srgbClr val="95F5ED"/>
                </a:solidFill>
                <a:latin typeface="Arial Narrow"/>
                <a:cs typeface="Arial Narrow"/>
              </a:rPr>
              <a:t>pour une authenticité pérenne et une qualité renouvelée du bien vivre et de l'échange</a:t>
            </a:r>
          </a:p>
        </p:txBody>
      </p:sp>
      <p:sp>
        <p:nvSpPr>
          <p:cNvPr id="6" name="Espace réservé du numéro de diapositive 3"/>
          <p:cNvSpPr txBox="1">
            <a:spLocks/>
          </p:cNvSpPr>
          <p:nvPr/>
        </p:nvSpPr>
        <p:spPr>
          <a:xfrm>
            <a:off x="8974666" y="-7827"/>
            <a:ext cx="169334" cy="253360"/>
          </a:xfrm>
          <a:prstGeom prst="rect">
            <a:avLst/>
          </a:prstGeom>
          <a:solidFill>
            <a:schemeClr val="bg1">
              <a:alpha val="47000"/>
            </a:schemeClr>
          </a:solidFill>
        </p:spPr>
        <p:txBody>
          <a:bodyPr lIns="0" rIns="0"/>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A81F7CE-4444-9B4E-BA04-AF37D21D0689}" type="slidenum">
              <a:rPr lang="fr-FR" sz="1000" b="1" smtClean="0">
                <a:solidFill>
                  <a:schemeClr val="bg1"/>
                </a:solidFill>
              </a:rPr>
              <a:pPr algn="ctr"/>
              <a:t>9</a:t>
            </a:fld>
            <a:endParaRPr lang="fr-FR" sz="1000" b="1" dirty="0">
              <a:solidFill>
                <a:schemeClr val="bg1"/>
              </a:solidFill>
            </a:endParaRPr>
          </a:p>
        </p:txBody>
      </p:sp>
    </p:spTree>
    <p:extLst>
      <p:ext uri="{BB962C8B-B14F-4D97-AF65-F5344CB8AC3E}">
        <p14:creationId xmlns:p14="http://schemas.microsoft.com/office/powerpoint/2010/main" val="18265512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18038</TotalTime>
  <Words>9748</Words>
  <Application>Microsoft Macintosh PowerPoint</Application>
  <PresentationFormat>Présentation à l'écran (4:3)</PresentationFormat>
  <Paragraphs>664</Paragraphs>
  <Slides>66</Slides>
  <Notes>0</Notes>
  <HiddenSlides>0</HiddenSlides>
  <MMClips>0</MMClips>
  <ScaleCrop>false</ScaleCrop>
  <HeadingPairs>
    <vt:vector size="4" baseType="variant">
      <vt:variant>
        <vt:lpstr>Thème</vt:lpstr>
      </vt:variant>
      <vt:variant>
        <vt:i4>1</vt:i4>
      </vt:variant>
      <vt:variant>
        <vt:lpstr>Titres des diapositives</vt:lpstr>
      </vt:variant>
      <vt:variant>
        <vt:i4>66</vt:i4>
      </vt:variant>
    </vt:vector>
  </HeadingPairs>
  <TitlesOfParts>
    <vt:vector size="67" baseType="lpstr">
      <vt:lpstr>Thème Office</vt:lpstr>
      <vt:lpstr>Schéma de Cohérence Territoriale de l’Arrageois </vt:lpstr>
      <vt:lpstr>Note</vt:lpstr>
      <vt:lpstr>Présentation PowerPoint</vt:lpstr>
      <vt:lpstr>1.1 – Affirmer notre rôle de pôle d’équilibre majeur des Hauts de France pour l’irrigation et le rayonnement du centre de la région </vt:lpstr>
      <vt:lpstr>Présentation PowerPoint</vt:lpstr>
      <vt:lpstr>II Objectifs des politiques d’aménagement et de programmation </vt:lpstr>
      <vt:lpstr>2.1 -  Cultiver l’Art de vivre arrageois et la qualité de nos ressources (environnementales, culturelles, humaines, agricoles), pour un "autre" mode de développement où proximité au terroir, bien-être, innovation et connectivité feront demain la différence</vt:lpstr>
      <vt:lpstr>2.1 -  Cultiver l’Art de vivre arrageois et la qualité de nos ressources (environnementales, culturelles, humaines, agricoles), pour un "autre" mode de développement où proximité au terroir, bien-être, innovation et connectivité feront demain la différence    </vt:lpstr>
      <vt:lpstr>Présentation PowerPoint</vt:lpstr>
      <vt:lpstr>Présentation PowerPoint</vt:lpstr>
      <vt:lpstr>Projets majeurs &amp; appuis sectoriels aux politiques d’aménagement</vt:lpstr>
      <vt:lpstr>Présentation PowerPoint</vt:lpstr>
      <vt:lpstr>Présentation PowerPoint</vt:lpstr>
      <vt:lpstr>Présentation PowerPoint</vt:lpstr>
      <vt:lpstr>Projets majeurs &amp; appuis sectoriels aux politiques d’aménagement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2.2 - Etre un nœud global et local d’échanges et de flux économiques au cœur des Hauts-de-France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Marine Delcampe</dc:creator>
  <cp:lastModifiedBy>Didier Delzor</cp:lastModifiedBy>
  <cp:revision>2439</cp:revision>
  <cp:lastPrinted>2017-10-31T16:43:37Z</cp:lastPrinted>
  <dcterms:created xsi:type="dcterms:W3CDTF">2013-01-21T10:22:26Z</dcterms:created>
  <dcterms:modified xsi:type="dcterms:W3CDTF">2017-11-08T14:19:43Z</dcterms:modified>
</cp:coreProperties>
</file>